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62"/>
  </p:notesMasterIdLst>
  <p:sldIdLst>
    <p:sldId id="264" r:id="rId2"/>
    <p:sldId id="257" r:id="rId3"/>
    <p:sldId id="265" r:id="rId4"/>
    <p:sldId id="2147475937" r:id="rId5"/>
    <p:sldId id="2147475946" r:id="rId6"/>
    <p:sldId id="281" r:id="rId7"/>
    <p:sldId id="272" r:id="rId8"/>
    <p:sldId id="275" r:id="rId9"/>
    <p:sldId id="14405" r:id="rId10"/>
    <p:sldId id="277" r:id="rId11"/>
    <p:sldId id="14368" r:id="rId12"/>
    <p:sldId id="14370" r:id="rId13"/>
    <p:sldId id="14372" r:id="rId14"/>
    <p:sldId id="14371" r:id="rId15"/>
    <p:sldId id="14392" r:id="rId16"/>
    <p:sldId id="2147475938" r:id="rId17"/>
    <p:sldId id="443" r:id="rId18"/>
    <p:sldId id="14359" r:id="rId19"/>
    <p:sldId id="14360" r:id="rId20"/>
    <p:sldId id="303" r:id="rId21"/>
    <p:sldId id="14400" r:id="rId22"/>
    <p:sldId id="14402" r:id="rId23"/>
    <p:sldId id="304" r:id="rId24"/>
    <p:sldId id="310" r:id="rId25"/>
    <p:sldId id="14369" r:id="rId26"/>
    <p:sldId id="14373" r:id="rId27"/>
    <p:sldId id="14375" r:id="rId28"/>
    <p:sldId id="14362" r:id="rId29"/>
    <p:sldId id="309" r:id="rId30"/>
    <p:sldId id="308" r:id="rId31"/>
    <p:sldId id="14365" r:id="rId32"/>
    <p:sldId id="14401" r:id="rId33"/>
    <p:sldId id="2147475941" r:id="rId34"/>
    <p:sldId id="14377" r:id="rId35"/>
    <p:sldId id="14379" r:id="rId36"/>
    <p:sldId id="2147475942" r:id="rId37"/>
    <p:sldId id="2147475940" r:id="rId38"/>
    <p:sldId id="407" r:id="rId39"/>
    <p:sldId id="14381" r:id="rId40"/>
    <p:sldId id="14397" r:id="rId41"/>
    <p:sldId id="2147475943" r:id="rId42"/>
    <p:sldId id="417" r:id="rId43"/>
    <p:sldId id="14398" r:id="rId44"/>
    <p:sldId id="14380" r:id="rId45"/>
    <p:sldId id="421" r:id="rId46"/>
    <p:sldId id="14399" r:id="rId47"/>
    <p:sldId id="419" r:id="rId48"/>
    <p:sldId id="14396" r:id="rId49"/>
    <p:sldId id="2147475939" r:id="rId50"/>
    <p:sldId id="14366" r:id="rId51"/>
    <p:sldId id="305" r:id="rId52"/>
    <p:sldId id="14403" r:id="rId53"/>
    <p:sldId id="14394" r:id="rId54"/>
    <p:sldId id="14364" r:id="rId55"/>
    <p:sldId id="2076137397" r:id="rId56"/>
    <p:sldId id="2147475945" r:id="rId57"/>
    <p:sldId id="2147475944" r:id="rId58"/>
    <p:sldId id="2147475878" r:id="rId59"/>
    <p:sldId id="2147475880" r:id="rId60"/>
    <p:sldId id="14404"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75AD1EF-F709-40AB-8B45-041C1C777D2A}">
          <p14:sldIdLst>
            <p14:sldId id="264"/>
            <p14:sldId id="257"/>
            <p14:sldId id="265"/>
            <p14:sldId id="2147475937"/>
            <p14:sldId id="2147475946"/>
            <p14:sldId id="281"/>
            <p14:sldId id="272"/>
            <p14:sldId id="275"/>
            <p14:sldId id="14405"/>
            <p14:sldId id="277"/>
            <p14:sldId id="14368"/>
            <p14:sldId id="14370"/>
            <p14:sldId id="14372"/>
            <p14:sldId id="14371"/>
            <p14:sldId id="14392"/>
            <p14:sldId id="2147475938"/>
            <p14:sldId id="443"/>
            <p14:sldId id="14359"/>
            <p14:sldId id="14360"/>
            <p14:sldId id="303"/>
            <p14:sldId id="14400"/>
            <p14:sldId id="14402"/>
            <p14:sldId id="304"/>
            <p14:sldId id="310"/>
            <p14:sldId id="14369"/>
            <p14:sldId id="14373"/>
            <p14:sldId id="14375"/>
            <p14:sldId id="14362"/>
            <p14:sldId id="309"/>
            <p14:sldId id="308"/>
            <p14:sldId id="14365"/>
            <p14:sldId id="14401"/>
            <p14:sldId id="2147475941"/>
            <p14:sldId id="14377"/>
            <p14:sldId id="14379"/>
            <p14:sldId id="2147475942"/>
            <p14:sldId id="2147475940"/>
            <p14:sldId id="407"/>
            <p14:sldId id="14381"/>
            <p14:sldId id="14397"/>
            <p14:sldId id="2147475943"/>
            <p14:sldId id="417"/>
            <p14:sldId id="14398"/>
            <p14:sldId id="14380"/>
            <p14:sldId id="421"/>
            <p14:sldId id="14399"/>
            <p14:sldId id="419"/>
            <p14:sldId id="14396"/>
            <p14:sldId id="2147475939"/>
            <p14:sldId id="14366"/>
            <p14:sldId id="305"/>
            <p14:sldId id="14403"/>
            <p14:sldId id="14394"/>
            <p14:sldId id="14364"/>
            <p14:sldId id="2076137397"/>
            <p14:sldId id="2147475945"/>
            <p14:sldId id="2147475944"/>
            <p14:sldId id="2147475878"/>
            <p14:sldId id="2147475880"/>
            <p14:sldId id="1440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C14B828-573C-4EB0-31F1-96CB15788937}" name="smith, erik" initials="ES" userId="S::Erik.Smith@dell.com::4b59c76d-7607-4f42-9021-4eea73dc16d8" providerId="AD"/>
  <p188:author id="{F9429534-4765-97AC-6FD5-B6178C7CE70A}" name="Michal Kalderon" initials="MK" userId="S::mkalderon@marvell.com::4602d245-69c5-4b95-b6bc-f1574218f3b1" providerId="AD"/>
  <p188:author id="{99D05576-86D7-51E1-FEEE-7D4C6CA0ED1D}" name="Rohan Mehta" initials="RM" userId="Rohan Mehta" providerId="None"/>
  <p188:author id="{BFD25289-64B0-903B-D9C2-71A1E942D599}" name="Jan Ahrenkiel Mortensen" initials="JM" userId="S::jamorten@microsoft.com::14a0e44d-9dc1-4b46-8d20-51bce7b3e785" providerId="AD"/>
  <p188:author id="{8806BDBF-CD1A-ECAF-9DD8-FE84B0B5C1E9}" name="Michael Godfrey" initials="MG" userId="S::migodfre@microsoft.com::e06d6e28-5d55-4343-86dc-c6a4780c7cea" providerId="AD"/>
  <p188:author id="{697FF9C8-93B5-8B9F-A05E-B6DD0879A8D5}" name="Carlos Mayol Berral" initials="CMB" userId="S::carlosm@microsoft.com::7274e131-0678-4a41-98ab-a9824b0c830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A2E3"/>
    <a:srgbClr val="FFD25A"/>
    <a:srgbClr val="EF5B30"/>
    <a:srgbClr val="DEA900"/>
    <a:srgbClr val="FF9C48"/>
    <a:srgbClr val="FFFFFF"/>
    <a:srgbClr val="FDFDFD"/>
    <a:srgbClr val="F2F2F2"/>
    <a:srgbClr val="D4D7C2"/>
    <a:srgbClr val="CDDB0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87" autoAdjust="0"/>
    <p:restoredTop sz="82318" autoAdjust="0"/>
  </p:normalViewPr>
  <p:slideViewPr>
    <p:cSldViewPr snapToGrid="0">
      <p:cViewPr varScale="1">
        <p:scale>
          <a:sx n="70" d="100"/>
          <a:sy n="70" d="100"/>
        </p:scale>
        <p:origin x="1536" y="176"/>
      </p:cViewPr>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8/10/relationships/authors" Targe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_rels/data10.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102.png"/><Relationship Id="rId7" Type="http://schemas.openxmlformats.org/officeDocument/2006/relationships/image" Target="../media/image63.png"/><Relationship Id="rId2" Type="http://schemas.openxmlformats.org/officeDocument/2006/relationships/image" Target="../media/image101.svg"/><Relationship Id="rId1" Type="http://schemas.openxmlformats.org/officeDocument/2006/relationships/image" Target="../media/image100.png"/><Relationship Id="rId6" Type="http://schemas.openxmlformats.org/officeDocument/2006/relationships/image" Target="../media/image105.svg"/><Relationship Id="rId5" Type="http://schemas.openxmlformats.org/officeDocument/2006/relationships/image" Target="../media/image104.png"/><Relationship Id="rId4" Type="http://schemas.openxmlformats.org/officeDocument/2006/relationships/image" Target="../media/image103.svg"/></Relationships>
</file>

<file path=ppt/diagrams/_rels/data12.xml.rels><?xml version="1.0" encoding="UTF-8" standalone="yes"?>
<Relationships xmlns="http://schemas.openxmlformats.org/package/2006/relationships"><Relationship Id="rId8" Type="http://schemas.openxmlformats.org/officeDocument/2006/relationships/image" Target="../media/image110.svg"/><Relationship Id="rId3" Type="http://schemas.openxmlformats.org/officeDocument/2006/relationships/image" Target="../media/image24.png"/><Relationship Id="rId7" Type="http://schemas.openxmlformats.org/officeDocument/2006/relationships/image" Target="../media/image43.png"/><Relationship Id="rId12" Type="http://schemas.openxmlformats.org/officeDocument/2006/relationships/image" Target="../media/image114.svg"/><Relationship Id="rId2" Type="http://schemas.openxmlformats.org/officeDocument/2006/relationships/image" Target="../media/image107.svg"/><Relationship Id="rId1" Type="http://schemas.openxmlformats.org/officeDocument/2006/relationships/image" Target="../media/image106.png"/><Relationship Id="rId6" Type="http://schemas.openxmlformats.org/officeDocument/2006/relationships/image" Target="../media/image109.svg"/><Relationship Id="rId11" Type="http://schemas.openxmlformats.org/officeDocument/2006/relationships/image" Target="../media/image113.png"/><Relationship Id="rId5" Type="http://schemas.openxmlformats.org/officeDocument/2006/relationships/image" Target="../media/image49.png"/><Relationship Id="rId10" Type="http://schemas.openxmlformats.org/officeDocument/2006/relationships/image" Target="../media/image112.svg"/><Relationship Id="rId4" Type="http://schemas.openxmlformats.org/officeDocument/2006/relationships/image" Target="../media/image108.svg"/><Relationship Id="rId9" Type="http://schemas.openxmlformats.org/officeDocument/2006/relationships/image" Target="../media/image111.png"/></Relationships>
</file>

<file path=ppt/diagrams/_rels/data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3.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_rels/data4.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svg"/><Relationship Id="rId1" Type="http://schemas.openxmlformats.org/officeDocument/2006/relationships/image" Target="../media/image43.png"/><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svg"/></Relationships>
</file>

<file path=ppt/diagrams/_rels/data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4" Type="http://schemas.openxmlformats.org/officeDocument/2006/relationships/image" Target="../media/image54.svg"/></Relationships>
</file>

<file path=ppt/diagrams/_rels/data7.xml.rels><?xml version="1.0" encoding="UTF-8" standalone="yes"?>
<Relationships xmlns="http://schemas.openxmlformats.org/package/2006/relationships"><Relationship Id="rId8" Type="http://schemas.openxmlformats.org/officeDocument/2006/relationships/image" Target="../media/image62.svg"/><Relationship Id="rId13" Type="http://schemas.openxmlformats.org/officeDocument/2006/relationships/image" Target="../media/image67.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svg"/><Relationship Id="rId2" Type="http://schemas.openxmlformats.org/officeDocument/2006/relationships/image" Target="../media/image56.svg"/><Relationship Id="rId1" Type="http://schemas.openxmlformats.org/officeDocument/2006/relationships/image" Target="../media/image55.png"/><Relationship Id="rId6" Type="http://schemas.openxmlformats.org/officeDocument/2006/relationships/image" Target="../media/image60.sv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svg"/><Relationship Id="rId4" Type="http://schemas.openxmlformats.org/officeDocument/2006/relationships/image" Target="../media/image58.svg"/><Relationship Id="rId9" Type="http://schemas.openxmlformats.org/officeDocument/2006/relationships/image" Target="../media/image63.png"/><Relationship Id="rId14" Type="http://schemas.openxmlformats.org/officeDocument/2006/relationships/image" Target="../media/image68.svg"/></Relationships>
</file>

<file path=ppt/diagrams/_rels/data8.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svg"/><Relationship Id="rId1" Type="http://schemas.openxmlformats.org/officeDocument/2006/relationships/image" Target="../media/image69.png"/><Relationship Id="rId6" Type="http://schemas.openxmlformats.org/officeDocument/2006/relationships/image" Target="../media/image74.svg"/><Relationship Id="rId5" Type="http://schemas.openxmlformats.org/officeDocument/2006/relationships/image" Target="../media/image73.png"/><Relationship Id="rId10" Type="http://schemas.openxmlformats.org/officeDocument/2006/relationships/image" Target="../media/image62.svg"/><Relationship Id="rId4" Type="http://schemas.openxmlformats.org/officeDocument/2006/relationships/image" Target="../media/image72.svg"/><Relationship Id="rId9" Type="http://schemas.openxmlformats.org/officeDocument/2006/relationships/image" Target="../media/image61.png"/></Relationships>
</file>

<file path=ppt/diagrams/_rels/data9.xml.rels><?xml version="1.0" encoding="UTF-8" standalone="yes"?>
<Relationships xmlns="http://schemas.openxmlformats.org/package/2006/relationships"><Relationship Id="rId8" Type="http://schemas.openxmlformats.org/officeDocument/2006/relationships/image" Target="../media/image86.sv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80.svg"/><Relationship Id="rId1" Type="http://schemas.openxmlformats.org/officeDocument/2006/relationships/image" Target="../media/image79.png"/><Relationship Id="rId6" Type="http://schemas.openxmlformats.org/officeDocument/2006/relationships/image" Target="../media/image84.svg"/><Relationship Id="rId5" Type="http://schemas.openxmlformats.org/officeDocument/2006/relationships/image" Target="../media/image83.png"/><Relationship Id="rId10" Type="http://schemas.openxmlformats.org/officeDocument/2006/relationships/image" Target="../media/image88.svg"/><Relationship Id="rId4" Type="http://schemas.openxmlformats.org/officeDocument/2006/relationships/image" Target="../media/image82.svg"/><Relationship Id="rId9" Type="http://schemas.openxmlformats.org/officeDocument/2006/relationships/image" Target="../media/image87.png"/></Relationships>
</file>

<file path=ppt/diagrams/_rels/drawing10.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102.png"/><Relationship Id="rId7" Type="http://schemas.openxmlformats.org/officeDocument/2006/relationships/image" Target="../media/image63.png"/><Relationship Id="rId2" Type="http://schemas.openxmlformats.org/officeDocument/2006/relationships/image" Target="../media/image101.svg"/><Relationship Id="rId1" Type="http://schemas.openxmlformats.org/officeDocument/2006/relationships/image" Target="../media/image100.png"/><Relationship Id="rId6" Type="http://schemas.openxmlformats.org/officeDocument/2006/relationships/image" Target="../media/image105.svg"/><Relationship Id="rId5" Type="http://schemas.openxmlformats.org/officeDocument/2006/relationships/image" Target="../media/image104.png"/><Relationship Id="rId4" Type="http://schemas.openxmlformats.org/officeDocument/2006/relationships/image" Target="../media/image103.svg"/></Relationships>
</file>

<file path=ppt/diagrams/_rels/drawing12.xml.rels><?xml version="1.0" encoding="UTF-8" standalone="yes"?>
<Relationships xmlns="http://schemas.openxmlformats.org/package/2006/relationships"><Relationship Id="rId8" Type="http://schemas.openxmlformats.org/officeDocument/2006/relationships/image" Target="../media/image110.svg"/><Relationship Id="rId3" Type="http://schemas.openxmlformats.org/officeDocument/2006/relationships/image" Target="../media/image24.png"/><Relationship Id="rId7" Type="http://schemas.openxmlformats.org/officeDocument/2006/relationships/image" Target="../media/image43.png"/><Relationship Id="rId12" Type="http://schemas.openxmlformats.org/officeDocument/2006/relationships/image" Target="../media/image114.svg"/><Relationship Id="rId2" Type="http://schemas.openxmlformats.org/officeDocument/2006/relationships/image" Target="../media/image107.svg"/><Relationship Id="rId1" Type="http://schemas.openxmlformats.org/officeDocument/2006/relationships/image" Target="../media/image106.png"/><Relationship Id="rId6" Type="http://schemas.openxmlformats.org/officeDocument/2006/relationships/image" Target="../media/image109.svg"/><Relationship Id="rId11" Type="http://schemas.openxmlformats.org/officeDocument/2006/relationships/image" Target="../media/image113.png"/><Relationship Id="rId5" Type="http://schemas.openxmlformats.org/officeDocument/2006/relationships/image" Target="../media/image49.png"/><Relationship Id="rId10" Type="http://schemas.openxmlformats.org/officeDocument/2006/relationships/image" Target="../media/image112.svg"/><Relationship Id="rId4" Type="http://schemas.openxmlformats.org/officeDocument/2006/relationships/image" Target="../media/image108.svg"/><Relationship Id="rId9" Type="http://schemas.openxmlformats.org/officeDocument/2006/relationships/image" Target="../media/image11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3.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_rels/drawing4.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svg"/><Relationship Id="rId1" Type="http://schemas.openxmlformats.org/officeDocument/2006/relationships/image" Target="../media/image43.png"/><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svg"/></Relationships>
</file>

<file path=ppt/diagrams/_rels/drawing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4" Type="http://schemas.openxmlformats.org/officeDocument/2006/relationships/image" Target="../media/image54.svg"/></Relationships>
</file>

<file path=ppt/diagrams/_rels/drawing7.xml.rels><?xml version="1.0" encoding="UTF-8" standalone="yes"?>
<Relationships xmlns="http://schemas.openxmlformats.org/package/2006/relationships"><Relationship Id="rId8" Type="http://schemas.openxmlformats.org/officeDocument/2006/relationships/image" Target="../media/image62.svg"/><Relationship Id="rId13" Type="http://schemas.openxmlformats.org/officeDocument/2006/relationships/image" Target="../media/image67.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svg"/><Relationship Id="rId2" Type="http://schemas.openxmlformats.org/officeDocument/2006/relationships/image" Target="../media/image56.svg"/><Relationship Id="rId1" Type="http://schemas.openxmlformats.org/officeDocument/2006/relationships/image" Target="../media/image55.png"/><Relationship Id="rId6" Type="http://schemas.openxmlformats.org/officeDocument/2006/relationships/image" Target="../media/image60.sv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svg"/><Relationship Id="rId4" Type="http://schemas.openxmlformats.org/officeDocument/2006/relationships/image" Target="../media/image58.svg"/><Relationship Id="rId9" Type="http://schemas.openxmlformats.org/officeDocument/2006/relationships/image" Target="../media/image63.png"/><Relationship Id="rId14" Type="http://schemas.openxmlformats.org/officeDocument/2006/relationships/image" Target="../media/image68.svg"/></Relationships>
</file>

<file path=ppt/diagrams/_rels/drawing8.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svg"/><Relationship Id="rId1" Type="http://schemas.openxmlformats.org/officeDocument/2006/relationships/image" Target="../media/image69.png"/><Relationship Id="rId6" Type="http://schemas.openxmlformats.org/officeDocument/2006/relationships/image" Target="../media/image74.svg"/><Relationship Id="rId5" Type="http://schemas.openxmlformats.org/officeDocument/2006/relationships/image" Target="../media/image73.png"/><Relationship Id="rId10" Type="http://schemas.openxmlformats.org/officeDocument/2006/relationships/image" Target="../media/image62.svg"/><Relationship Id="rId4" Type="http://schemas.openxmlformats.org/officeDocument/2006/relationships/image" Target="../media/image72.svg"/><Relationship Id="rId9" Type="http://schemas.openxmlformats.org/officeDocument/2006/relationships/image" Target="../media/image61.png"/></Relationships>
</file>

<file path=ppt/diagrams/_rels/drawing9.xml.rels><?xml version="1.0" encoding="UTF-8" standalone="yes"?>
<Relationships xmlns="http://schemas.openxmlformats.org/package/2006/relationships"><Relationship Id="rId8" Type="http://schemas.openxmlformats.org/officeDocument/2006/relationships/image" Target="../media/image86.sv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80.svg"/><Relationship Id="rId1" Type="http://schemas.openxmlformats.org/officeDocument/2006/relationships/image" Target="../media/image79.png"/><Relationship Id="rId6" Type="http://schemas.openxmlformats.org/officeDocument/2006/relationships/image" Target="../media/image84.svg"/><Relationship Id="rId5" Type="http://schemas.openxmlformats.org/officeDocument/2006/relationships/image" Target="../media/image83.png"/><Relationship Id="rId10" Type="http://schemas.openxmlformats.org/officeDocument/2006/relationships/image" Target="../media/image88.svg"/><Relationship Id="rId4" Type="http://schemas.openxmlformats.org/officeDocument/2006/relationships/image" Target="../media/image82.svg"/><Relationship Id="rId9" Type="http://schemas.openxmlformats.org/officeDocument/2006/relationships/image" Target="../media/image8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4F5689A9-B597-4261-A8B0-6AA9750E2E6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A37DB9A6-6224-46A2-A959-EA84247FCE7F}">
      <dgm:prSet/>
      <dgm:spPr/>
      <dgm:t>
        <a:bodyPr/>
        <a:lstStyle/>
        <a:p>
          <a:pPr>
            <a:lnSpc>
              <a:spcPct val="100000"/>
            </a:lnSpc>
          </a:pPr>
          <a:r>
            <a:rPr lang="en-US"/>
            <a:t>What is RDMA ? </a:t>
          </a:r>
        </a:p>
      </dgm:t>
    </dgm:pt>
    <dgm:pt modelId="{441801EC-5425-4D1D-A848-DF8B0F19A080}" type="parTrans" cxnId="{267EEB86-2374-4429-973F-A040DF81CF7F}">
      <dgm:prSet/>
      <dgm:spPr/>
      <dgm:t>
        <a:bodyPr/>
        <a:lstStyle/>
        <a:p>
          <a:endParaRPr lang="en-US"/>
        </a:p>
      </dgm:t>
    </dgm:pt>
    <dgm:pt modelId="{9BCDDFAC-83E0-4066-97E4-672930BFF1FC}" type="sibTrans" cxnId="{267EEB86-2374-4429-973F-A040DF81CF7F}">
      <dgm:prSet/>
      <dgm:spPr/>
      <dgm:t>
        <a:bodyPr/>
        <a:lstStyle/>
        <a:p>
          <a:pPr>
            <a:lnSpc>
              <a:spcPct val="100000"/>
            </a:lnSpc>
          </a:pPr>
          <a:endParaRPr lang="en-US"/>
        </a:p>
      </dgm:t>
    </dgm:pt>
    <dgm:pt modelId="{5553E0CD-876B-402A-AF7D-1A1A40443779}">
      <dgm:prSet/>
      <dgm:spPr/>
      <dgm:t>
        <a:bodyPr/>
        <a:lstStyle/>
        <a:p>
          <a:pPr>
            <a:lnSpc>
              <a:spcPct val="100000"/>
            </a:lnSpc>
          </a:pPr>
          <a:r>
            <a:rPr lang="en-US"/>
            <a:t>RDMA – Technical Details</a:t>
          </a:r>
        </a:p>
      </dgm:t>
    </dgm:pt>
    <dgm:pt modelId="{10FE8491-93FF-4A47-B157-0975399191CC}" type="parTrans" cxnId="{418E896B-2A70-47A4-95BE-08B6425156DD}">
      <dgm:prSet/>
      <dgm:spPr/>
      <dgm:t>
        <a:bodyPr/>
        <a:lstStyle/>
        <a:p>
          <a:endParaRPr lang="en-US"/>
        </a:p>
      </dgm:t>
    </dgm:pt>
    <dgm:pt modelId="{C97137EB-F92E-4169-92BB-63B1AAE07567}" type="sibTrans" cxnId="{418E896B-2A70-47A4-95BE-08B6425156DD}">
      <dgm:prSet/>
      <dgm:spPr/>
      <dgm:t>
        <a:bodyPr/>
        <a:lstStyle/>
        <a:p>
          <a:pPr>
            <a:lnSpc>
              <a:spcPct val="100000"/>
            </a:lnSpc>
          </a:pPr>
          <a:endParaRPr lang="en-US"/>
        </a:p>
      </dgm:t>
    </dgm:pt>
    <dgm:pt modelId="{65D8AAA2-DB74-429B-9B19-4DF42B816194}">
      <dgm:prSet/>
      <dgm:spPr/>
      <dgm:t>
        <a:bodyPr/>
        <a:lstStyle/>
        <a:p>
          <a:pPr>
            <a:lnSpc>
              <a:spcPct val="100000"/>
            </a:lnSpc>
          </a:pPr>
          <a:r>
            <a:rPr lang="en-US"/>
            <a:t>Use Cases</a:t>
          </a:r>
        </a:p>
      </dgm:t>
    </dgm:pt>
    <dgm:pt modelId="{86057FD2-64A4-4A54-9D38-8AFCFB192888}" type="parTrans" cxnId="{274C0CD1-787E-4D9A-812E-05FD61CF29B7}">
      <dgm:prSet/>
      <dgm:spPr/>
      <dgm:t>
        <a:bodyPr/>
        <a:lstStyle/>
        <a:p>
          <a:endParaRPr lang="en-US"/>
        </a:p>
      </dgm:t>
    </dgm:pt>
    <dgm:pt modelId="{CA944B2E-2861-4DBC-97BB-31A582EAB38D}" type="sibTrans" cxnId="{274C0CD1-787E-4D9A-812E-05FD61CF29B7}">
      <dgm:prSet/>
      <dgm:spPr/>
      <dgm:t>
        <a:bodyPr/>
        <a:lstStyle/>
        <a:p>
          <a:pPr>
            <a:lnSpc>
              <a:spcPct val="100000"/>
            </a:lnSpc>
          </a:pPr>
          <a:endParaRPr lang="en-US"/>
        </a:p>
      </dgm:t>
    </dgm:pt>
    <dgm:pt modelId="{EC221D60-261A-40D0-932D-03B5BB5BE775}">
      <dgm:prSet/>
      <dgm:spPr/>
      <dgm:t>
        <a:bodyPr/>
        <a:lstStyle/>
        <a:p>
          <a:pPr>
            <a:lnSpc>
              <a:spcPct val="100000"/>
            </a:lnSpc>
          </a:pPr>
          <a:r>
            <a:rPr lang="en-US"/>
            <a:t>Key Takeaways</a:t>
          </a:r>
        </a:p>
      </dgm:t>
    </dgm:pt>
    <dgm:pt modelId="{266F4F1F-7F73-4F4F-9FD0-4AE8FC48DC07}" type="parTrans" cxnId="{2BD12F0E-7D3A-47EB-8403-9150EB115F79}">
      <dgm:prSet/>
      <dgm:spPr/>
      <dgm:t>
        <a:bodyPr/>
        <a:lstStyle/>
        <a:p>
          <a:endParaRPr lang="en-US"/>
        </a:p>
      </dgm:t>
    </dgm:pt>
    <dgm:pt modelId="{7FEA1E93-B31A-47B7-9DE5-F7E81417460B}" type="sibTrans" cxnId="{2BD12F0E-7D3A-47EB-8403-9150EB115F79}">
      <dgm:prSet/>
      <dgm:spPr/>
      <dgm:t>
        <a:bodyPr/>
        <a:lstStyle/>
        <a:p>
          <a:endParaRPr lang="en-US"/>
        </a:p>
      </dgm:t>
    </dgm:pt>
    <dgm:pt modelId="{3A9159A5-74A6-4136-B489-3D9DBD9DE63D}" type="pres">
      <dgm:prSet presAssocID="{4F5689A9-B597-4261-A8B0-6AA9750E2E60}" presName="hierChild1" presStyleCnt="0">
        <dgm:presLayoutVars>
          <dgm:chPref val="1"/>
          <dgm:dir/>
          <dgm:animOne val="branch"/>
          <dgm:animLvl val="lvl"/>
          <dgm:resizeHandles/>
        </dgm:presLayoutVars>
      </dgm:prSet>
      <dgm:spPr/>
    </dgm:pt>
    <dgm:pt modelId="{52F13551-887B-4211-97AA-63F40B25F56C}" type="pres">
      <dgm:prSet presAssocID="{A37DB9A6-6224-46A2-A959-EA84247FCE7F}" presName="hierRoot1" presStyleCnt="0"/>
      <dgm:spPr/>
    </dgm:pt>
    <dgm:pt modelId="{835E6AA6-1A74-40D7-BD27-CD572317EDF6}" type="pres">
      <dgm:prSet presAssocID="{A37DB9A6-6224-46A2-A959-EA84247FCE7F}" presName="composite" presStyleCnt="0"/>
      <dgm:spPr/>
    </dgm:pt>
    <dgm:pt modelId="{0CF8818A-A060-4934-99E1-8A5B6924BCB1}" type="pres">
      <dgm:prSet presAssocID="{A37DB9A6-6224-46A2-A959-EA84247FCE7F}" presName="background" presStyleLbl="node0" presStyleIdx="0" presStyleCnt="4"/>
      <dgm:spPr/>
    </dgm:pt>
    <dgm:pt modelId="{2C2DBCF6-F001-4A89-B3D9-F19F1F496BDA}" type="pres">
      <dgm:prSet presAssocID="{A37DB9A6-6224-46A2-A959-EA84247FCE7F}" presName="text" presStyleLbl="fgAcc0" presStyleIdx="0" presStyleCnt="4">
        <dgm:presLayoutVars>
          <dgm:chPref val="3"/>
        </dgm:presLayoutVars>
      </dgm:prSet>
      <dgm:spPr/>
    </dgm:pt>
    <dgm:pt modelId="{330CD2E5-1ACB-476A-AB75-F2641BDF982F}" type="pres">
      <dgm:prSet presAssocID="{A37DB9A6-6224-46A2-A959-EA84247FCE7F}" presName="hierChild2" presStyleCnt="0"/>
      <dgm:spPr/>
    </dgm:pt>
    <dgm:pt modelId="{0F6D3354-017F-4733-BA3E-2DAEA3A76357}" type="pres">
      <dgm:prSet presAssocID="{5553E0CD-876B-402A-AF7D-1A1A40443779}" presName="hierRoot1" presStyleCnt="0"/>
      <dgm:spPr/>
    </dgm:pt>
    <dgm:pt modelId="{D803E365-1D74-47B0-8D38-B33CF4A326CE}" type="pres">
      <dgm:prSet presAssocID="{5553E0CD-876B-402A-AF7D-1A1A40443779}" presName="composite" presStyleCnt="0"/>
      <dgm:spPr/>
    </dgm:pt>
    <dgm:pt modelId="{848CBD83-BA05-40DE-B78D-AFC3390FB932}" type="pres">
      <dgm:prSet presAssocID="{5553E0CD-876B-402A-AF7D-1A1A40443779}" presName="background" presStyleLbl="node0" presStyleIdx="1" presStyleCnt="4"/>
      <dgm:spPr/>
    </dgm:pt>
    <dgm:pt modelId="{DBC54259-9F2D-4C4C-9D97-FE75A091668A}" type="pres">
      <dgm:prSet presAssocID="{5553E0CD-876B-402A-AF7D-1A1A40443779}" presName="text" presStyleLbl="fgAcc0" presStyleIdx="1" presStyleCnt="4">
        <dgm:presLayoutVars>
          <dgm:chPref val="3"/>
        </dgm:presLayoutVars>
      </dgm:prSet>
      <dgm:spPr/>
    </dgm:pt>
    <dgm:pt modelId="{9B3E4F64-FC1B-4ED5-A45B-7B0015CE4918}" type="pres">
      <dgm:prSet presAssocID="{5553E0CD-876B-402A-AF7D-1A1A40443779}" presName="hierChild2" presStyleCnt="0"/>
      <dgm:spPr/>
    </dgm:pt>
    <dgm:pt modelId="{90C9C12A-8E00-4DA4-82FE-A51C5501132B}" type="pres">
      <dgm:prSet presAssocID="{65D8AAA2-DB74-429B-9B19-4DF42B816194}" presName="hierRoot1" presStyleCnt="0"/>
      <dgm:spPr/>
    </dgm:pt>
    <dgm:pt modelId="{D456B199-B932-4B59-8AF8-B516EC6B870A}" type="pres">
      <dgm:prSet presAssocID="{65D8AAA2-DB74-429B-9B19-4DF42B816194}" presName="composite" presStyleCnt="0"/>
      <dgm:spPr/>
    </dgm:pt>
    <dgm:pt modelId="{3DACB74F-F42E-4D14-910E-4C3000EBB951}" type="pres">
      <dgm:prSet presAssocID="{65D8AAA2-DB74-429B-9B19-4DF42B816194}" presName="background" presStyleLbl="node0" presStyleIdx="2" presStyleCnt="4"/>
      <dgm:spPr/>
    </dgm:pt>
    <dgm:pt modelId="{D844B981-1544-4256-A364-CDEBF44A507A}" type="pres">
      <dgm:prSet presAssocID="{65D8AAA2-DB74-429B-9B19-4DF42B816194}" presName="text" presStyleLbl="fgAcc0" presStyleIdx="2" presStyleCnt="4">
        <dgm:presLayoutVars>
          <dgm:chPref val="3"/>
        </dgm:presLayoutVars>
      </dgm:prSet>
      <dgm:spPr/>
    </dgm:pt>
    <dgm:pt modelId="{E1D98BFA-6101-46B9-9145-725607D573B5}" type="pres">
      <dgm:prSet presAssocID="{65D8AAA2-DB74-429B-9B19-4DF42B816194}" presName="hierChild2" presStyleCnt="0"/>
      <dgm:spPr/>
    </dgm:pt>
    <dgm:pt modelId="{BCC3BD50-E681-41B8-9DA1-FBE2F999BA79}" type="pres">
      <dgm:prSet presAssocID="{EC221D60-261A-40D0-932D-03B5BB5BE775}" presName="hierRoot1" presStyleCnt="0"/>
      <dgm:spPr/>
    </dgm:pt>
    <dgm:pt modelId="{88270469-821B-4E8B-8C2F-BE33BA3A32F0}" type="pres">
      <dgm:prSet presAssocID="{EC221D60-261A-40D0-932D-03B5BB5BE775}" presName="composite" presStyleCnt="0"/>
      <dgm:spPr/>
    </dgm:pt>
    <dgm:pt modelId="{836BB754-2779-4C21-8A77-041EDED03328}" type="pres">
      <dgm:prSet presAssocID="{EC221D60-261A-40D0-932D-03B5BB5BE775}" presName="background" presStyleLbl="node0" presStyleIdx="3" presStyleCnt="4"/>
      <dgm:spPr/>
    </dgm:pt>
    <dgm:pt modelId="{87FB123C-1AA2-4AF9-95E8-D99CDEBCB0B3}" type="pres">
      <dgm:prSet presAssocID="{EC221D60-261A-40D0-932D-03B5BB5BE775}" presName="text" presStyleLbl="fgAcc0" presStyleIdx="3" presStyleCnt="4">
        <dgm:presLayoutVars>
          <dgm:chPref val="3"/>
        </dgm:presLayoutVars>
      </dgm:prSet>
      <dgm:spPr/>
    </dgm:pt>
    <dgm:pt modelId="{80372B56-CF9B-4F06-9823-077BE321C640}" type="pres">
      <dgm:prSet presAssocID="{EC221D60-261A-40D0-932D-03B5BB5BE775}" presName="hierChild2" presStyleCnt="0"/>
      <dgm:spPr/>
    </dgm:pt>
  </dgm:ptLst>
  <dgm:cxnLst>
    <dgm:cxn modelId="{2BD12F0E-7D3A-47EB-8403-9150EB115F79}" srcId="{4F5689A9-B597-4261-A8B0-6AA9750E2E60}" destId="{EC221D60-261A-40D0-932D-03B5BB5BE775}" srcOrd="3" destOrd="0" parTransId="{266F4F1F-7F73-4F4F-9FD0-4AE8FC48DC07}" sibTransId="{7FEA1E93-B31A-47B7-9DE5-F7E81417460B}"/>
    <dgm:cxn modelId="{0E5F8914-DBCB-4BED-8ECC-3465365A85ED}" type="presOf" srcId="{EC221D60-261A-40D0-932D-03B5BB5BE775}" destId="{87FB123C-1AA2-4AF9-95E8-D99CDEBCB0B3}" srcOrd="0" destOrd="0" presId="urn:microsoft.com/office/officeart/2005/8/layout/hierarchy1"/>
    <dgm:cxn modelId="{32682240-3281-4837-B3BF-ADEF10C79420}" type="presOf" srcId="{A37DB9A6-6224-46A2-A959-EA84247FCE7F}" destId="{2C2DBCF6-F001-4A89-B3D9-F19F1F496BDA}" srcOrd="0" destOrd="0" presId="urn:microsoft.com/office/officeart/2005/8/layout/hierarchy1"/>
    <dgm:cxn modelId="{E1CD376A-486B-404F-B09F-7251E1CAE2EF}" type="presOf" srcId="{65D8AAA2-DB74-429B-9B19-4DF42B816194}" destId="{D844B981-1544-4256-A364-CDEBF44A507A}" srcOrd="0" destOrd="0" presId="urn:microsoft.com/office/officeart/2005/8/layout/hierarchy1"/>
    <dgm:cxn modelId="{418E896B-2A70-47A4-95BE-08B6425156DD}" srcId="{4F5689A9-B597-4261-A8B0-6AA9750E2E60}" destId="{5553E0CD-876B-402A-AF7D-1A1A40443779}" srcOrd="1" destOrd="0" parTransId="{10FE8491-93FF-4A47-B157-0975399191CC}" sibTransId="{C97137EB-F92E-4169-92BB-63B1AAE07567}"/>
    <dgm:cxn modelId="{267EEB86-2374-4429-973F-A040DF81CF7F}" srcId="{4F5689A9-B597-4261-A8B0-6AA9750E2E60}" destId="{A37DB9A6-6224-46A2-A959-EA84247FCE7F}" srcOrd="0" destOrd="0" parTransId="{441801EC-5425-4D1D-A848-DF8B0F19A080}" sibTransId="{9BCDDFAC-83E0-4066-97E4-672930BFF1FC}"/>
    <dgm:cxn modelId="{509F4E97-FED9-4415-A7DD-8010D6ABF8FC}" type="presOf" srcId="{5553E0CD-876B-402A-AF7D-1A1A40443779}" destId="{DBC54259-9F2D-4C4C-9D97-FE75A091668A}" srcOrd="0" destOrd="0" presId="urn:microsoft.com/office/officeart/2005/8/layout/hierarchy1"/>
    <dgm:cxn modelId="{274C0CD1-787E-4D9A-812E-05FD61CF29B7}" srcId="{4F5689A9-B597-4261-A8B0-6AA9750E2E60}" destId="{65D8AAA2-DB74-429B-9B19-4DF42B816194}" srcOrd="2" destOrd="0" parTransId="{86057FD2-64A4-4A54-9D38-8AFCFB192888}" sibTransId="{CA944B2E-2861-4DBC-97BB-31A582EAB38D}"/>
    <dgm:cxn modelId="{97E1F7F6-9285-4913-B3ED-8E3868DDE6FD}" type="presOf" srcId="{4F5689A9-B597-4261-A8B0-6AA9750E2E60}" destId="{3A9159A5-74A6-4136-B489-3D9DBD9DE63D}" srcOrd="0" destOrd="0" presId="urn:microsoft.com/office/officeart/2005/8/layout/hierarchy1"/>
    <dgm:cxn modelId="{72ADEEE0-0101-4961-9C2D-01389B273796}" type="presParOf" srcId="{3A9159A5-74A6-4136-B489-3D9DBD9DE63D}" destId="{52F13551-887B-4211-97AA-63F40B25F56C}" srcOrd="0" destOrd="0" presId="urn:microsoft.com/office/officeart/2005/8/layout/hierarchy1"/>
    <dgm:cxn modelId="{ACAF710C-77EE-40B4-9329-6B36342938B5}" type="presParOf" srcId="{52F13551-887B-4211-97AA-63F40B25F56C}" destId="{835E6AA6-1A74-40D7-BD27-CD572317EDF6}" srcOrd="0" destOrd="0" presId="urn:microsoft.com/office/officeart/2005/8/layout/hierarchy1"/>
    <dgm:cxn modelId="{A56CED73-FC4D-493F-9808-8F12FDC97D1D}" type="presParOf" srcId="{835E6AA6-1A74-40D7-BD27-CD572317EDF6}" destId="{0CF8818A-A060-4934-99E1-8A5B6924BCB1}" srcOrd="0" destOrd="0" presId="urn:microsoft.com/office/officeart/2005/8/layout/hierarchy1"/>
    <dgm:cxn modelId="{D6BB6741-5267-414E-8508-0F8992293B60}" type="presParOf" srcId="{835E6AA6-1A74-40D7-BD27-CD572317EDF6}" destId="{2C2DBCF6-F001-4A89-B3D9-F19F1F496BDA}" srcOrd="1" destOrd="0" presId="urn:microsoft.com/office/officeart/2005/8/layout/hierarchy1"/>
    <dgm:cxn modelId="{49CE7EFB-496C-4E2C-A124-0D70C0CB5C79}" type="presParOf" srcId="{52F13551-887B-4211-97AA-63F40B25F56C}" destId="{330CD2E5-1ACB-476A-AB75-F2641BDF982F}" srcOrd="1" destOrd="0" presId="urn:microsoft.com/office/officeart/2005/8/layout/hierarchy1"/>
    <dgm:cxn modelId="{BEE66ECC-27BC-489C-8649-B7D01B530C81}" type="presParOf" srcId="{3A9159A5-74A6-4136-B489-3D9DBD9DE63D}" destId="{0F6D3354-017F-4733-BA3E-2DAEA3A76357}" srcOrd="1" destOrd="0" presId="urn:microsoft.com/office/officeart/2005/8/layout/hierarchy1"/>
    <dgm:cxn modelId="{C3A7FCBF-D985-4A9E-B34E-10E47A2D7486}" type="presParOf" srcId="{0F6D3354-017F-4733-BA3E-2DAEA3A76357}" destId="{D803E365-1D74-47B0-8D38-B33CF4A326CE}" srcOrd="0" destOrd="0" presId="urn:microsoft.com/office/officeart/2005/8/layout/hierarchy1"/>
    <dgm:cxn modelId="{C75C3499-D233-46EA-9212-3951ACD8138A}" type="presParOf" srcId="{D803E365-1D74-47B0-8D38-B33CF4A326CE}" destId="{848CBD83-BA05-40DE-B78D-AFC3390FB932}" srcOrd="0" destOrd="0" presId="urn:microsoft.com/office/officeart/2005/8/layout/hierarchy1"/>
    <dgm:cxn modelId="{FCC93235-4F8C-4535-A828-0F7017D269F5}" type="presParOf" srcId="{D803E365-1D74-47B0-8D38-B33CF4A326CE}" destId="{DBC54259-9F2D-4C4C-9D97-FE75A091668A}" srcOrd="1" destOrd="0" presId="urn:microsoft.com/office/officeart/2005/8/layout/hierarchy1"/>
    <dgm:cxn modelId="{F66C1641-0CE3-4987-9241-98D328665CE8}" type="presParOf" srcId="{0F6D3354-017F-4733-BA3E-2DAEA3A76357}" destId="{9B3E4F64-FC1B-4ED5-A45B-7B0015CE4918}" srcOrd="1" destOrd="0" presId="urn:microsoft.com/office/officeart/2005/8/layout/hierarchy1"/>
    <dgm:cxn modelId="{8297EBD8-1F4F-4F6E-A233-EF915CC062E8}" type="presParOf" srcId="{3A9159A5-74A6-4136-B489-3D9DBD9DE63D}" destId="{90C9C12A-8E00-4DA4-82FE-A51C5501132B}" srcOrd="2" destOrd="0" presId="urn:microsoft.com/office/officeart/2005/8/layout/hierarchy1"/>
    <dgm:cxn modelId="{E829FF4B-5DEF-4EA3-8E10-874B929CE1F7}" type="presParOf" srcId="{90C9C12A-8E00-4DA4-82FE-A51C5501132B}" destId="{D456B199-B932-4B59-8AF8-B516EC6B870A}" srcOrd="0" destOrd="0" presId="urn:microsoft.com/office/officeart/2005/8/layout/hierarchy1"/>
    <dgm:cxn modelId="{A2C96705-9179-48C6-BB54-E1BEC0B524C5}" type="presParOf" srcId="{D456B199-B932-4B59-8AF8-B516EC6B870A}" destId="{3DACB74F-F42E-4D14-910E-4C3000EBB951}" srcOrd="0" destOrd="0" presId="urn:microsoft.com/office/officeart/2005/8/layout/hierarchy1"/>
    <dgm:cxn modelId="{A30419FE-0E2D-4332-8D62-567B9F7FEEB5}" type="presParOf" srcId="{D456B199-B932-4B59-8AF8-B516EC6B870A}" destId="{D844B981-1544-4256-A364-CDEBF44A507A}" srcOrd="1" destOrd="0" presId="urn:microsoft.com/office/officeart/2005/8/layout/hierarchy1"/>
    <dgm:cxn modelId="{BEB3F98A-4167-42D8-A42F-F54CA53E57FB}" type="presParOf" srcId="{90C9C12A-8E00-4DA4-82FE-A51C5501132B}" destId="{E1D98BFA-6101-46B9-9145-725607D573B5}" srcOrd="1" destOrd="0" presId="urn:microsoft.com/office/officeart/2005/8/layout/hierarchy1"/>
    <dgm:cxn modelId="{79E29E33-0E44-4BA0-ADFB-00E6CC8C0ABD}" type="presParOf" srcId="{3A9159A5-74A6-4136-B489-3D9DBD9DE63D}" destId="{BCC3BD50-E681-41B8-9DA1-FBE2F999BA79}" srcOrd="3" destOrd="0" presId="urn:microsoft.com/office/officeart/2005/8/layout/hierarchy1"/>
    <dgm:cxn modelId="{37A5DC21-3B95-48E7-AA2C-01753F5C1D90}" type="presParOf" srcId="{BCC3BD50-E681-41B8-9DA1-FBE2F999BA79}" destId="{88270469-821B-4E8B-8C2F-BE33BA3A32F0}" srcOrd="0" destOrd="0" presId="urn:microsoft.com/office/officeart/2005/8/layout/hierarchy1"/>
    <dgm:cxn modelId="{1C407834-90E3-4F90-B43E-E5FF1886EF83}" type="presParOf" srcId="{88270469-821B-4E8B-8C2F-BE33BA3A32F0}" destId="{836BB754-2779-4C21-8A77-041EDED03328}" srcOrd="0" destOrd="0" presId="urn:microsoft.com/office/officeart/2005/8/layout/hierarchy1"/>
    <dgm:cxn modelId="{864C3737-81AD-4A5E-8F8F-003C43AC6773}" type="presParOf" srcId="{88270469-821B-4E8B-8C2F-BE33BA3A32F0}" destId="{87FB123C-1AA2-4AF9-95E8-D99CDEBCB0B3}" srcOrd="1" destOrd="0" presId="urn:microsoft.com/office/officeart/2005/8/layout/hierarchy1"/>
    <dgm:cxn modelId="{9367A13A-51DE-4458-9A72-715F8BFB1B21}" type="presParOf" srcId="{BCC3BD50-E681-41B8-9DA1-FBE2F999BA79}" destId="{80372B56-CF9B-4F06-9823-077BE321C64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E9AED9E-7DB0-4D67-89DD-F507FB82A53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906589D-E82C-4E7A-A379-D8776B323A7E}">
      <dgm:prSet/>
      <dgm:spPr/>
      <dgm:t>
        <a:bodyPr/>
        <a:lstStyle/>
        <a:p>
          <a:r>
            <a:rPr lang="en-US"/>
            <a:t>Upper layers are the same as in Infiniband</a:t>
          </a:r>
        </a:p>
      </dgm:t>
    </dgm:pt>
    <dgm:pt modelId="{14F22AD6-3CD2-4897-B945-ADED8A7B600C}" type="parTrans" cxnId="{9019E39F-23EF-4D92-8B3D-98DA141B18B0}">
      <dgm:prSet/>
      <dgm:spPr/>
      <dgm:t>
        <a:bodyPr/>
        <a:lstStyle/>
        <a:p>
          <a:endParaRPr lang="en-US"/>
        </a:p>
      </dgm:t>
    </dgm:pt>
    <dgm:pt modelId="{BE831A97-4752-4337-8CEE-02E40458E01A}" type="sibTrans" cxnId="{9019E39F-23EF-4D92-8B3D-98DA141B18B0}">
      <dgm:prSet/>
      <dgm:spPr/>
      <dgm:t>
        <a:bodyPr/>
        <a:lstStyle/>
        <a:p>
          <a:endParaRPr lang="en-US"/>
        </a:p>
      </dgm:t>
    </dgm:pt>
    <dgm:pt modelId="{BE8EE710-8780-4BE9-8DD5-9E924291FBD1}">
      <dgm:prSet/>
      <dgm:spPr/>
      <dgm:t>
        <a:bodyPr/>
        <a:lstStyle/>
        <a:p>
          <a:r>
            <a:rPr lang="en-US"/>
            <a:t>link and physical layers are replaced with Ethernet.</a:t>
          </a:r>
        </a:p>
      </dgm:t>
    </dgm:pt>
    <dgm:pt modelId="{C30EDBE6-34DB-4D6C-A5DF-41D57F5F80F9}" type="parTrans" cxnId="{F821013C-937C-4FF5-96CB-98F1C6CDAE75}">
      <dgm:prSet/>
      <dgm:spPr/>
      <dgm:t>
        <a:bodyPr/>
        <a:lstStyle/>
        <a:p>
          <a:endParaRPr lang="en-US"/>
        </a:p>
      </dgm:t>
    </dgm:pt>
    <dgm:pt modelId="{24237235-6FFF-4433-841D-CDA4DCE46F4A}" type="sibTrans" cxnId="{F821013C-937C-4FF5-96CB-98F1C6CDAE75}">
      <dgm:prSet/>
      <dgm:spPr/>
      <dgm:t>
        <a:bodyPr/>
        <a:lstStyle/>
        <a:p>
          <a:endParaRPr lang="en-US"/>
        </a:p>
      </dgm:t>
    </dgm:pt>
    <dgm:pt modelId="{8525B8B5-C050-4B8D-985B-384D1F139DAA}">
      <dgm:prSet/>
      <dgm:spPr/>
      <dgm:t>
        <a:bodyPr/>
        <a:lstStyle/>
        <a:p>
          <a:r>
            <a:rPr lang="en-US"/>
            <a:t>EtherType indicates RoCE (0x8915).</a:t>
          </a:r>
        </a:p>
      </dgm:t>
    </dgm:pt>
    <dgm:pt modelId="{6CAECB65-3CF9-42F0-9F0D-5E26D623C4DC}" type="parTrans" cxnId="{0E02A209-31FE-42C7-80CF-1AD3BBFE88EC}">
      <dgm:prSet/>
      <dgm:spPr/>
      <dgm:t>
        <a:bodyPr/>
        <a:lstStyle/>
        <a:p>
          <a:endParaRPr lang="en-US"/>
        </a:p>
      </dgm:t>
    </dgm:pt>
    <dgm:pt modelId="{1F509B9A-D796-4270-8D6B-3C722410494E}" type="sibTrans" cxnId="{0E02A209-31FE-42C7-80CF-1AD3BBFE88EC}">
      <dgm:prSet/>
      <dgm:spPr/>
      <dgm:t>
        <a:bodyPr/>
        <a:lstStyle/>
        <a:p>
          <a:endParaRPr lang="en-US"/>
        </a:p>
      </dgm:t>
    </dgm:pt>
    <dgm:pt modelId="{35802E54-AE47-470B-AF4A-27F4AC9B42AC}">
      <dgm:prSet/>
      <dgm:spPr/>
      <dgm:t>
        <a:bodyPr/>
        <a:lstStyle/>
        <a:p>
          <a:r>
            <a:rPr lang="en-US"/>
            <a:t>RoCE versions</a:t>
          </a:r>
        </a:p>
      </dgm:t>
    </dgm:pt>
    <dgm:pt modelId="{6DDA4F4B-0E17-4484-8C1C-05FFFB68EF83}" type="parTrans" cxnId="{910A3B81-5EFB-4B77-86BA-4C17B127BAD3}">
      <dgm:prSet/>
      <dgm:spPr/>
      <dgm:t>
        <a:bodyPr/>
        <a:lstStyle/>
        <a:p>
          <a:endParaRPr lang="en-US"/>
        </a:p>
      </dgm:t>
    </dgm:pt>
    <dgm:pt modelId="{9E837646-3F55-44E6-829C-0FA6222CA95A}" type="sibTrans" cxnId="{910A3B81-5EFB-4B77-86BA-4C17B127BAD3}">
      <dgm:prSet/>
      <dgm:spPr/>
      <dgm:t>
        <a:bodyPr/>
        <a:lstStyle/>
        <a:p>
          <a:endParaRPr lang="en-US"/>
        </a:p>
      </dgm:t>
    </dgm:pt>
    <dgm:pt modelId="{9EF5715B-75C6-42CF-B7E2-280A8E46E5EC}">
      <dgm:prSet/>
      <dgm:spPr/>
      <dgm:t>
        <a:bodyPr/>
        <a:lstStyle/>
        <a:p>
          <a:r>
            <a:rPr lang="en-US"/>
            <a:t>RoCEv1 doesn’t contain an IP header, therefore it is not routable.</a:t>
          </a:r>
        </a:p>
      </dgm:t>
    </dgm:pt>
    <dgm:pt modelId="{52582360-EE40-49A7-8EF3-A509B60164B9}" type="parTrans" cxnId="{F99A95A8-68B4-479E-9D41-533687A2ABC9}">
      <dgm:prSet/>
      <dgm:spPr/>
      <dgm:t>
        <a:bodyPr/>
        <a:lstStyle/>
        <a:p>
          <a:endParaRPr lang="en-US"/>
        </a:p>
      </dgm:t>
    </dgm:pt>
    <dgm:pt modelId="{EB3CF30A-CC47-4569-B04F-36C8FDD1E3F4}" type="sibTrans" cxnId="{F99A95A8-68B4-479E-9D41-533687A2ABC9}">
      <dgm:prSet/>
      <dgm:spPr/>
      <dgm:t>
        <a:bodyPr/>
        <a:lstStyle/>
        <a:p>
          <a:endParaRPr lang="en-US"/>
        </a:p>
      </dgm:t>
    </dgm:pt>
    <dgm:pt modelId="{5894D779-2A88-43AF-BC09-A07928E3D4D9}">
      <dgm:prSet/>
      <dgm:spPr/>
      <dgm:t>
        <a:bodyPr/>
        <a:lstStyle/>
        <a:p>
          <a:r>
            <a:rPr lang="en-US"/>
            <a:t>RoCEv2 over UDP (a.k.a  “routable RoCE” )</a:t>
          </a:r>
        </a:p>
      </dgm:t>
    </dgm:pt>
    <dgm:pt modelId="{1DD9DCA2-CA89-4054-8AF1-8F1B53ECE5C9}" type="parTrans" cxnId="{BEF8231E-D300-4515-B1D6-51441767049E}">
      <dgm:prSet/>
      <dgm:spPr/>
      <dgm:t>
        <a:bodyPr/>
        <a:lstStyle/>
        <a:p>
          <a:endParaRPr lang="en-US"/>
        </a:p>
      </dgm:t>
    </dgm:pt>
    <dgm:pt modelId="{EDC01AF4-9C0C-49FD-A98B-FBAF3A538C5C}" type="sibTrans" cxnId="{BEF8231E-D300-4515-B1D6-51441767049E}">
      <dgm:prSet/>
      <dgm:spPr/>
      <dgm:t>
        <a:bodyPr/>
        <a:lstStyle/>
        <a:p>
          <a:endParaRPr lang="en-US"/>
        </a:p>
      </dgm:t>
    </dgm:pt>
    <dgm:pt modelId="{C7C393BF-97A8-4512-80FE-72ED14649E8D}">
      <dgm:prSet/>
      <dgm:spPr/>
      <dgm:t>
        <a:bodyPr/>
        <a:lstStyle/>
        <a:p>
          <a:r>
            <a:rPr lang="en-US"/>
            <a:t>Ethernet subnet management  means are used.</a:t>
          </a:r>
        </a:p>
      </dgm:t>
    </dgm:pt>
    <dgm:pt modelId="{82EA2F06-3E96-4C27-8C13-0DAAAFDF092D}" type="parTrans" cxnId="{113C1F55-231A-45C7-B4FE-25CD32EC2ACB}">
      <dgm:prSet/>
      <dgm:spPr/>
      <dgm:t>
        <a:bodyPr/>
        <a:lstStyle/>
        <a:p>
          <a:endParaRPr lang="en-US"/>
        </a:p>
      </dgm:t>
    </dgm:pt>
    <dgm:pt modelId="{53591F59-4D40-4686-97B1-74D64D718FAA}" type="sibTrans" cxnId="{113C1F55-231A-45C7-B4FE-25CD32EC2ACB}">
      <dgm:prSet/>
      <dgm:spPr/>
      <dgm:t>
        <a:bodyPr/>
        <a:lstStyle/>
        <a:p>
          <a:endParaRPr lang="en-US"/>
        </a:p>
      </dgm:t>
    </dgm:pt>
    <dgm:pt modelId="{86B17C10-C281-4293-9B8C-E8EE37051AC9}">
      <dgm:prSet/>
      <dgm:spPr/>
      <dgm:t>
        <a:bodyPr/>
        <a:lstStyle/>
        <a:p>
          <a:r>
            <a:rPr lang="en-US" dirty="0"/>
            <a:t>Uses the ARP (Address Resolution Protocol) to get remote MAC address.</a:t>
          </a:r>
        </a:p>
      </dgm:t>
    </dgm:pt>
    <dgm:pt modelId="{864BB174-C49F-4227-80B4-D0D3636C0746}" type="parTrans" cxnId="{A8691C30-B5FA-4854-A187-45AE152E5DD1}">
      <dgm:prSet/>
      <dgm:spPr/>
      <dgm:t>
        <a:bodyPr/>
        <a:lstStyle/>
        <a:p>
          <a:endParaRPr lang="en-US"/>
        </a:p>
      </dgm:t>
    </dgm:pt>
    <dgm:pt modelId="{43C4A63B-CBD4-4F27-BE51-5191B8234080}" type="sibTrans" cxnId="{A8691C30-B5FA-4854-A187-45AE152E5DD1}">
      <dgm:prSet/>
      <dgm:spPr/>
      <dgm:t>
        <a:bodyPr/>
        <a:lstStyle/>
        <a:p>
          <a:endParaRPr lang="en-US"/>
        </a:p>
      </dgm:t>
    </dgm:pt>
    <dgm:pt modelId="{D6B43B1F-D36D-43ED-BA4B-9853E71417DC}">
      <dgm:prSet/>
      <dgm:spPr/>
      <dgm:t>
        <a:bodyPr/>
        <a:lstStyle/>
        <a:p>
          <a:r>
            <a:rPr lang="en-US"/>
            <a:t>Requires a network interface on the same port.</a:t>
          </a:r>
        </a:p>
      </dgm:t>
    </dgm:pt>
    <dgm:pt modelId="{7C843131-FD14-47EC-94C3-A2C666FA1A34}" type="parTrans" cxnId="{5A625BDE-CAF3-4FA4-93C3-51ECD9AB11F5}">
      <dgm:prSet/>
      <dgm:spPr/>
      <dgm:t>
        <a:bodyPr/>
        <a:lstStyle/>
        <a:p>
          <a:endParaRPr lang="en-US"/>
        </a:p>
      </dgm:t>
    </dgm:pt>
    <dgm:pt modelId="{A6B7B360-C267-46A1-A770-C1FD86B8EF49}" type="sibTrans" cxnId="{5A625BDE-CAF3-4FA4-93C3-51ECD9AB11F5}">
      <dgm:prSet/>
      <dgm:spPr/>
      <dgm:t>
        <a:bodyPr/>
        <a:lstStyle/>
        <a:p>
          <a:endParaRPr lang="en-US"/>
        </a:p>
      </dgm:t>
    </dgm:pt>
    <dgm:pt modelId="{52FA6B01-4658-4675-B631-3825371BDE6E}">
      <dgm:prSet/>
      <dgm:spPr/>
      <dgm:t>
        <a:bodyPr/>
        <a:lstStyle/>
        <a:p>
          <a:r>
            <a:rPr lang="en-US" dirty="0"/>
            <a:t>Requires lossless operation – i.e. PAUSE / PFC.</a:t>
          </a:r>
        </a:p>
      </dgm:t>
    </dgm:pt>
    <dgm:pt modelId="{B829190D-7DD6-4CF5-9F31-60189FF3D7C5}" type="parTrans" cxnId="{FA1EFCCB-6C63-4174-98B9-7A250B409C45}">
      <dgm:prSet/>
      <dgm:spPr/>
      <dgm:t>
        <a:bodyPr/>
        <a:lstStyle/>
        <a:p>
          <a:endParaRPr lang="en-US"/>
        </a:p>
      </dgm:t>
    </dgm:pt>
    <dgm:pt modelId="{D2A0A0A0-27A5-4C09-9563-44D9A16EBA90}" type="sibTrans" cxnId="{FA1EFCCB-6C63-4174-98B9-7A250B409C45}">
      <dgm:prSet/>
      <dgm:spPr/>
      <dgm:t>
        <a:bodyPr/>
        <a:lstStyle/>
        <a:p>
          <a:endParaRPr lang="en-US"/>
        </a:p>
      </dgm:t>
    </dgm:pt>
    <dgm:pt modelId="{EDFE7440-07BF-4888-9200-709588487D8F}">
      <dgm:prSet/>
      <dgm:spPr/>
      <dgm:t>
        <a:bodyPr/>
        <a:lstStyle/>
        <a:p>
          <a:r>
            <a:rPr lang="en-US" dirty="0"/>
            <a:t>Same as InfiniBand, but disadvantage comparing to </a:t>
          </a:r>
          <a:r>
            <a:rPr lang="en-US" dirty="0" err="1"/>
            <a:t>iWARP</a:t>
          </a:r>
          <a:r>
            <a:rPr lang="en-US" dirty="0"/>
            <a:t>.</a:t>
          </a:r>
        </a:p>
      </dgm:t>
    </dgm:pt>
    <dgm:pt modelId="{EBCA736D-CD6E-491D-97AF-A2C55BB02C03}" type="parTrans" cxnId="{5AB11D67-1465-4C9F-8700-8274D1F05E91}">
      <dgm:prSet/>
      <dgm:spPr/>
      <dgm:t>
        <a:bodyPr/>
        <a:lstStyle/>
        <a:p>
          <a:endParaRPr lang="en-US"/>
        </a:p>
      </dgm:t>
    </dgm:pt>
    <dgm:pt modelId="{B9F1731F-6327-4C12-8003-E310B909CF01}" type="sibTrans" cxnId="{5AB11D67-1465-4C9F-8700-8274D1F05E91}">
      <dgm:prSet/>
      <dgm:spPr/>
      <dgm:t>
        <a:bodyPr/>
        <a:lstStyle/>
        <a:p>
          <a:endParaRPr lang="en-US"/>
        </a:p>
      </dgm:t>
    </dgm:pt>
    <dgm:pt modelId="{73907978-361A-4416-9C90-67FBA73852D9}" type="pres">
      <dgm:prSet presAssocID="{3E9AED9E-7DB0-4D67-89DD-F507FB82A53B}" presName="root" presStyleCnt="0">
        <dgm:presLayoutVars>
          <dgm:dir/>
          <dgm:resizeHandles val="exact"/>
        </dgm:presLayoutVars>
      </dgm:prSet>
      <dgm:spPr/>
    </dgm:pt>
    <dgm:pt modelId="{A0A9F6FF-7F9D-4A86-9558-8FBA7D5A96E5}" type="pres">
      <dgm:prSet presAssocID="{5906589D-E82C-4E7A-A379-D8776B323A7E}" presName="compNode" presStyleCnt="0"/>
      <dgm:spPr/>
    </dgm:pt>
    <dgm:pt modelId="{06003E06-8042-4131-AAC3-F456EF919634}" type="pres">
      <dgm:prSet presAssocID="{5906589D-E82C-4E7A-A379-D8776B323A7E}" presName="bgRect" presStyleLbl="bgShp" presStyleIdx="0" presStyleCnt="4"/>
      <dgm:spPr/>
    </dgm:pt>
    <dgm:pt modelId="{875DCEED-571E-4C3D-A7B5-9D5457FBF66D}" type="pres">
      <dgm:prSet presAssocID="{5906589D-E82C-4E7A-A379-D8776B323A7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sconnected"/>
        </a:ext>
      </dgm:extLst>
    </dgm:pt>
    <dgm:pt modelId="{41504886-1B6F-4A13-8D0E-7D4F914A8D8D}" type="pres">
      <dgm:prSet presAssocID="{5906589D-E82C-4E7A-A379-D8776B323A7E}" presName="spaceRect" presStyleCnt="0"/>
      <dgm:spPr/>
    </dgm:pt>
    <dgm:pt modelId="{BB6928B3-76D7-4174-B74C-83F8F976D048}" type="pres">
      <dgm:prSet presAssocID="{5906589D-E82C-4E7A-A379-D8776B323A7E}" presName="parTx" presStyleLbl="revTx" presStyleIdx="0" presStyleCnt="8">
        <dgm:presLayoutVars>
          <dgm:chMax val="0"/>
          <dgm:chPref val="0"/>
        </dgm:presLayoutVars>
      </dgm:prSet>
      <dgm:spPr/>
    </dgm:pt>
    <dgm:pt modelId="{6D43E4AB-4623-44FA-9778-B83C37156E29}" type="pres">
      <dgm:prSet presAssocID="{5906589D-E82C-4E7A-A379-D8776B323A7E}" presName="desTx" presStyleLbl="revTx" presStyleIdx="1" presStyleCnt="8">
        <dgm:presLayoutVars/>
      </dgm:prSet>
      <dgm:spPr/>
    </dgm:pt>
    <dgm:pt modelId="{71BA8224-87E3-49E3-89DF-81E5E4A94923}" type="pres">
      <dgm:prSet presAssocID="{BE831A97-4752-4337-8CEE-02E40458E01A}" presName="sibTrans" presStyleCnt="0"/>
      <dgm:spPr/>
    </dgm:pt>
    <dgm:pt modelId="{8E8ACFF2-C407-4915-94C2-CFDDC59792A3}" type="pres">
      <dgm:prSet presAssocID="{35802E54-AE47-470B-AF4A-27F4AC9B42AC}" presName="compNode" presStyleCnt="0"/>
      <dgm:spPr/>
    </dgm:pt>
    <dgm:pt modelId="{2D78E624-8EA1-4903-9353-39ADE93D160C}" type="pres">
      <dgm:prSet presAssocID="{35802E54-AE47-470B-AF4A-27F4AC9B42AC}" presName="bgRect" presStyleLbl="bgShp" presStyleIdx="1" presStyleCnt="4"/>
      <dgm:spPr/>
    </dgm:pt>
    <dgm:pt modelId="{D1A8C937-527A-40EE-A5D5-FC3A2D16CB3B}" type="pres">
      <dgm:prSet presAssocID="{35802E54-AE47-470B-AF4A-27F4AC9B42A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mputer"/>
        </a:ext>
      </dgm:extLst>
    </dgm:pt>
    <dgm:pt modelId="{06923230-261F-492E-A6D1-CA50BBEF3450}" type="pres">
      <dgm:prSet presAssocID="{35802E54-AE47-470B-AF4A-27F4AC9B42AC}" presName="spaceRect" presStyleCnt="0"/>
      <dgm:spPr/>
    </dgm:pt>
    <dgm:pt modelId="{1733BADF-95A4-4229-BAE1-778A84ED0D6D}" type="pres">
      <dgm:prSet presAssocID="{35802E54-AE47-470B-AF4A-27F4AC9B42AC}" presName="parTx" presStyleLbl="revTx" presStyleIdx="2" presStyleCnt="8">
        <dgm:presLayoutVars>
          <dgm:chMax val="0"/>
          <dgm:chPref val="0"/>
        </dgm:presLayoutVars>
      </dgm:prSet>
      <dgm:spPr/>
    </dgm:pt>
    <dgm:pt modelId="{902FE60F-B708-4509-88B9-CDDD78CC38BD}" type="pres">
      <dgm:prSet presAssocID="{35802E54-AE47-470B-AF4A-27F4AC9B42AC}" presName="desTx" presStyleLbl="revTx" presStyleIdx="3" presStyleCnt="8">
        <dgm:presLayoutVars/>
      </dgm:prSet>
      <dgm:spPr/>
    </dgm:pt>
    <dgm:pt modelId="{386EF74C-589B-40A2-AC91-AD6DAD44FC61}" type="pres">
      <dgm:prSet presAssocID="{9E837646-3F55-44E6-829C-0FA6222CA95A}" presName="sibTrans" presStyleCnt="0"/>
      <dgm:spPr/>
    </dgm:pt>
    <dgm:pt modelId="{CD0F64E9-6B0A-435D-B02A-D309A6C55037}" type="pres">
      <dgm:prSet presAssocID="{C7C393BF-97A8-4512-80FE-72ED14649E8D}" presName="compNode" presStyleCnt="0"/>
      <dgm:spPr/>
    </dgm:pt>
    <dgm:pt modelId="{B09D5158-5A2D-444B-8241-DE2D97E79732}" type="pres">
      <dgm:prSet presAssocID="{C7C393BF-97A8-4512-80FE-72ED14649E8D}" presName="bgRect" presStyleLbl="bgShp" presStyleIdx="2" presStyleCnt="4"/>
      <dgm:spPr/>
    </dgm:pt>
    <dgm:pt modelId="{D2CB821F-E5F2-415E-B650-E8B377EEA611}" type="pres">
      <dgm:prSet presAssocID="{C7C393BF-97A8-4512-80FE-72ED14649E8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erver"/>
        </a:ext>
      </dgm:extLst>
    </dgm:pt>
    <dgm:pt modelId="{FFED30DA-313D-476A-AC9D-2FCFBF14EF05}" type="pres">
      <dgm:prSet presAssocID="{C7C393BF-97A8-4512-80FE-72ED14649E8D}" presName="spaceRect" presStyleCnt="0"/>
      <dgm:spPr/>
    </dgm:pt>
    <dgm:pt modelId="{B813C01B-85BC-4F25-B1A1-F84607D30565}" type="pres">
      <dgm:prSet presAssocID="{C7C393BF-97A8-4512-80FE-72ED14649E8D}" presName="parTx" presStyleLbl="revTx" presStyleIdx="4" presStyleCnt="8">
        <dgm:presLayoutVars>
          <dgm:chMax val="0"/>
          <dgm:chPref val="0"/>
        </dgm:presLayoutVars>
      </dgm:prSet>
      <dgm:spPr/>
    </dgm:pt>
    <dgm:pt modelId="{C225C3C8-B3FE-4955-BD6E-28AC66C9DCFC}" type="pres">
      <dgm:prSet presAssocID="{C7C393BF-97A8-4512-80FE-72ED14649E8D}" presName="desTx" presStyleLbl="revTx" presStyleIdx="5" presStyleCnt="8">
        <dgm:presLayoutVars/>
      </dgm:prSet>
      <dgm:spPr/>
    </dgm:pt>
    <dgm:pt modelId="{30841F5D-A0BF-4F1C-8088-B24211148093}" type="pres">
      <dgm:prSet presAssocID="{53591F59-4D40-4686-97B1-74D64D718FAA}" presName="sibTrans" presStyleCnt="0"/>
      <dgm:spPr/>
    </dgm:pt>
    <dgm:pt modelId="{466E2599-C20E-45CC-823D-E8AC5C523C43}" type="pres">
      <dgm:prSet presAssocID="{52FA6B01-4658-4675-B631-3825371BDE6E}" presName="compNode" presStyleCnt="0"/>
      <dgm:spPr/>
    </dgm:pt>
    <dgm:pt modelId="{E76AA3D1-72F4-4B44-87A5-071F14ABF137}" type="pres">
      <dgm:prSet presAssocID="{52FA6B01-4658-4675-B631-3825371BDE6E}" presName="bgRect" presStyleLbl="bgShp" presStyleIdx="3" presStyleCnt="4"/>
      <dgm:spPr/>
    </dgm:pt>
    <dgm:pt modelId="{6677845D-6565-420E-B072-1AEF180FCA07}" type="pres">
      <dgm:prSet presAssocID="{52FA6B01-4658-4675-B631-3825371BDE6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ransfer"/>
        </a:ext>
      </dgm:extLst>
    </dgm:pt>
    <dgm:pt modelId="{310B0CAB-DA0E-4F0B-AE3D-41254F35DF97}" type="pres">
      <dgm:prSet presAssocID="{52FA6B01-4658-4675-B631-3825371BDE6E}" presName="spaceRect" presStyleCnt="0"/>
      <dgm:spPr/>
    </dgm:pt>
    <dgm:pt modelId="{20E8058B-AA69-42BF-9979-772795FE5525}" type="pres">
      <dgm:prSet presAssocID="{52FA6B01-4658-4675-B631-3825371BDE6E}" presName="parTx" presStyleLbl="revTx" presStyleIdx="6" presStyleCnt="8">
        <dgm:presLayoutVars>
          <dgm:chMax val="0"/>
          <dgm:chPref val="0"/>
        </dgm:presLayoutVars>
      </dgm:prSet>
      <dgm:spPr/>
    </dgm:pt>
    <dgm:pt modelId="{A0AFC1BF-5B73-47DB-BFE7-FF4982157494}" type="pres">
      <dgm:prSet presAssocID="{52FA6B01-4658-4675-B631-3825371BDE6E}" presName="desTx" presStyleLbl="revTx" presStyleIdx="7" presStyleCnt="8">
        <dgm:presLayoutVars/>
      </dgm:prSet>
      <dgm:spPr/>
    </dgm:pt>
  </dgm:ptLst>
  <dgm:cxnLst>
    <dgm:cxn modelId="{F0519F07-5617-4349-B3A7-5A9842F3A8B6}" type="presOf" srcId="{5894D779-2A88-43AF-BC09-A07928E3D4D9}" destId="{902FE60F-B708-4509-88B9-CDDD78CC38BD}" srcOrd="0" destOrd="1" presId="urn:microsoft.com/office/officeart/2018/2/layout/IconVerticalSolidList"/>
    <dgm:cxn modelId="{0E02A209-31FE-42C7-80CF-1AD3BBFE88EC}" srcId="{5906589D-E82C-4E7A-A379-D8776B323A7E}" destId="{8525B8B5-C050-4B8D-985B-384D1F139DAA}" srcOrd="1" destOrd="0" parTransId="{6CAECB65-3CF9-42F0-9F0D-5E26D623C4DC}" sibTransId="{1F509B9A-D796-4270-8D6B-3C722410494E}"/>
    <dgm:cxn modelId="{BEF8231E-D300-4515-B1D6-51441767049E}" srcId="{35802E54-AE47-470B-AF4A-27F4AC9B42AC}" destId="{5894D779-2A88-43AF-BC09-A07928E3D4D9}" srcOrd="1" destOrd="0" parTransId="{1DD9DCA2-CA89-4054-8AF1-8F1B53ECE5C9}" sibTransId="{EDC01AF4-9C0C-49FD-A98B-FBAF3A538C5C}"/>
    <dgm:cxn modelId="{A8691C30-B5FA-4854-A187-45AE152E5DD1}" srcId="{C7C393BF-97A8-4512-80FE-72ED14649E8D}" destId="{86B17C10-C281-4293-9B8C-E8EE37051AC9}" srcOrd="0" destOrd="0" parTransId="{864BB174-C49F-4227-80B4-D0D3636C0746}" sibTransId="{43C4A63B-CBD4-4F27-BE51-5191B8234080}"/>
    <dgm:cxn modelId="{F821013C-937C-4FF5-96CB-98F1C6CDAE75}" srcId="{5906589D-E82C-4E7A-A379-D8776B323A7E}" destId="{BE8EE710-8780-4BE9-8DD5-9E924291FBD1}" srcOrd="0" destOrd="0" parTransId="{C30EDBE6-34DB-4D6C-A5DF-41D57F5F80F9}" sibTransId="{24237235-6FFF-4433-841D-CDA4DCE46F4A}"/>
    <dgm:cxn modelId="{CEB4EE4B-4700-4113-B280-4CB521554CD7}" type="presOf" srcId="{D6B43B1F-D36D-43ED-BA4B-9853E71417DC}" destId="{C225C3C8-B3FE-4955-BD6E-28AC66C9DCFC}" srcOrd="0" destOrd="1" presId="urn:microsoft.com/office/officeart/2018/2/layout/IconVerticalSolidList"/>
    <dgm:cxn modelId="{96D97352-4BD3-4D38-B7D0-079170253A85}" type="presOf" srcId="{8525B8B5-C050-4B8D-985B-384D1F139DAA}" destId="{6D43E4AB-4623-44FA-9778-B83C37156E29}" srcOrd="0" destOrd="1" presId="urn:microsoft.com/office/officeart/2018/2/layout/IconVerticalSolidList"/>
    <dgm:cxn modelId="{113C1F55-231A-45C7-B4FE-25CD32EC2ACB}" srcId="{3E9AED9E-7DB0-4D67-89DD-F507FB82A53B}" destId="{C7C393BF-97A8-4512-80FE-72ED14649E8D}" srcOrd="2" destOrd="0" parTransId="{82EA2F06-3E96-4C27-8C13-0DAAAFDF092D}" sibTransId="{53591F59-4D40-4686-97B1-74D64D718FAA}"/>
    <dgm:cxn modelId="{5AB11D67-1465-4C9F-8700-8274D1F05E91}" srcId="{52FA6B01-4658-4675-B631-3825371BDE6E}" destId="{EDFE7440-07BF-4888-9200-709588487D8F}" srcOrd="0" destOrd="0" parTransId="{EBCA736D-CD6E-491D-97AF-A2C55BB02C03}" sibTransId="{B9F1731F-6327-4C12-8003-E310B909CF01}"/>
    <dgm:cxn modelId="{57E4CF68-8BCE-4AD5-882C-38F6F2E4E5ED}" type="presOf" srcId="{35802E54-AE47-470B-AF4A-27F4AC9B42AC}" destId="{1733BADF-95A4-4229-BAE1-778A84ED0D6D}" srcOrd="0" destOrd="0" presId="urn:microsoft.com/office/officeart/2018/2/layout/IconVerticalSolidList"/>
    <dgm:cxn modelId="{4F9CCD7C-BD21-43AE-B77B-E8C229896884}" type="presOf" srcId="{EDFE7440-07BF-4888-9200-709588487D8F}" destId="{A0AFC1BF-5B73-47DB-BFE7-FF4982157494}" srcOrd="0" destOrd="0" presId="urn:microsoft.com/office/officeart/2018/2/layout/IconVerticalSolidList"/>
    <dgm:cxn modelId="{910A3B81-5EFB-4B77-86BA-4C17B127BAD3}" srcId="{3E9AED9E-7DB0-4D67-89DD-F507FB82A53B}" destId="{35802E54-AE47-470B-AF4A-27F4AC9B42AC}" srcOrd="1" destOrd="0" parTransId="{6DDA4F4B-0E17-4484-8C1C-05FFFB68EF83}" sibTransId="{9E837646-3F55-44E6-829C-0FA6222CA95A}"/>
    <dgm:cxn modelId="{690CD997-5CD5-4063-BC14-EA7C380A02D4}" type="presOf" srcId="{9EF5715B-75C6-42CF-B7E2-280A8E46E5EC}" destId="{902FE60F-B708-4509-88B9-CDDD78CC38BD}" srcOrd="0" destOrd="0" presId="urn:microsoft.com/office/officeart/2018/2/layout/IconVerticalSolidList"/>
    <dgm:cxn modelId="{9019E39F-23EF-4D92-8B3D-98DA141B18B0}" srcId="{3E9AED9E-7DB0-4D67-89DD-F507FB82A53B}" destId="{5906589D-E82C-4E7A-A379-D8776B323A7E}" srcOrd="0" destOrd="0" parTransId="{14F22AD6-3CD2-4897-B945-ADED8A7B600C}" sibTransId="{BE831A97-4752-4337-8CEE-02E40458E01A}"/>
    <dgm:cxn modelId="{1A2D97A3-F813-4365-9A09-6CF8B633ACA6}" type="presOf" srcId="{3E9AED9E-7DB0-4D67-89DD-F507FB82A53B}" destId="{73907978-361A-4416-9C90-67FBA73852D9}" srcOrd="0" destOrd="0" presId="urn:microsoft.com/office/officeart/2018/2/layout/IconVerticalSolidList"/>
    <dgm:cxn modelId="{F99A95A8-68B4-479E-9D41-533687A2ABC9}" srcId="{35802E54-AE47-470B-AF4A-27F4AC9B42AC}" destId="{9EF5715B-75C6-42CF-B7E2-280A8E46E5EC}" srcOrd="0" destOrd="0" parTransId="{52582360-EE40-49A7-8EF3-A509B60164B9}" sibTransId="{EB3CF30A-CC47-4569-B04F-36C8FDD1E3F4}"/>
    <dgm:cxn modelId="{73E78DAD-2F61-4D18-BE9D-FDBCC970F9B3}" type="presOf" srcId="{5906589D-E82C-4E7A-A379-D8776B323A7E}" destId="{BB6928B3-76D7-4174-B74C-83F8F976D048}" srcOrd="0" destOrd="0" presId="urn:microsoft.com/office/officeart/2018/2/layout/IconVerticalSolidList"/>
    <dgm:cxn modelId="{EF2515B2-17FC-43EA-B543-42F60A287908}" type="presOf" srcId="{86B17C10-C281-4293-9B8C-E8EE37051AC9}" destId="{C225C3C8-B3FE-4955-BD6E-28AC66C9DCFC}" srcOrd="0" destOrd="0" presId="urn:microsoft.com/office/officeart/2018/2/layout/IconVerticalSolidList"/>
    <dgm:cxn modelId="{AF3B0BB3-377F-46EF-A64B-C12CBAFA1A4B}" type="presOf" srcId="{52FA6B01-4658-4675-B631-3825371BDE6E}" destId="{20E8058B-AA69-42BF-9979-772795FE5525}" srcOrd="0" destOrd="0" presId="urn:microsoft.com/office/officeart/2018/2/layout/IconVerticalSolidList"/>
    <dgm:cxn modelId="{FA1EFCCB-6C63-4174-98B9-7A250B409C45}" srcId="{3E9AED9E-7DB0-4D67-89DD-F507FB82A53B}" destId="{52FA6B01-4658-4675-B631-3825371BDE6E}" srcOrd="3" destOrd="0" parTransId="{B829190D-7DD6-4CF5-9F31-60189FF3D7C5}" sibTransId="{D2A0A0A0-27A5-4C09-9563-44D9A16EBA90}"/>
    <dgm:cxn modelId="{C54EF4D0-6A5D-4E04-AA3C-311A71740452}" type="presOf" srcId="{C7C393BF-97A8-4512-80FE-72ED14649E8D}" destId="{B813C01B-85BC-4F25-B1A1-F84607D30565}" srcOrd="0" destOrd="0" presId="urn:microsoft.com/office/officeart/2018/2/layout/IconVerticalSolidList"/>
    <dgm:cxn modelId="{5A625BDE-CAF3-4FA4-93C3-51ECD9AB11F5}" srcId="{C7C393BF-97A8-4512-80FE-72ED14649E8D}" destId="{D6B43B1F-D36D-43ED-BA4B-9853E71417DC}" srcOrd="1" destOrd="0" parTransId="{7C843131-FD14-47EC-94C3-A2C666FA1A34}" sibTransId="{A6B7B360-C267-46A1-A770-C1FD86B8EF49}"/>
    <dgm:cxn modelId="{81D5F7E5-7D03-4527-BAD8-54884BAE7B73}" type="presOf" srcId="{BE8EE710-8780-4BE9-8DD5-9E924291FBD1}" destId="{6D43E4AB-4623-44FA-9778-B83C37156E29}" srcOrd="0" destOrd="0" presId="urn:microsoft.com/office/officeart/2018/2/layout/IconVerticalSolidList"/>
    <dgm:cxn modelId="{CC2BE279-8B27-4DB2-9A9E-625C8857794E}" type="presParOf" srcId="{73907978-361A-4416-9C90-67FBA73852D9}" destId="{A0A9F6FF-7F9D-4A86-9558-8FBA7D5A96E5}" srcOrd="0" destOrd="0" presId="urn:microsoft.com/office/officeart/2018/2/layout/IconVerticalSolidList"/>
    <dgm:cxn modelId="{55A9B410-FCBE-4463-97E4-F3B158B42CDD}" type="presParOf" srcId="{A0A9F6FF-7F9D-4A86-9558-8FBA7D5A96E5}" destId="{06003E06-8042-4131-AAC3-F456EF919634}" srcOrd="0" destOrd="0" presId="urn:microsoft.com/office/officeart/2018/2/layout/IconVerticalSolidList"/>
    <dgm:cxn modelId="{B593E79B-C6C0-45E7-84D3-5341FA446B28}" type="presParOf" srcId="{A0A9F6FF-7F9D-4A86-9558-8FBA7D5A96E5}" destId="{875DCEED-571E-4C3D-A7B5-9D5457FBF66D}" srcOrd="1" destOrd="0" presId="urn:microsoft.com/office/officeart/2018/2/layout/IconVerticalSolidList"/>
    <dgm:cxn modelId="{C5F2D491-A3C8-4AAB-BD3E-F8A417CCCF99}" type="presParOf" srcId="{A0A9F6FF-7F9D-4A86-9558-8FBA7D5A96E5}" destId="{41504886-1B6F-4A13-8D0E-7D4F914A8D8D}" srcOrd="2" destOrd="0" presId="urn:microsoft.com/office/officeart/2018/2/layout/IconVerticalSolidList"/>
    <dgm:cxn modelId="{5B595DED-EF2C-47E1-8C46-A29A8E5B06B9}" type="presParOf" srcId="{A0A9F6FF-7F9D-4A86-9558-8FBA7D5A96E5}" destId="{BB6928B3-76D7-4174-B74C-83F8F976D048}" srcOrd="3" destOrd="0" presId="urn:microsoft.com/office/officeart/2018/2/layout/IconVerticalSolidList"/>
    <dgm:cxn modelId="{DC864775-CFB4-4628-933B-A5F53775C914}" type="presParOf" srcId="{A0A9F6FF-7F9D-4A86-9558-8FBA7D5A96E5}" destId="{6D43E4AB-4623-44FA-9778-B83C37156E29}" srcOrd="4" destOrd="0" presId="urn:microsoft.com/office/officeart/2018/2/layout/IconVerticalSolidList"/>
    <dgm:cxn modelId="{DF4B221A-3B7C-4FAF-AEBA-A70364D092E2}" type="presParOf" srcId="{73907978-361A-4416-9C90-67FBA73852D9}" destId="{71BA8224-87E3-49E3-89DF-81E5E4A94923}" srcOrd="1" destOrd="0" presId="urn:microsoft.com/office/officeart/2018/2/layout/IconVerticalSolidList"/>
    <dgm:cxn modelId="{78B7581A-FFE3-49C6-9E40-BB82981D50EC}" type="presParOf" srcId="{73907978-361A-4416-9C90-67FBA73852D9}" destId="{8E8ACFF2-C407-4915-94C2-CFDDC59792A3}" srcOrd="2" destOrd="0" presId="urn:microsoft.com/office/officeart/2018/2/layout/IconVerticalSolidList"/>
    <dgm:cxn modelId="{73EB25CD-CAC2-49AE-9F5E-16F3EFD6FA50}" type="presParOf" srcId="{8E8ACFF2-C407-4915-94C2-CFDDC59792A3}" destId="{2D78E624-8EA1-4903-9353-39ADE93D160C}" srcOrd="0" destOrd="0" presId="urn:microsoft.com/office/officeart/2018/2/layout/IconVerticalSolidList"/>
    <dgm:cxn modelId="{AB33ECC5-FC0D-46B6-B1FE-7C350F552C11}" type="presParOf" srcId="{8E8ACFF2-C407-4915-94C2-CFDDC59792A3}" destId="{D1A8C937-527A-40EE-A5D5-FC3A2D16CB3B}" srcOrd="1" destOrd="0" presId="urn:microsoft.com/office/officeart/2018/2/layout/IconVerticalSolidList"/>
    <dgm:cxn modelId="{3183FDCD-87D7-4FAA-ADF6-E95171198E56}" type="presParOf" srcId="{8E8ACFF2-C407-4915-94C2-CFDDC59792A3}" destId="{06923230-261F-492E-A6D1-CA50BBEF3450}" srcOrd="2" destOrd="0" presId="urn:microsoft.com/office/officeart/2018/2/layout/IconVerticalSolidList"/>
    <dgm:cxn modelId="{1D200E93-4934-445D-906F-0C997355FADE}" type="presParOf" srcId="{8E8ACFF2-C407-4915-94C2-CFDDC59792A3}" destId="{1733BADF-95A4-4229-BAE1-778A84ED0D6D}" srcOrd="3" destOrd="0" presId="urn:microsoft.com/office/officeart/2018/2/layout/IconVerticalSolidList"/>
    <dgm:cxn modelId="{3FED9242-4289-46D2-BEC9-91A9F9611517}" type="presParOf" srcId="{8E8ACFF2-C407-4915-94C2-CFDDC59792A3}" destId="{902FE60F-B708-4509-88B9-CDDD78CC38BD}" srcOrd="4" destOrd="0" presId="urn:microsoft.com/office/officeart/2018/2/layout/IconVerticalSolidList"/>
    <dgm:cxn modelId="{948C035C-1CAE-4BDF-8F2E-32FD9D534760}" type="presParOf" srcId="{73907978-361A-4416-9C90-67FBA73852D9}" destId="{386EF74C-589B-40A2-AC91-AD6DAD44FC61}" srcOrd="3" destOrd="0" presId="urn:microsoft.com/office/officeart/2018/2/layout/IconVerticalSolidList"/>
    <dgm:cxn modelId="{5D053996-D111-4E5E-9253-33785EA56115}" type="presParOf" srcId="{73907978-361A-4416-9C90-67FBA73852D9}" destId="{CD0F64E9-6B0A-435D-B02A-D309A6C55037}" srcOrd="4" destOrd="0" presId="urn:microsoft.com/office/officeart/2018/2/layout/IconVerticalSolidList"/>
    <dgm:cxn modelId="{6AAB3751-0709-4D23-911D-ED03CD0ACF32}" type="presParOf" srcId="{CD0F64E9-6B0A-435D-B02A-D309A6C55037}" destId="{B09D5158-5A2D-444B-8241-DE2D97E79732}" srcOrd="0" destOrd="0" presId="urn:microsoft.com/office/officeart/2018/2/layout/IconVerticalSolidList"/>
    <dgm:cxn modelId="{72C81FA8-924B-45D4-9A0C-7ADAB1DDDD22}" type="presParOf" srcId="{CD0F64E9-6B0A-435D-B02A-D309A6C55037}" destId="{D2CB821F-E5F2-415E-B650-E8B377EEA611}" srcOrd="1" destOrd="0" presId="urn:microsoft.com/office/officeart/2018/2/layout/IconVerticalSolidList"/>
    <dgm:cxn modelId="{208F1421-C5E6-4272-85CA-2BD0CA3301B1}" type="presParOf" srcId="{CD0F64E9-6B0A-435D-B02A-D309A6C55037}" destId="{FFED30DA-313D-476A-AC9D-2FCFBF14EF05}" srcOrd="2" destOrd="0" presId="urn:microsoft.com/office/officeart/2018/2/layout/IconVerticalSolidList"/>
    <dgm:cxn modelId="{151F4456-8F3F-4DA6-91F0-FC51622CBC92}" type="presParOf" srcId="{CD0F64E9-6B0A-435D-B02A-D309A6C55037}" destId="{B813C01B-85BC-4F25-B1A1-F84607D30565}" srcOrd="3" destOrd="0" presId="urn:microsoft.com/office/officeart/2018/2/layout/IconVerticalSolidList"/>
    <dgm:cxn modelId="{738AD8C7-E182-4276-94C1-F7E6B639F451}" type="presParOf" srcId="{CD0F64E9-6B0A-435D-B02A-D309A6C55037}" destId="{C225C3C8-B3FE-4955-BD6E-28AC66C9DCFC}" srcOrd="4" destOrd="0" presId="urn:microsoft.com/office/officeart/2018/2/layout/IconVerticalSolidList"/>
    <dgm:cxn modelId="{BA8CAD1C-5948-496D-9E92-972C929C21C7}" type="presParOf" srcId="{73907978-361A-4416-9C90-67FBA73852D9}" destId="{30841F5D-A0BF-4F1C-8088-B24211148093}" srcOrd="5" destOrd="0" presId="urn:microsoft.com/office/officeart/2018/2/layout/IconVerticalSolidList"/>
    <dgm:cxn modelId="{A56F788C-8ED7-4249-8656-9E81C73D9390}" type="presParOf" srcId="{73907978-361A-4416-9C90-67FBA73852D9}" destId="{466E2599-C20E-45CC-823D-E8AC5C523C43}" srcOrd="6" destOrd="0" presId="urn:microsoft.com/office/officeart/2018/2/layout/IconVerticalSolidList"/>
    <dgm:cxn modelId="{1E2E4EE8-899D-4166-B6F1-4D2091AEA625}" type="presParOf" srcId="{466E2599-C20E-45CC-823D-E8AC5C523C43}" destId="{E76AA3D1-72F4-4B44-87A5-071F14ABF137}" srcOrd="0" destOrd="0" presId="urn:microsoft.com/office/officeart/2018/2/layout/IconVerticalSolidList"/>
    <dgm:cxn modelId="{182E4D3F-A7F5-4E70-862C-486FB25A49F4}" type="presParOf" srcId="{466E2599-C20E-45CC-823D-E8AC5C523C43}" destId="{6677845D-6565-420E-B072-1AEF180FCA07}" srcOrd="1" destOrd="0" presId="urn:microsoft.com/office/officeart/2018/2/layout/IconVerticalSolidList"/>
    <dgm:cxn modelId="{2E82CEA5-B257-4C2B-90F5-48C62F944782}" type="presParOf" srcId="{466E2599-C20E-45CC-823D-E8AC5C523C43}" destId="{310B0CAB-DA0E-4F0B-AE3D-41254F35DF97}" srcOrd="2" destOrd="0" presId="urn:microsoft.com/office/officeart/2018/2/layout/IconVerticalSolidList"/>
    <dgm:cxn modelId="{78397EF9-66FA-457B-9193-2702CC8AF1E0}" type="presParOf" srcId="{466E2599-C20E-45CC-823D-E8AC5C523C43}" destId="{20E8058B-AA69-42BF-9979-772795FE5525}" srcOrd="3" destOrd="0" presId="urn:microsoft.com/office/officeart/2018/2/layout/IconVerticalSolidList"/>
    <dgm:cxn modelId="{15EEDECC-5DA2-4C70-AA67-B371C1FA52F4}" type="presParOf" srcId="{466E2599-C20E-45CC-823D-E8AC5C523C43}" destId="{A0AFC1BF-5B73-47DB-BFE7-FF4982157494}"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05685A4-EDAC-4369-969B-68E08A02AC1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4E90007-5030-4BF9-9091-1AFBFDCEB618}">
      <dgm:prSet/>
      <dgm:spPr/>
      <dgm:t>
        <a:bodyPr/>
        <a:lstStyle/>
        <a:p>
          <a:r>
            <a:rPr lang="en-US" dirty="0"/>
            <a:t>PFC (Priority Flow Control) pause frames are used to signal congestion to the source and throttle.</a:t>
          </a:r>
        </a:p>
      </dgm:t>
    </dgm:pt>
    <dgm:pt modelId="{055F45D3-8AC0-4B48-905C-48BA24BE8D09}" type="parTrans" cxnId="{FC6F28AF-DF4A-4314-AEA8-0C95701EF218}">
      <dgm:prSet/>
      <dgm:spPr/>
      <dgm:t>
        <a:bodyPr/>
        <a:lstStyle/>
        <a:p>
          <a:endParaRPr lang="en-US"/>
        </a:p>
      </dgm:t>
    </dgm:pt>
    <dgm:pt modelId="{0D97048A-B88F-40BC-8164-F3B37C02A29E}" type="sibTrans" cxnId="{FC6F28AF-DF4A-4314-AEA8-0C95701EF218}">
      <dgm:prSet/>
      <dgm:spPr/>
      <dgm:t>
        <a:bodyPr/>
        <a:lstStyle/>
        <a:p>
          <a:endParaRPr lang="en-US"/>
        </a:p>
      </dgm:t>
    </dgm:pt>
    <dgm:pt modelId="{8B0473C1-BC3C-45EA-9D4F-7D99549F6296}">
      <dgm:prSet/>
      <dgm:spPr/>
      <dgm:t>
        <a:bodyPr/>
        <a:lstStyle/>
        <a:p>
          <a:r>
            <a:rPr lang="en-US" dirty="0"/>
            <a:t>DCQCN (Data Center Quantized Congestion Notification) employs ECN (Explicit Congestion Notification) for signaling congestion feedback. Preferred for Storage workloads.</a:t>
          </a:r>
        </a:p>
      </dgm:t>
    </dgm:pt>
    <dgm:pt modelId="{58BF24F5-1AC2-4967-8FDC-E0FCA0A8F492}" type="parTrans" cxnId="{F004CF92-C64D-4CEF-BA8E-09478FAAC71D}">
      <dgm:prSet/>
      <dgm:spPr/>
      <dgm:t>
        <a:bodyPr/>
        <a:lstStyle/>
        <a:p>
          <a:endParaRPr lang="en-US"/>
        </a:p>
      </dgm:t>
    </dgm:pt>
    <dgm:pt modelId="{097D23EC-9A95-41AE-9DC6-7D9E68D043EC}" type="sibTrans" cxnId="{F004CF92-C64D-4CEF-BA8E-09478FAAC71D}">
      <dgm:prSet/>
      <dgm:spPr/>
      <dgm:t>
        <a:bodyPr/>
        <a:lstStyle/>
        <a:p>
          <a:endParaRPr lang="en-US"/>
        </a:p>
      </dgm:t>
    </dgm:pt>
    <dgm:pt modelId="{D46DBF11-1401-448A-BACF-7DFA25443959}">
      <dgm:prSet/>
      <dgm:spPr/>
      <dgm:t>
        <a:bodyPr/>
        <a:lstStyle/>
        <a:p>
          <a:r>
            <a:rPr lang="en-US" dirty="0" err="1"/>
            <a:t>RoCC</a:t>
          </a:r>
          <a:r>
            <a:rPr lang="en-US" dirty="0"/>
            <a:t> (Robust Congestion Control) utilizes switch queue size for fair data rate signaling.</a:t>
          </a:r>
        </a:p>
      </dgm:t>
    </dgm:pt>
    <dgm:pt modelId="{9B921C4B-CF73-4EBF-8004-665C7A763E79}" type="parTrans" cxnId="{FE2358AC-C05A-495B-9C4E-C1B88DA83F15}">
      <dgm:prSet/>
      <dgm:spPr/>
      <dgm:t>
        <a:bodyPr/>
        <a:lstStyle/>
        <a:p>
          <a:endParaRPr lang="en-US"/>
        </a:p>
      </dgm:t>
    </dgm:pt>
    <dgm:pt modelId="{AEF240A5-802D-464E-8B54-E2B60A93E4E2}" type="sibTrans" cxnId="{FE2358AC-C05A-495B-9C4E-C1B88DA83F15}">
      <dgm:prSet/>
      <dgm:spPr/>
      <dgm:t>
        <a:bodyPr/>
        <a:lstStyle/>
        <a:p>
          <a:endParaRPr lang="en-US"/>
        </a:p>
      </dgm:t>
    </dgm:pt>
    <dgm:pt modelId="{3133931A-BA33-463F-ADC6-E78A397C6F30}">
      <dgm:prSet/>
      <dgm:spPr/>
      <dgm:t>
        <a:bodyPr/>
        <a:lstStyle/>
        <a:p>
          <a:r>
            <a:rPr lang="en-US" dirty="0"/>
            <a:t>Shaped-Quota is receiver-driven, optimizing bandwidth allocation. It abandons use of PFC.</a:t>
          </a:r>
        </a:p>
      </dgm:t>
    </dgm:pt>
    <dgm:pt modelId="{756EF57A-3BC8-4AFE-9578-7EE874F82919}" type="parTrans" cxnId="{01DF965D-CF21-4CDC-9E41-3037026C90BC}">
      <dgm:prSet/>
      <dgm:spPr/>
      <dgm:t>
        <a:bodyPr/>
        <a:lstStyle/>
        <a:p>
          <a:endParaRPr lang="en-US"/>
        </a:p>
      </dgm:t>
    </dgm:pt>
    <dgm:pt modelId="{02D91367-C166-4447-8808-EB088FD6FBC3}" type="sibTrans" cxnId="{01DF965D-CF21-4CDC-9E41-3037026C90BC}">
      <dgm:prSet/>
      <dgm:spPr/>
      <dgm:t>
        <a:bodyPr/>
        <a:lstStyle/>
        <a:p>
          <a:endParaRPr lang="en-US"/>
        </a:p>
      </dgm:t>
    </dgm:pt>
    <dgm:pt modelId="{094334FD-80A3-4AA8-9E21-312F3B426A64}">
      <dgm:prSet/>
      <dgm:spPr/>
      <dgm:t>
        <a:bodyPr/>
        <a:lstStyle/>
        <a:p>
          <a:r>
            <a:rPr lang="en-US" dirty="0"/>
            <a:t>RTTCC (Round Trip Time Congestion Control) uses RTT as a feedback signal in hardware for congestion control. Preferred for HPC and AI workloads.</a:t>
          </a:r>
        </a:p>
      </dgm:t>
    </dgm:pt>
    <dgm:pt modelId="{27D5AF80-D447-47BC-9C09-C0AACF7B56C2}" type="parTrans" cxnId="{6CDAB0CC-C02E-4CC8-9F30-EE682F462527}">
      <dgm:prSet/>
      <dgm:spPr/>
      <dgm:t>
        <a:bodyPr/>
        <a:lstStyle/>
        <a:p>
          <a:endParaRPr lang="en-US"/>
        </a:p>
      </dgm:t>
    </dgm:pt>
    <dgm:pt modelId="{90F746AD-1213-4802-9F7D-8E0C038BDA39}" type="sibTrans" cxnId="{6CDAB0CC-C02E-4CC8-9F30-EE682F462527}">
      <dgm:prSet/>
      <dgm:spPr/>
      <dgm:t>
        <a:bodyPr/>
        <a:lstStyle/>
        <a:p>
          <a:endParaRPr lang="en-US"/>
        </a:p>
      </dgm:t>
    </dgm:pt>
    <dgm:pt modelId="{A51521A1-153A-40F6-9C00-ACBF3135600F}" type="pres">
      <dgm:prSet presAssocID="{905685A4-EDAC-4369-969B-68E08A02AC1F}" presName="linear" presStyleCnt="0">
        <dgm:presLayoutVars>
          <dgm:animLvl val="lvl"/>
          <dgm:resizeHandles val="exact"/>
        </dgm:presLayoutVars>
      </dgm:prSet>
      <dgm:spPr/>
    </dgm:pt>
    <dgm:pt modelId="{8129BCB3-DB04-4D02-BEAA-1761CE267A22}" type="pres">
      <dgm:prSet presAssocID="{74E90007-5030-4BF9-9091-1AFBFDCEB618}" presName="parentText" presStyleLbl="node1" presStyleIdx="0" presStyleCnt="5">
        <dgm:presLayoutVars>
          <dgm:chMax val="0"/>
          <dgm:bulletEnabled val="1"/>
        </dgm:presLayoutVars>
      </dgm:prSet>
      <dgm:spPr/>
    </dgm:pt>
    <dgm:pt modelId="{4C10970C-D9D8-434C-AF97-F7ECE9C142D4}" type="pres">
      <dgm:prSet presAssocID="{0D97048A-B88F-40BC-8164-F3B37C02A29E}" presName="spacer" presStyleCnt="0"/>
      <dgm:spPr/>
    </dgm:pt>
    <dgm:pt modelId="{2A5B0A3D-2FC7-4433-89E2-ED8384B728FD}" type="pres">
      <dgm:prSet presAssocID="{8B0473C1-BC3C-45EA-9D4F-7D99549F6296}" presName="parentText" presStyleLbl="node1" presStyleIdx="1" presStyleCnt="5">
        <dgm:presLayoutVars>
          <dgm:chMax val="0"/>
          <dgm:bulletEnabled val="1"/>
        </dgm:presLayoutVars>
      </dgm:prSet>
      <dgm:spPr/>
    </dgm:pt>
    <dgm:pt modelId="{6CCD872E-FBB0-4A74-AF0B-BC56C9CBD47D}" type="pres">
      <dgm:prSet presAssocID="{097D23EC-9A95-41AE-9DC6-7D9E68D043EC}" presName="spacer" presStyleCnt="0"/>
      <dgm:spPr/>
    </dgm:pt>
    <dgm:pt modelId="{49421218-B06A-4C8A-9963-780F8D9A20CF}" type="pres">
      <dgm:prSet presAssocID="{D46DBF11-1401-448A-BACF-7DFA25443959}" presName="parentText" presStyleLbl="node1" presStyleIdx="2" presStyleCnt="5">
        <dgm:presLayoutVars>
          <dgm:chMax val="0"/>
          <dgm:bulletEnabled val="1"/>
        </dgm:presLayoutVars>
      </dgm:prSet>
      <dgm:spPr/>
    </dgm:pt>
    <dgm:pt modelId="{C1F276B0-D705-4152-AB01-F3F4A6D8451E}" type="pres">
      <dgm:prSet presAssocID="{AEF240A5-802D-464E-8B54-E2B60A93E4E2}" presName="spacer" presStyleCnt="0"/>
      <dgm:spPr/>
    </dgm:pt>
    <dgm:pt modelId="{CFC817D2-A2FE-48BA-9707-B124EDCECB0B}" type="pres">
      <dgm:prSet presAssocID="{3133931A-BA33-463F-ADC6-E78A397C6F30}" presName="parentText" presStyleLbl="node1" presStyleIdx="3" presStyleCnt="5">
        <dgm:presLayoutVars>
          <dgm:chMax val="0"/>
          <dgm:bulletEnabled val="1"/>
        </dgm:presLayoutVars>
      </dgm:prSet>
      <dgm:spPr/>
    </dgm:pt>
    <dgm:pt modelId="{A8D3B999-6106-4766-A7B2-9E4AE83877B5}" type="pres">
      <dgm:prSet presAssocID="{02D91367-C166-4447-8808-EB088FD6FBC3}" presName="spacer" presStyleCnt="0"/>
      <dgm:spPr/>
    </dgm:pt>
    <dgm:pt modelId="{FCAC9097-3D30-4FD1-941D-76922353D447}" type="pres">
      <dgm:prSet presAssocID="{094334FD-80A3-4AA8-9E21-312F3B426A64}" presName="parentText" presStyleLbl="node1" presStyleIdx="4" presStyleCnt="5">
        <dgm:presLayoutVars>
          <dgm:chMax val="0"/>
          <dgm:bulletEnabled val="1"/>
        </dgm:presLayoutVars>
      </dgm:prSet>
      <dgm:spPr/>
    </dgm:pt>
  </dgm:ptLst>
  <dgm:cxnLst>
    <dgm:cxn modelId="{B04EAB0A-AA99-41A4-ABE0-2FDFFC4E812A}" type="presOf" srcId="{094334FD-80A3-4AA8-9E21-312F3B426A64}" destId="{FCAC9097-3D30-4FD1-941D-76922353D447}" srcOrd="0" destOrd="0" presId="urn:microsoft.com/office/officeart/2005/8/layout/vList2"/>
    <dgm:cxn modelId="{E2096633-3C1A-4841-A502-D3086FE4511C}" type="presOf" srcId="{3133931A-BA33-463F-ADC6-E78A397C6F30}" destId="{CFC817D2-A2FE-48BA-9707-B124EDCECB0B}" srcOrd="0" destOrd="0" presId="urn:microsoft.com/office/officeart/2005/8/layout/vList2"/>
    <dgm:cxn modelId="{01DF965D-CF21-4CDC-9E41-3037026C90BC}" srcId="{905685A4-EDAC-4369-969B-68E08A02AC1F}" destId="{3133931A-BA33-463F-ADC6-E78A397C6F30}" srcOrd="3" destOrd="0" parTransId="{756EF57A-3BC8-4AFE-9578-7EE874F82919}" sibTransId="{02D91367-C166-4447-8808-EB088FD6FBC3}"/>
    <dgm:cxn modelId="{F004CF92-C64D-4CEF-BA8E-09478FAAC71D}" srcId="{905685A4-EDAC-4369-969B-68E08A02AC1F}" destId="{8B0473C1-BC3C-45EA-9D4F-7D99549F6296}" srcOrd="1" destOrd="0" parTransId="{58BF24F5-1AC2-4967-8FDC-E0FCA0A8F492}" sibTransId="{097D23EC-9A95-41AE-9DC6-7D9E68D043EC}"/>
    <dgm:cxn modelId="{C47CF6AB-C16B-4C8F-93C3-4C995FB97CA9}" type="presOf" srcId="{D46DBF11-1401-448A-BACF-7DFA25443959}" destId="{49421218-B06A-4C8A-9963-780F8D9A20CF}" srcOrd="0" destOrd="0" presId="urn:microsoft.com/office/officeart/2005/8/layout/vList2"/>
    <dgm:cxn modelId="{FE2358AC-C05A-495B-9C4E-C1B88DA83F15}" srcId="{905685A4-EDAC-4369-969B-68E08A02AC1F}" destId="{D46DBF11-1401-448A-BACF-7DFA25443959}" srcOrd="2" destOrd="0" parTransId="{9B921C4B-CF73-4EBF-8004-665C7A763E79}" sibTransId="{AEF240A5-802D-464E-8B54-E2B60A93E4E2}"/>
    <dgm:cxn modelId="{FC6F28AF-DF4A-4314-AEA8-0C95701EF218}" srcId="{905685A4-EDAC-4369-969B-68E08A02AC1F}" destId="{74E90007-5030-4BF9-9091-1AFBFDCEB618}" srcOrd="0" destOrd="0" parTransId="{055F45D3-8AC0-4B48-905C-48BA24BE8D09}" sibTransId="{0D97048A-B88F-40BC-8164-F3B37C02A29E}"/>
    <dgm:cxn modelId="{5CFEF9B5-5669-4C80-98FE-9BD377D46A2C}" type="presOf" srcId="{8B0473C1-BC3C-45EA-9D4F-7D99549F6296}" destId="{2A5B0A3D-2FC7-4433-89E2-ED8384B728FD}" srcOrd="0" destOrd="0" presId="urn:microsoft.com/office/officeart/2005/8/layout/vList2"/>
    <dgm:cxn modelId="{C90360C1-9295-4D07-A5D9-CC561D16E85B}" type="presOf" srcId="{905685A4-EDAC-4369-969B-68E08A02AC1F}" destId="{A51521A1-153A-40F6-9C00-ACBF3135600F}" srcOrd="0" destOrd="0" presId="urn:microsoft.com/office/officeart/2005/8/layout/vList2"/>
    <dgm:cxn modelId="{6CDAB0CC-C02E-4CC8-9F30-EE682F462527}" srcId="{905685A4-EDAC-4369-969B-68E08A02AC1F}" destId="{094334FD-80A3-4AA8-9E21-312F3B426A64}" srcOrd="4" destOrd="0" parTransId="{27D5AF80-D447-47BC-9C09-C0AACF7B56C2}" sibTransId="{90F746AD-1213-4802-9F7D-8E0C038BDA39}"/>
    <dgm:cxn modelId="{5849B0D5-B4B0-4621-B60C-B43EEDC8D1E4}" type="presOf" srcId="{74E90007-5030-4BF9-9091-1AFBFDCEB618}" destId="{8129BCB3-DB04-4D02-BEAA-1761CE267A22}" srcOrd="0" destOrd="0" presId="urn:microsoft.com/office/officeart/2005/8/layout/vList2"/>
    <dgm:cxn modelId="{5A710DAC-A363-404B-B4E1-C322F933920C}" type="presParOf" srcId="{A51521A1-153A-40F6-9C00-ACBF3135600F}" destId="{8129BCB3-DB04-4D02-BEAA-1761CE267A22}" srcOrd="0" destOrd="0" presId="urn:microsoft.com/office/officeart/2005/8/layout/vList2"/>
    <dgm:cxn modelId="{0BF1BAE4-7242-41A4-A799-A8F5107F5785}" type="presParOf" srcId="{A51521A1-153A-40F6-9C00-ACBF3135600F}" destId="{4C10970C-D9D8-434C-AF97-F7ECE9C142D4}" srcOrd="1" destOrd="0" presId="urn:microsoft.com/office/officeart/2005/8/layout/vList2"/>
    <dgm:cxn modelId="{9300683E-6541-4329-A06B-D4F42C6F5CB0}" type="presParOf" srcId="{A51521A1-153A-40F6-9C00-ACBF3135600F}" destId="{2A5B0A3D-2FC7-4433-89E2-ED8384B728FD}" srcOrd="2" destOrd="0" presId="urn:microsoft.com/office/officeart/2005/8/layout/vList2"/>
    <dgm:cxn modelId="{C4350548-30C2-49EB-AD1C-AF8F846FA1BC}" type="presParOf" srcId="{A51521A1-153A-40F6-9C00-ACBF3135600F}" destId="{6CCD872E-FBB0-4A74-AF0B-BC56C9CBD47D}" srcOrd="3" destOrd="0" presId="urn:microsoft.com/office/officeart/2005/8/layout/vList2"/>
    <dgm:cxn modelId="{E4678F2E-3AB1-47D5-A52B-A4EC8FF22BFE}" type="presParOf" srcId="{A51521A1-153A-40F6-9C00-ACBF3135600F}" destId="{49421218-B06A-4C8A-9963-780F8D9A20CF}" srcOrd="4" destOrd="0" presId="urn:microsoft.com/office/officeart/2005/8/layout/vList2"/>
    <dgm:cxn modelId="{4AC2DF67-3E56-4762-9E09-2AEA73485773}" type="presParOf" srcId="{A51521A1-153A-40F6-9C00-ACBF3135600F}" destId="{C1F276B0-D705-4152-AB01-F3F4A6D8451E}" srcOrd="5" destOrd="0" presId="urn:microsoft.com/office/officeart/2005/8/layout/vList2"/>
    <dgm:cxn modelId="{2A61D053-573F-47E8-BF9A-69BE2CDBA0AE}" type="presParOf" srcId="{A51521A1-153A-40F6-9C00-ACBF3135600F}" destId="{CFC817D2-A2FE-48BA-9707-B124EDCECB0B}" srcOrd="6" destOrd="0" presId="urn:microsoft.com/office/officeart/2005/8/layout/vList2"/>
    <dgm:cxn modelId="{E5CB22D5-BE5D-497A-BE8D-0AB749302F1D}" type="presParOf" srcId="{A51521A1-153A-40F6-9C00-ACBF3135600F}" destId="{A8D3B999-6106-4766-A7B2-9E4AE83877B5}" srcOrd="7" destOrd="0" presId="urn:microsoft.com/office/officeart/2005/8/layout/vList2"/>
    <dgm:cxn modelId="{29806D2C-786B-4B1A-A0B4-C791A027A37F}" type="presParOf" srcId="{A51521A1-153A-40F6-9C00-ACBF3135600F}" destId="{FCAC9097-3D30-4FD1-941D-76922353D44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64720ED-190A-45A0-A0CA-94893C54E208}"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ADF9CC33-A138-4689-BA10-89A4CE7CD67C}">
      <dgm:prSet phldrT="[Text]"/>
      <dgm:spPr/>
      <dgm:t>
        <a:bodyPr/>
        <a:lstStyle/>
        <a:p>
          <a:pPr>
            <a:lnSpc>
              <a:spcPct val="100000"/>
            </a:lnSpc>
          </a:pPr>
          <a:r>
            <a:rPr lang="en-US" b="0" i="0" dirty="0"/>
            <a:t>High-Performance Computing (HPC)</a:t>
          </a:r>
          <a:endParaRPr lang="en-US" b="0" dirty="0"/>
        </a:p>
      </dgm:t>
    </dgm:pt>
    <dgm:pt modelId="{1649AF3C-1261-40D4-93DE-F09DAFB08187}" type="parTrans" cxnId="{96F1119D-9C6D-4EC6-BA60-EF96FA5937A8}">
      <dgm:prSet/>
      <dgm:spPr/>
      <dgm:t>
        <a:bodyPr/>
        <a:lstStyle/>
        <a:p>
          <a:endParaRPr lang="en-US"/>
        </a:p>
      </dgm:t>
    </dgm:pt>
    <dgm:pt modelId="{4D8950D7-03B5-470E-808E-D5F2406A4328}" type="sibTrans" cxnId="{96F1119D-9C6D-4EC6-BA60-EF96FA5937A8}">
      <dgm:prSet/>
      <dgm:spPr/>
      <dgm:t>
        <a:bodyPr/>
        <a:lstStyle/>
        <a:p>
          <a:endParaRPr lang="en-US"/>
        </a:p>
      </dgm:t>
    </dgm:pt>
    <dgm:pt modelId="{C1D0C139-BDED-49B4-A4E9-E282C2EC4BBB}">
      <dgm:prSet/>
      <dgm:spPr/>
      <dgm:t>
        <a:bodyPr/>
        <a:lstStyle/>
        <a:p>
          <a:pPr>
            <a:lnSpc>
              <a:spcPct val="100000"/>
            </a:lnSpc>
          </a:pPr>
          <a:r>
            <a:rPr lang="en-US" b="0" i="0" dirty="0"/>
            <a:t>Data Centers</a:t>
          </a:r>
        </a:p>
      </dgm:t>
    </dgm:pt>
    <dgm:pt modelId="{253EDFF3-30B1-4079-B9E6-FA9AEE9828CD}" type="parTrans" cxnId="{76F816B7-4E0D-4243-82FB-87F55B8D8745}">
      <dgm:prSet/>
      <dgm:spPr/>
      <dgm:t>
        <a:bodyPr/>
        <a:lstStyle/>
        <a:p>
          <a:endParaRPr lang="en-US"/>
        </a:p>
      </dgm:t>
    </dgm:pt>
    <dgm:pt modelId="{8B39003E-98EC-41D9-ACA8-05A481A23268}" type="sibTrans" cxnId="{76F816B7-4E0D-4243-82FB-87F55B8D8745}">
      <dgm:prSet/>
      <dgm:spPr/>
      <dgm:t>
        <a:bodyPr/>
        <a:lstStyle/>
        <a:p>
          <a:endParaRPr lang="en-US"/>
        </a:p>
      </dgm:t>
    </dgm:pt>
    <dgm:pt modelId="{2E0CFED4-BE0B-491E-8F0B-130B2BA773A5}">
      <dgm:prSet/>
      <dgm:spPr/>
      <dgm:t>
        <a:bodyPr/>
        <a:lstStyle/>
        <a:p>
          <a:pPr>
            <a:lnSpc>
              <a:spcPct val="100000"/>
            </a:lnSpc>
          </a:pPr>
          <a:r>
            <a:rPr lang="en-US" b="0" i="0" dirty="0"/>
            <a:t>Cloud Computing</a:t>
          </a:r>
        </a:p>
      </dgm:t>
    </dgm:pt>
    <dgm:pt modelId="{62627531-5453-4B81-8CBF-41ABFA12469E}" type="parTrans" cxnId="{7D85829C-487C-4C95-B525-4A3FE496B1CD}">
      <dgm:prSet/>
      <dgm:spPr/>
      <dgm:t>
        <a:bodyPr/>
        <a:lstStyle/>
        <a:p>
          <a:endParaRPr lang="en-US"/>
        </a:p>
      </dgm:t>
    </dgm:pt>
    <dgm:pt modelId="{5CFF27FD-017B-4B7F-A9C5-C04E327707F9}" type="sibTrans" cxnId="{7D85829C-487C-4C95-B525-4A3FE496B1CD}">
      <dgm:prSet/>
      <dgm:spPr/>
      <dgm:t>
        <a:bodyPr/>
        <a:lstStyle/>
        <a:p>
          <a:endParaRPr lang="en-US"/>
        </a:p>
      </dgm:t>
    </dgm:pt>
    <dgm:pt modelId="{112668A1-5DE7-4A9B-8021-721F7C64B19E}">
      <dgm:prSet/>
      <dgm:spPr/>
      <dgm:t>
        <a:bodyPr/>
        <a:lstStyle/>
        <a:p>
          <a:pPr>
            <a:lnSpc>
              <a:spcPct val="100000"/>
            </a:lnSpc>
          </a:pPr>
          <a:r>
            <a:rPr lang="en-US" b="0" i="0" dirty="0"/>
            <a:t>Storage Solutions</a:t>
          </a:r>
        </a:p>
      </dgm:t>
    </dgm:pt>
    <dgm:pt modelId="{4C1F845A-03FD-414C-850F-ED10D8C4858F}" type="parTrans" cxnId="{5919FEB4-2870-4AD0-8132-5B0FC837D4CA}">
      <dgm:prSet/>
      <dgm:spPr/>
      <dgm:t>
        <a:bodyPr/>
        <a:lstStyle/>
        <a:p>
          <a:endParaRPr lang="en-US"/>
        </a:p>
      </dgm:t>
    </dgm:pt>
    <dgm:pt modelId="{DC71262E-5FBE-405C-8CA8-C70FC24E2AF5}" type="sibTrans" cxnId="{5919FEB4-2870-4AD0-8132-5B0FC837D4CA}">
      <dgm:prSet/>
      <dgm:spPr/>
      <dgm:t>
        <a:bodyPr/>
        <a:lstStyle/>
        <a:p>
          <a:endParaRPr lang="en-US"/>
        </a:p>
      </dgm:t>
    </dgm:pt>
    <dgm:pt modelId="{7BBA7B9E-BFBA-4FD5-BA26-7EF58E89E26B}">
      <dgm:prSet/>
      <dgm:spPr/>
      <dgm:t>
        <a:bodyPr/>
        <a:lstStyle/>
        <a:p>
          <a:pPr>
            <a:lnSpc>
              <a:spcPct val="100000"/>
            </a:lnSpc>
          </a:pPr>
          <a:r>
            <a:rPr lang="en-US" b="0" i="0" dirty="0"/>
            <a:t>Financial Services</a:t>
          </a:r>
        </a:p>
      </dgm:t>
    </dgm:pt>
    <dgm:pt modelId="{F74366B3-83B1-46A8-B6DA-BE0F842E2991}" type="parTrans" cxnId="{8AB1CEE3-4C06-44FC-83AD-E15A84920C6F}">
      <dgm:prSet/>
      <dgm:spPr/>
      <dgm:t>
        <a:bodyPr/>
        <a:lstStyle/>
        <a:p>
          <a:endParaRPr lang="en-US"/>
        </a:p>
      </dgm:t>
    </dgm:pt>
    <dgm:pt modelId="{A1E88418-36A6-499F-8616-7E2D3D41F5B4}" type="sibTrans" cxnId="{8AB1CEE3-4C06-44FC-83AD-E15A84920C6F}">
      <dgm:prSet/>
      <dgm:spPr/>
      <dgm:t>
        <a:bodyPr/>
        <a:lstStyle/>
        <a:p>
          <a:endParaRPr lang="en-US"/>
        </a:p>
      </dgm:t>
    </dgm:pt>
    <dgm:pt modelId="{1A7A0977-95BB-4D59-A3BC-D39DA8ADFF61}">
      <dgm:prSet/>
      <dgm:spPr/>
      <dgm:t>
        <a:bodyPr/>
        <a:lstStyle/>
        <a:p>
          <a:pPr>
            <a:lnSpc>
              <a:spcPct val="100000"/>
            </a:lnSpc>
          </a:pPr>
          <a:r>
            <a:rPr lang="en-US" b="0" i="0"/>
            <a:t>AI/ML Training / Inference</a:t>
          </a:r>
        </a:p>
      </dgm:t>
    </dgm:pt>
    <dgm:pt modelId="{7850C39A-8464-4587-B1BB-B1ADB6B2FE65}" type="parTrans" cxnId="{64C8B396-28E8-4933-86C0-CB4498F617D2}">
      <dgm:prSet/>
      <dgm:spPr/>
      <dgm:t>
        <a:bodyPr/>
        <a:lstStyle/>
        <a:p>
          <a:endParaRPr lang="en-US"/>
        </a:p>
      </dgm:t>
    </dgm:pt>
    <dgm:pt modelId="{63A561CD-64F7-4131-B2F3-CD859E5B3731}" type="sibTrans" cxnId="{64C8B396-28E8-4933-86C0-CB4498F617D2}">
      <dgm:prSet/>
      <dgm:spPr/>
      <dgm:t>
        <a:bodyPr/>
        <a:lstStyle/>
        <a:p>
          <a:endParaRPr lang="en-US"/>
        </a:p>
      </dgm:t>
    </dgm:pt>
    <dgm:pt modelId="{B03CBBF8-399F-4EB5-880F-6EA2510AA21C}" type="pres">
      <dgm:prSet presAssocID="{464720ED-190A-45A0-A0CA-94893C54E208}" presName="root" presStyleCnt="0">
        <dgm:presLayoutVars>
          <dgm:dir/>
          <dgm:resizeHandles val="exact"/>
        </dgm:presLayoutVars>
      </dgm:prSet>
      <dgm:spPr/>
    </dgm:pt>
    <dgm:pt modelId="{25BEC96D-BD2A-4419-974D-9C3CD0B9FF29}" type="pres">
      <dgm:prSet presAssocID="{ADF9CC33-A138-4689-BA10-89A4CE7CD67C}" presName="compNode" presStyleCnt="0"/>
      <dgm:spPr/>
    </dgm:pt>
    <dgm:pt modelId="{408E1AFA-295D-4046-95EE-32D2755FEACF}" type="pres">
      <dgm:prSet presAssocID="{ADF9CC33-A138-4689-BA10-89A4CE7CD67C}"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erver"/>
        </a:ext>
      </dgm:extLst>
    </dgm:pt>
    <dgm:pt modelId="{F3B78204-B8DD-4063-B3F7-E7F5B664AB80}" type="pres">
      <dgm:prSet presAssocID="{ADF9CC33-A138-4689-BA10-89A4CE7CD67C}" presName="spaceRect" presStyleCnt="0"/>
      <dgm:spPr/>
    </dgm:pt>
    <dgm:pt modelId="{653F052A-38F7-4A0C-B926-17FFDA7EFBDD}" type="pres">
      <dgm:prSet presAssocID="{ADF9CC33-A138-4689-BA10-89A4CE7CD67C}" presName="textRect" presStyleLbl="revTx" presStyleIdx="0" presStyleCnt="6">
        <dgm:presLayoutVars>
          <dgm:chMax val="1"/>
          <dgm:chPref val="1"/>
        </dgm:presLayoutVars>
      </dgm:prSet>
      <dgm:spPr/>
    </dgm:pt>
    <dgm:pt modelId="{FAFE4325-6E42-470D-BF0F-110AD1A02ABB}" type="pres">
      <dgm:prSet presAssocID="{4D8950D7-03B5-470E-808E-D5F2406A4328}" presName="sibTrans" presStyleCnt="0"/>
      <dgm:spPr/>
    </dgm:pt>
    <dgm:pt modelId="{8778EC90-D362-42B1-9382-50A90ECA6D17}" type="pres">
      <dgm:prSet presAssocID="{C1D0C139-BDED-49B4-A4E9-E282C2EC4BBB}" presName="compNode" presStyleCnt="0"/>
      <dgm:spPr/>
    </dgm:pt>
    <dgm:pt modelId="{ACB01678-E9FA-42EB-BDE4-A14D8AF75F48}" type="pres">
      <dgm:prSet presAssocID="{C1D0C139-BDED-49B4-A4E9-E282C2EC4BBB}"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atabase"/>
        </a:ext>
      </dgm:extLst>
    </dgm:pt>
    <dgm:pt modelId="{0A6926A5-E32D-42DF-A98D-50521DDC47D7}" type="pres">
      <dgm:prSet presAssocID="{C1D0C139-BDED-49B4-A4E9-E282C2EC4BBB}" presName="spaceRect" presStyleCnt="0"/>
      <dgm:spPr/>
    </dgm:pt>
    <dgm:pt modelId="{5D5602B2-F9BF-408D-B88E-33321B1DB2A3}" type="pres">
      <dgm:prSet presAssocID="{C1D0C139-BDED-49B4-A4E9-E282C2EC4BBB}" presName="textRect" presStyleLbl="revTx" presStyleIdx="1" presStyleCnt="6">
        <dgm:presLayoutVars>
          <dgm:chMax val="1"/>
          <dgm:chPref val="1"/>
        </dgm:presLayoutVars>
      </dgm:prSet>
      <dgm:spPr/>
    </dgm:pt>
    <dgm:pt modelId="{3F7DC8BC-5A8B-4C66-B07C-BFFA3417A92C}" type="pres">
      <dgm:prSet presAssocID="{8B39003E-98EC-41D9-ACA8-05A481A23268}" presName="sibTrans" presStyleCnt="0"/>
      <dgm:spPr/>
    </dgm:pt>
    <dgm:pt modelId="{A39B06CF-4E82-4874-B010-622633432B92}" type="pres">
      <dgm:prSet presAssocID="{2E0CFED4-BE0B-491E-8F0B-130B2BA773A5}" presName="compNode" presStyleCnt="0"/>
      <dgm:spPr/>
    </dgm:pt>
    <dgm:pt modelId="{68805034-AFB6-47E1-A9F6-6E647BE90E95}" type="pres">
      <dgm:prSet presAssocID="{2E0CFED4-BE0B-491E-8F0B-130B2BA773A5}"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loud"/>
        </a:ext>
      </dgm:extLst>
    </dgm:pt>
    <dgm:pt modelId="{374B1716-4C15-41CD-85BA-0CB3737C46CA}" type="pres">
      <dgm:prSet presAssocID="{2E0CFED4-BE0B-491E-8F0B-130B2BA773A5}" presName="spaceRect" presStyleCnt="0"/>
      <dgm:spPr/>
    </dgm:pt>
    <dgm:pt modelId="{8D1DA623-9341-4348-B33A-9416092B7F8C}" type="pres">
      <dgm:prSet presAssocID="{2E0CFED4-BE0B-491E-8F0B-130B2BA773A5}" presName="textRect" presStyleLbl="revTx" presStyleIdx="2" presStyleCnt="6">
        <dgm:presLayoutVars>
          <dgm:chMax val="1"/>
          <dgm:chPref val="1"/>
        </dgm:presLayoutVars>
      </dgm:prSet>
      <dgm:spPr/>
    </dgm:pt>
    <dgm:pt modelId="{6A96F564-F809-437D-B9F7-296AFEBE7EE6}" type="pres">
      <dgm:prSet presAssocID="{5CFF27FD-017B-4B7F-A9C5-C04E327707F9}" presName="sibTrans" presStyleCnt="0"/>
      <dgm:spPr/>
    </dgm:pt>
    <dgm:pt modelId="{79AEF506-6C4F-450C-AF51-9B81BCAC3FEC}" type="pres">
      <dgm:prSet presAssocID="{112668A1-5DE7-4A9B-8021-721F7C64B19E}" presName="compNode" presStyleCnt="0"/>
      <dgm:spPr/>
    </dgm:pt>
    <dgm:pt modelId="{B1FE6CC5-AD6C-47C5-ACC9-6F2F8949A3A5}" type="pres">
      <dgm:prSet presAssocID="{112668A1-5DE7-4A9B-8021-721F7C64B19E}"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pt>
    <dgm:pt modelId="{B0110FD4-3750-4CC9-9309-5DD9BCA555A8}" type="pres">
      <dgm:prSet presAssocID="{112668A1-5DE7-4A9B-8021-721F7C64B19E}" presName="spaceRect" presStyleCnt="0"/>
      <dgm:spPr/>
    </dgm:pt>
    <dgm:pt modelId="{CEA0DD28-65E9-4397-9852-3A29BF20C6A3}" type="pres">
      <dgm:prSet presAssocID="{112668A1-5DE7-4A9B-8021-721F7C64B19E}" presName="textRect" presStyleLbl="revTx" presStyleIdx="3" presStyleCnt="6">
        <dgm:presLayoutVars>
          <dgm:chMax val="1"/>
          <dgm:chPref val="1"/>
        </dgm:presLayoutVars>
      </dgm:prSet>
      <dgm:spPr/>
    </dgm:pt>
    <dgm:pt modelId="{CBAF5D24-C040-4287-962F-87F75EA36F25}" type="pres">
      <dgm:prSet presAssocID="{DC71262E-5FBE-405C-8CA8-C70FC24E2AF5}" presName="sibTrans" presStyleCnt="0"/>
      <dgm:spPr/>
    </dgm:pt>
    <dgm:pt modelId="{A303611E-B1B5-4432-98DF-045E736AA910}" type="pres">
      <dgm:prSet presAssocID="{7BBA7B9E-BFBA-4FD5-BA26-7EF58E89E26B}" presName="compNode" presStyleCnt="0"/>
      <dgm:spPr/>
    </dgm:pt>
    <dgm:pt modelId="{AB44E7F5-B350-4AFB-8976-8E0ECED991B8}" type="pres">
      <dgm:prSet presAssocID="{7BBA7B9E-BFBA-4FD5-BA26-7EF58E89E26B}"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Money"/>
        </a:ext>
      </dgm:extLst>
    </dgm:pt>
    <dgm:pt modelId="{5A09E033-6079-472A-A11B-251CBE6EB4B3}" type="pres">
      <dgm:prSet presAssocID="{7BBA7B9E-BFBA-4FD5-BA26-7EF58E89E26B}" presName="spaceRect" presStyleCnt="0"/>
      <dgm:spPr/>
    </dgm:pt>
    <dgm:pt modelId="{38EA20CC-8CAD-4B35-B4D4-ECC535A46E1A}" type="pres">
      <dgm:prSet presAssocID="{7BBA7B9E-BFBA-4FD5-BA26-7EF58E89E26B}" presName="textRect" presStyleLbl="revTx" presStyleIdx="4" presStyleCnt="6">
        <dgm:presLayoutVars>
          <dgm:chMax val="1"/>
          <dgm:chPref val="1"/>
        </dgm:presLayoutVars>
      </dgm:prSet>
      <dgm:spPr/>
    </dgm:pt>
    <dgm:pt modelId="{CDBC111D-4F19-4133-B107-D19AB4BF8D0B}" type="pres">
      <dgm:prSet presAssocID="{A1E88418-36A6-499F-8616-7E2D3D41F5B4}" presName="sibTrans" presStyleCnt="0"/>
      <dgm:spPr/>
    </dgm:pt>
    <dgm:pt modelId="{BCAE0610-E749-45E9-B95B-4567168AA50E}" type="pres">
      <dgm:prSet presAssocID="{1A7A0977-95BB-4D59-A3BC-D39DA8ADFF61}" presName="compNode" presStyleCnt="0"/>
      <dgm:spPr/>
    </dgm:pt>
    <dgm:pt modelId="{9F8F289B-8FB9-4EA6-9CBD-5D2BD1FB1801}" type="pres">
      <dgm:prSet presAssocID="{1A7A0977-95BB-4D59-A3BC-D39DA8ADFF61}"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Head with Gears"/>
        </a:ext>
      </dgm:extLst>
    </dgm:pt>
    <dgm:pt modelId="{069B3EA0-5B97-4881-B784-908D62F16697}" type="pres">
      <dgm:prSet presAssocID="{1A7A0977-95BB-4D59-A3BC-D39DA8ADFF61}" presName="spaceRect" presStyleCnt="0"/>
      <dgm:spPr/>
    </dgm:pt>
    <dgm:pt modelId="{4FA4D65D-126B-422B-A9E5-9975D3BFE76E}" type="pres">
      <dgm:prSet presAssocID="{1A7A0977-95BB-4D59-A3BC-D39DA8ADFF61}" presName="textRect" presStyleLbl="revTx" presStyleIdx="5" presStyleCnt="6">
        <dgm:presLayoutVars>
          <dgm:chMax val="1"/>
          <dgm:chPref val="1"/>
        </dgm:presLayoutVars>
      </dgm:prSet>
      <dgm:spPr/>
    </dgm:pt>
  </dgm:ptLst>
  <dgm:cxnLst>
    <dgm:cxn modelId="{E35D2F1D-22D2-452B-9BD3-A1743BCEC6F9}" type="presOf" srcId="{1A7A0977-95BB-4D59-A3BC-D39DA8ADFF61}" destId="{4FA4D65D-126B-422B-A9E5-9975D3BFE76E}" srcOrd="0" destOrd="0" presId="urn:microsoft.com/office/officeart/2018/2/layout/IconLabelList"/>
    <dgm:cxn modelId="{F8EC0429-62BD-4955-8826-B5878F7EC4F5}" type="presOf" srcId="{C1D0C139-BDED-49B4-A4E9-E282C2EC4BBB}" destId="{5D5602B2-F9BF-408D-B88E-33321B1DB2A3}" srcOrd="0" destOrd="0" presId="urn:microsoft.com/office/officeart/2018/2/layout/IconLabelList"/>
    <dgm:cxn modelId="{EC521A34-A7B6-45A0-B3AA-1984E1481E9E}" type="presOf" srcId="{112668A1-5DE7-4A9B-8021-721F7C64B19E}" destId="{CEA0DD28-65E9-4397-9852-3A29BF20C6A3}" srcOrd="0" destOrd="0" presId="urn:microsoft.com/office/officeart/2018/2/layout/IconLabelList"/>
    <dgm:cxn modelId="{8BA9E344-CC9C-4EA8-A6F1-0B524F6C9197}" type="presOf" srcId="{7BBA7B9E-BFBA-4FD5-BA26-7EF58E89E26B}" destId="{38EA20CC-8CAD-4B35-B4D4-ECC535A46E1A}" srcOrd="0" destOrd="0" presId="urn:microsoft.com/office/officeart/2018/2/layout/IconLabelList"/>
    <dgm:cxn modelId="{A6F2874A-5717-4A09-B192-53ED66E3E89A}" type="presOf" srcId="{ADF9CC33-A138-4689-BA10-89A4CE7CD67C}" destId="{653F052A-38F7-4A0C-B926-17FFDA7EFBDD}" srcOrd="0" destOrd="0" presId="urn:microsoft.com/office/officeart/2018/2/layout/IconLabelList"/>
    <dgm:cxn modelId="{64C8B396-28E8-4933-86C0-CB4498F617D2}" srcId="{464720ED-190A-45A0-A0CA-94893C54E208}" destId="{1A7A0977-95BB-4D59-A3BC-D39DA8ADFF61}" srcOrd="5" destOrd="0" parTransId="{7850C39A-8464-4587-B1BB-B1ADB6B2FE65}" sibTransId="{63A561CD-64F7-4131-B2F3-CD859E5B3731}"/>
    <dgm:cxn modelId="{7D85829C-487C-4C95-B525-4A3FE496B1CD}" srcId="{464720ED-190A-45A0-A0CA-94893C54E208}" destId="{2E0CFED4-BE0B-491E-8F0B-130B2BA773A5}" srcOrd="2" destOrd="0" parTransId="{62627531-5453-4B81-8CBF-41ABFA12469E}" sibTransId="{5CFF27FD-017B-4B7F-A9C5-C04E327707F9}"/>
    <dgm:cxn modelId="{96F1119D-9C6D-4EC6-BA60-EF96FA5937A8}" srcId="{464720ED-190A-45A0-A0CA-94893C54E208}" destId="{ADF9CC33-A138-4689-BA10-89A4CE7CD67C}" srcOrd="0" destOrd="0" parTransId="{1649AF3C-1261-40D4-93DE-F09DAFB08187}" sibTransId="{4D8950D7-03B5-470E-808E-D5F2406A4328}"/>
    <dgm:cxn modelId="{87B8F1A9-676A-45D5-986B-59C8D932BA29}" type="presOf" srcId="{464720ED-190A-45A0-A0CA-94893C54E208}" destId="{B03CBBF8-399F-4EB5-880F-6EA2510AA21C}" srcOrd="0" destOrd="0" presId="urn:microsoft.com/office/officeart/2018/2/layout/IconLabelList"/>
    <dgm:cxn modelId="{5919FEB4-2870-4AD0-8132-5B0FC837D4CA}" srcId="{464720ED-190A-45A0-A0CA-94893C54E208}" destId="{112668A1-5DE7-4A9B-8021-721F7C64B19E}" srcOrd="3" destOrd="0" parTransId="{4C1F845A-03FD-414C-850F-ED10D8C4858F}" sibTransId="{DC71262E-5FBE-405C-8CA8-C70FC24E2AF5}"/>
    <dgm:cxn modelId="{76F816B7-4E0D-4243-82FB-87F55B8D8745}" srcId="{464720ED-190A-45A0-A0CA-94893C54E208}" destId="{C1D0C139-BDED-49B4-A4E9-E282C2EC4BBB}" srcOrd="1" destOrd="0" parTransId="{253EDFF3-30B1-4079-B9E6-FA9AEE9828CD}" sibTransId="{8B39003E-98EC-41D9-ACA8-05A481A23268}"/>
    <dgm:cxn modelId="{8BD6BCC4-C08F-4A0E-8B09-A985558173FB}" type="presOf" srcId="{2E0CFED4-BE0B-491E-8F0B-130B2BA773A5}" destId="{8D1DA623-9341-4348-B33A-9416092B7F8C}" srcOrd="0" destOrd="0" presId="urn:microsoft.com/office/officeart/2018/2/layout/IconLabelList"/>
    <dgm:cxn modelId="{8AB1CEE3-4C06-44FC-83AD-E15A84920C6F}" srcId="{464720ED-190A-45A0-A0CA-94893C54E208}" destId="{7BBA7B9E-BFBA-4FD5-BA26-7EF58E89E26B}" srcOrd="4" destOrd="0" parTransId="{F74366B3-83B1-46A8-B6DA-BE0F842E2991}" sibTransId="{A1E88418-36A6-499F-8616-7E2D3D41F5B4}"/>
    <dgm:cxn modelId="{88329CE9-D507-426C-9967-FE3496E5AF19}" type="presParOf" srcId="{B03CBBF8-399F-4EB5-880F-6EA2510AA21C}" destId="{25BEC96D-BD2A-4419-974D-9C3CD0B9FF29}" srcOrd="0" destOrd="0" presId="urn:microsoft.com/office/officeart/2018/2/layout/IconLabelList"/>
    <dgm:cxn modelId="{D8F1283F-FFBD-4AC5-BF9C-34FF7226A0E7}" type="presParOf" srcId="{25BEC96D-BD2A-4419-974D-9C3CD0B9FF29}" destId="{408E1AFA-295D-4046-95EE-32D2755FEACF}" srcOrd="0" destOrd="0" presId="urn:microsoft.com/office/officeart/2018/2/layout/IconLabelList"/>
    <dgm:cxn modelId="{5F8D8B95-493D-40C1-85A6-35DFFB3AA8CB}" type="presParOf" srcId="{25BEC96D-BD2A-4419-974D-9C3CD0B9FF29}" destId="{F3B78204-B8DD-4063-B3F7-E7F5B664AB80}" srcOrd="1" destOrd="0" presId="urn:microsoft.com/office/officeart/2018/2/layout/IconLabelList"/>
    <dgm:cxn modelId="{6E58263E-C6A1-444D-B285-80CB27B9C225}" type="presParOf" srcId="{25BEC96D-BD2A-4419-974D-9C3CD0B9FF29}" destId="{653F052A-38F7-4A0C-B926-17FFDA7EFBDD}" srcOrd="2" destOrd="0" presId="urn:microsoft.com/office/officeart/2018/2/layout/IconLabelList"/>
    <dgm:cxn modelId="{D2D99F93-6904-4D1D-9435-28CCA09708B7}" type="presParOf" srcId="{B03CBBF8-399F-4EB5-880F-6EA2510AA21C}" destId="{FAFE4325-6E42-470D-BF0F-110AD1A02ABB}" srcOrd="1" destOrd="0" presId="urn:microsoft.com/office/officeart/2018/2/layout/IconLabelList"/>
    <dgm:cxn modelId="{81229C07-85DF-4C82-8AC4-BEBEE753608A}" type="presParOf" srcId="{B03CBBF8-399F-4EB5-880F-6EA2510AA21C}" destId="{8778EC90-D362-42B1-9382-50A90ECA6D17}" srcOrd="2" destOrd="0" presId="urn:microsoft.com/office/officeart/2018/2/layout/IconLabelList"/>
    <dgm:cxn modelId="{22A104F3-6603-468A-B152-7EB9FA370171}" type="presParOf" srcId="{8778EC90-D362-42B1-9382-50A90ECA6D17}" destId="{ACB01678-E9FA-42EB-BDE4-A14D8AF75F48}" srcOrd="0" destOrd="0" presId="urn:microsoft.com/office/officeart/2018/2/layout/IconLabelList"/>
    <dgm:cxn modelId="{6EEADC76-F0AF-4995-AD90-F70E65252917}" type="presParOf" srcId="{8778EC90-D362-42B1-9382-50A90ECA6D17}" destId="{0A6926A5-E32D-42DF-A98D-50521DDC47D7}" srcOrd="1" destOrd="0" presId="urn:microsoft.com/office/officeart/2018/2/layout/IconLabelList"/>
    <dgm:cxn modelId="{B421DA46-0459-4AF3-9401-3787983921FD}" type="presParOf" srcId="{8778EC90-D362-42B1-9382-50A90ECA6D17}" destId="{5D5602B2-F9BF-408D-B88E-33321B1DB2A3}" srcOrd="2" destOrd="0" presId="urn:microsoft.com/office/officeart/2018/2/layout/IconLabelList"/>
    <dgm:cxn modelId="{2E4C1259-3BEA-41E8-BE63-5B0258CF68BC}" type="presParOf" srcId="{B03CBBF8-399F-4EB5-880F-6EA2510AA21C}" destId="{3F7DC8BC-5A8B-4C66-B07C-BFFA3417A92C}" srcOrd="3" destOrd="0" presId="urn:microsoft.com/office/officeart/2018/2/layout/IconLabelList"/>
    <dgm:cxn modelId="{6DF6E6EC-3EC8-458D-85F2-4F184CA3E2CC}" type="presParOf" srcId="{B03CBBF8-399F-4EB5-880F-6EA2510AA21C}" destId="{A39B06CF-4E82-4874-B010-622633432B92}" srcOrd="4" destOrd="0" presId="urn:microsoft.com/office/officeart/2018/2/layout/IconLabelList"/>
    <dgm:cxn modelId="{B1CF9FAC-9F0B-4AD9-BB34-1565DCC1501A}" type="presParOf" srcId="{A39B06CF-4E82-4874-B010-622633432B92}" destId="{68805034-AFB6-47E1-A9F6-6E647BE90E95}" srcOrd="0" destOrd="0" presId="urn:microsoft.com/office/officeart/2018/2/layout/IconLabelList"/>
    <dgm:cxn modelId="{7458AB79-D157-4CEF-9001-EFAD681BCF25}" type="presParOf" srcId="{A39B06CF-4E82-4874-B010-622633432B92}" destId="{374B1716-4C15-41CD-85BA-0CB3737C46CA}" srcOrd="1" destOrd="0" presId="urn:microsoft.com/office/officeart/2018/2/layout/IconLabelList"/>
    <dgm:cxn modelId="{90BF3D9E-73FB-4971-976C-28E57FD42D65}" type="presParOf" srcId="{A39B06CF-4E82-4874-B010-622633432B92}" destId="{8D1DA623-9341-4348-B33A-9416092B7F8C}" srcOrd="2" destOrd="0" presId="urn:microsoft.com/office/officeart/2018/2/layout/IconLabelList"/>
    <dgm:cxn modelId="{ED72FBA9-6CB9-4C2B-86F4-0FF20223BBE0}" type="presParOf" srcId="{B03CBBF8-399F-4EB5-880F-6EA2510AA21C}" destId="{6A96F564-F809-437D-B9F7-296AFEBE7EE6}" srcOrd="5" destOrd="0" presId="urn:microsoft.com/office/officeart/2018/2/layout/IconLabelList"/>
    <dgm:cxn modelId="{DB7FB67F-119A-4E38-8750-A59A485A99E9}" type="presParOf" srcId="{B03CBBF8-399F-4EB5-880F-6EA2510AA21C}" destId="{79AEF506-6C4F-450C-AF51-9B81BCAC3FEC}" srcOrd="6" destOrd="0" presId="urn:microsoft.com/office/officeart/2018/2/layout/IconLabelList"/>
    <dgm:cxn modelId="{D3F53943-3230-43E0-8B9B-1A6D01860B32}" type="presParOf" srcId="{79AEF506-6C4F-450C-AF51-9B81BCAC3FEC}" destId="{B1FE6CC5-AD6C-47C5-ACC9-6F2F8949A3A5}" srcOrd="0" destOrd="0" presId="urn:microsoft.com/office/officeart/2018/2/layout/IconLabelList"/>
    <dgm:cxn modelId="{97D91D13-ED8A-4F7F-9D4A-9262D8490794}" type="presParOf" srcId="{79AEF506-6C4F-450C-AF51-9B81BCAC3FEC}" destId="{B0110FD4-3750-4CC9-9309-5DD9BCA555A8}" srcOrd="1" destOrd="0" presId="urn:microsoft.com/office/officeart/2018/2/layout/IconLabelList"/>
    <dgm:cxn modelId="{93221D7D-5C91-4335-B2A3-606F21EF56CA}" type="presParOf" srcId="{79AEF506-6C4F-450C-AF51-9B81BCAC3FEC}" destId="{CEA0DD28-65E9-4397-9852-3A29BF20C6A3}" srcOrd="2" destOrd="0" presId="urn:microsoft.com/office/officeart/2018/2/layout/IconLabelList"/>
    <dgm:cxn modelId="{8E86873E-55E8-4941-86BF-454A2DC29915}" type="presParOf" srcId="{B03CBBF8-399F-4EB5-880F-6EA2510AA21C}" destId="{CBAF5D24-C040-4287-962F-87F75EA36F25}" srcOrd="7" destOrd="0" presId="urn:microsoft.com/office/officeart/2018/2/layout/IconLabelList"/>
    <dgm:cxn modelId="{3D9CC53C-4211-4500-A0E2-14FA0D932A7E}" type="presParOf" srcId="{B03CBBF8-399F-4EB5-880F-6EA2510AA21C}" destId="{A303611E-B1B5-4432-98DF-045E736AA910}" srcOrd="8" destOrd="0" presId="urn:microsoft.com/office/officeart/2018/2/layout/IconLabelList"/>
    <dgm:cxn modelId="{19B07F54-0D86-40EF-B3AA-8068A96FB919}" type="presParOf" srcId="{A303611E-B1B5-4432-98DF-045E736AA910}" destId="{AB44E7F5-B350-4AFB-8976-8E0ECED991B8}" srcOrd="0" destOrd="0" presId="urn:microsoft.com/office/officeart/2018/2/layout/IconLabelList"/>
    <dgm:cxn modelId="{C9882686-E70C-46EA-9AEF-42A65D085A6A}" type="presParOf" srcId="{A303611E-B1B5-4432-98DF-045E736AA910}" destId="{5A09E033-6079-472A-A11B-251CBE6EB4B3}" srcOrd="1" destOrd="0" presId="urn:microsoft.com/office/officeart/2018/2/layout/IconLabelList"/>
    <dgm:cxn modelId="{37D6F8A2-BCE9-454B-981D-C8E20DA83FF0}" type="presParOf" srcId="{A303611E-B1B5-4432-98DF-045E736AA910}" destId="{38EA20CC-8CAD-4B35-B4D4-ECC535A46E1A}" srcOrd="2" destOrd="0" presId="urn:microsoft.com/office/officeart/2018/2/layout/IconLabelList"/>
    <dgm:cxn modelId="{34A4BAC3-3B52-49CE-8C42-23DCC1F0AFFA}" type="presParOf" srcId="{B03CBBF8-399F-4EB5-880F-6EA2510AA21C}" destId="{CDBC111D-4F19-4133-B107-D19AB4BF8D0B}" srcOrd="9" destOrd="0" presId="urn:microsoft.com/office/officeart/2018/2/layout/IconLabelList"/>
    <dgm:cxn modelId="{E1990A42-F8AE-439E-8C6E-22D8C4222A0A}" type="presParOf" srcId="{B03CBBF8-399F-4EB5-880F-6EA2510AA21C}" destId="{BCAE0610-E749-45E9-B95B-4567168AA50E}" srcOrd="10" destOrd="0" presId="urn:microsoft.com/office/officeart/2018/2/layout/IconLabelList"/>
    <dgm:cxn modelId="{A55439C8-4C0A-4B10-818E-F8CFA4C61E66}" type="presParOf" srcId="{BCAE0610-E749-45E9-B95B-4567168AA50E}" destId="{9F8F289B-8FB9-4EA6-9CBD-5D2BD1FB1801}" srcOrd="0" destOrd="0" presId="urn:microsoft.com/office/officeart/2018/2/layout/IconLabelList"/>
    <dgm:cxn modelId="{A009CA97-B55F-45D1-A6D0-3EC5ABCE1BFF}" type="presParOf" srcId="{BCAE0610-E749-45E9-B95B-4567168AA50E}" destId="{069B3EA0-5B97-4881-B784-908D62F16697}" srcOrd="1" destOrd="0" presId="urn:microsoft.com/office/officeart/2018/2/layout/IconLabelList"/>
    <dgm:cxn modelId="{5FCDE986-1586-4C94-8932-B9BBFBD04EAD}" type="presParOf" srcId="{BCAE0610-E749-45E9-B95B-4567168AA50E}" destId="{4FA4D65D-126B-422B-A9E5-9975D3BFE76E}"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CAEB092-57D8-41D0-AD66-4E2ADDD07CF6}"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E59B4365-E960-4FFA-AA85-181AB7AE8EB9}">
      <dgm:prSet/>
      <dgm:spPr/>
      <dgm:t>
        <a:bodyPr/>
        <a:lstStyle/>
        <a:p>
          <a:r>
            <a:rPr lang="en-US" b="0" i="0" dirty="0"/>
            <a:t>RDMA Benefits: Low latency, high throughput, Kernel bypass, Zero Copy</a:t>
          </a:r>
          <a:endParaRPr lang="en-US" dirty="0"/>
        </a:p>
      </dgm:t>
    </dgm:pt>
    <dgm:pt modelId="{6F9B50B6-341F-437F-A1C4-348C6906D711}" type="parTrans" cxnId="{DFC66438-A3CD-4EBB-BF06-B61F3C35A1A4}">
      <dgm:prSet/>
      <dgm:spPr/>
      <dgm:t>
        <a:bodyPr/>
        <a:lstStyle/>
        <a:p>
          <a:endParaRPr lang="en-US"/>
        </a:p>
      </dgm:t>
    </dgm:pt>
    <dgm:pt modelId="{CFF47BD0-B59C-4EEC-A9E0-7A425C0CA62F}" type="sibTrans" cxnId="{DFC66438-A3CD-4EBB-BF06-B61F3C35A1A4}">
      <dgm:prSet/>
      <dgm:spPr/>
      <dgm:t>
        <a:bodyPr/>
        <a:lstStyle/>
        <a:p>
          <a:endParaRPr lang="en-US"/>
        </a:p>
      </dgm:t>
    </dgm:pt>
    <dgm:pt modelId="{E64BEE43-D466-4056-A0A5-CD5D7CD539DD}">
      <dgm:prSet/>
      <dgm:spPr/>
      <dgm:t>
        <a:bodyPr/>
        <a:lstStyle/>
        <a:p>
          <a:r>
            <a:rPr lang="en-US" dirty="0"/>
            <a:t>RDMA Objects</a:t>
          </a:r>
        </a:p>
      </dgm:t>
    </dgm:pt>
    <dgm:pt modelId="{831863E0-8116-4CEF-AF2B-EECF88318E1F}" type="parTrans" cxnId="{553A5A3B-B472-4150-A9C1-7416AB30B35D}">
      <dgm:prSet/>
      <dgm:spPr/>
      <dgm:t>
        <a:bodyPr/>
        <a:lstStyle/>
        <a:p>
          <a:endParaRPr lang="en-US"/>
        </a:p>
      </dgm:t>
    </dgm:pt>
    <dgm:pt modelId="{5D42F015-06CA-4853-BFFC-17C1A284B175}" type="sibTrans" cxnId="{553A5A3B-B472-4150-A9C1-7416AB30B35D}">
      <dgm:prSet/>
      <dgm:spPr/>
      <dgm:t>
        <a:bodyPr/>
        <a:lstStyle/>
        <a:p>
          <a:endParaRPr lang="en-US"/>
        </a:p>
      </dgm:t>
    </dgm:pt>
    <dgm:pt modelId="{2A927FCB-AA8B-4EC8-AD4F-34F9541914A8}">
      <dgm:prSet/>
      <dgm:spPr/>
      <dgm:t>
        <a:bodyPr/>
        <a:lstStyle/>
        <a:p>
          <a:r>
            <a:rPr lang="en-US" dirty="0"/>
            <a:t>RDMA Use Cases</a:t>
          </a:r>
        </a:p>
      </dgm:t>
    </dgm:pt>
    <dgm:pt modelId="{49190FC7-F4A9-411A-ADED-6F2AE93DAF86}" type="parTrans" cxnId="{D2459ED4-527A-4D69-9230-2748340543BA}">
      <dgm:prSet/>
      <dgm:spPr/>
      <dgm:t>
        <a:bodyPr/>
        <a:lstStyle/>
        <a:p>
          <a:endParaRPr lang="en-US"/>
        </a:p>
      </dgm:t>
    </dgm:pt>
    <dgm:pt modelId="{99C28899-6097-4830-8697-89566C366196}" type="sibTrans" cxnId="{D2459ED4-527A-4D69-9230-2748340543BA}">
      <dgm:prSet/>
      <dgm:spPr/>
      <dgm:t>
        <a:bodyPr/>
        <a:lstStyle/>
        <a:p>
          <a:endParaRPr lang="en-US"/>
        </a:p>
      </dgm:t>
    </dgm:pt>
    <dgm:pt modelId="{1D9A56E4-C9B6-4ADA-8E92-D1ABE3C91B9E}">
      <dgm:prSet/>
      <dgm:spPr/>
      <dgm:t>
        <a:bodyPr/>
        <a:lstStyle/>
        <a:p>
          <a:r>
            <a:rPr lang="en-US" dirty="0"/>
            <a:t>Typical Application</a:t>
          </a:r>
        </a:p>
      </dgm:t>
    </dgm:pt>
    <dgm:pt modelId="{82D5CDAD-42D3-4D4E-A880-1496578B712E}" type="parTrans" cxnId="{8BC12FB1-C444-4D91-82D7-A9E683F9653B}">
      <dgm:prSet/>
      <dgm:spPr/>
      <dgm:t>
        <a:bodyPr/>
        <a:lstStyle/>
        <a:p>
          <a:endParaRPr lang="en-US"/>
        </a:p>
      </dgm:t>
    </dgm:pt>
    <dgm:pt modelId="{50F46661-6112-4841-9086-A1171A49475C}" type="sibTrans" cxnId="{8BC12FB1-C444-4D91-82D7-A9E683F9653B}">
      <dgm:prSet/>
      <dgm:spPr/>
      <dgm:t>
        <a:bodyPr/>
        <a:lstStyle/>
        <a:p>
          <a:endParaRPr lang="en-US"/>
        </a:p>
      </dgm:t>
    </dgm:pt>
    <dgm:pt modelId="{0A88AE53-FB40-4EBF-ABBA-707DDA9D5797}">
      <dgm:prSet/>
      <dgm:spPr/>
      <dgm:t>
        <a:bodyPr/>
        <a:lstStyle/>
        <a:p>
          <a:r>
            <a:rPr lang="en-US" dirty="0"/>
            <a:t>RDMA on the wire</a:t>
          </a:r>
        </a:p>
      </dgm:t>
    </dgm:pt>
    <dgm:pt modelId="{CD509328-D54D-4272-BB3F-E17ED0E0D659}" type="parTrans" cxnId="{1D1BAB47-E9A7-49DB-89F7-BAA82D80EB40}">
      <dgm:prSet/>
      <dgm:spPr/>
      <dgm:t>
        <a:bodyPr/>
        <a:lstStyle/>
        <a:p>
          <a:endParaRPr lang="en-US"/>
        </a:p>
      </dgm:t>
    </dgm:pt>
    <dgm:pt modelId="{E45B76F9-ED7E-427F-9FA9-C613214A7301}" type="sibTrans" cxnId="{1D1BAB47-E9A7-49DB-89F7-BAA82D80EB40}">
      <dgm:prSet/>
      <dgm:spPr/>
      <dgm:t>
        <a:bodyPr/>
        <a:lstStyle/>
        <a:p>
          <a:endParaRPr lang="en-US"/>
        </a:p>
      </dgm:t>
    </dgm:pt>
    <dgm:pt modelId="{B69B243B-E613-45D3-9E49-658573C985E8}" type="pres">
      <dgm:prSet presAssocID="{3CAEB092-57D8-41D0-AD66-4E2ADDD07CF6}" presName="Name0" presStyleCnt="0">
        <dgm:presLayoutVars>
          <dgm:dir/>
          <dgm:animLvl val="lvl"/>
          <dgm:resizeHandles val="exact"/>
        </dgm:presLayoutVars>
      </dgm:prSet>
      <dgm:spPr/>
    </dgm:pt>
    <dgm:pt modelId="{357CF946-4D6B-4FA2-9D15-69EB67417F92}" type="pres">
      <dgm:prSet presAssocID="{E59B4365-E960-4FFA-AA85-181AB7AE8EB9}" presName="linNode" presStyleCnt="0"/>
      <dgm:spPr/>
    </dgm:pt>
    <dgm:pt modelId="{3F3744DD-A466-46A6-BA8C-7428451C7B5B}" type="pres">
      <dgm:prSet presAssocID="{E59B4365-E960-4FFA-AA85-181AB7AE8EB9}" presName="parentText" presStyleLbl="node1" presStyleIdx="0" presStyleCnt="5">
        <dgm:presLayoutVars>
          <dgm:chMax val="1"/>
          <dgm:bulletEnabled val="1"/>
        </dgm:presLayoutVars>
      </dgm:prSet>
      <dgm:spPr/>
    </dgm:pt>
    <dgm:pt modelId="{62C03838-B6D9-44C0-8CC0-CDEF87A25B61}" type="pres">
      <dgm:prSet presAssocID="{CFF47BD0-B59C-4EEC-A9E0-7A425C0CA62F}" presName="sp" presStyleCnt="0"/>
      <dgm:spPr/>
    </dgm:pt>
    <dgm:pt modelId="{15BCFB89-4EF8-400B-B64A-276DBC8DB43F}" type="pres">
      <dgm:prSet presAssocID="{E64BEE43-D466-4056-A0A5-CD5D7CD539DD}" presName="linNode" presStyleCnt="0"/>
      <dgm:spPr/>
    </dgm:pt>
    <dgm:pt modelId="{34A752F1-FCCC-4AE7-A5E2-3A5EBE991F97}" type="pres">
      <dgm:prSet presAssocID="{E64BEE43-D466-4056-A0A5-CD5D7CD539DD}" presName="parentText" presStyleLbl="node1" presStyleIdx="1" presStyleCnt="5">
        <dgm:presLayoutVars>
          <dgm:chMax val="1"/>
          <dgm:bulletEnabled val="1"/>
        </dgm:presLayoutVars>
      </dgm:prSet>
      <dgm:spPr/>
    </dgm:pt>
    <dgm:pt modelId="{EBE51B3A-4854-4CC4-9F2B-1869D2A2B59C}" type="pres">
      <dgm:prSet presAssocID="{5D42F015-06CA-4853-BFFC-17C1A284B175}" presName="sp" presStyleCnt="0"/>
      <dgm:spPr/>
    </dgm:pt>
    <dgm:pt modelId="{D61E76B6-D1C9-474B-8EA5-838FD8E0C8F2}" type="pres">
      <dgm:prSet presAssocID="{1D9A56E4-C9B6-4ADA-8E92-D1ABE3C91B9E}" presName="linNode" presStyleCnt="0"/>
      <dgm:spPr/>
    </dgm:pt>
    <dgm:pt modelId="{7EAFF776-50B0-4E0A-A050-144C79F98172}" type="pres">
      <dgm:prSet presAssocID="{1D9A56E4-C9B6-4ADA-8E92-D1ABE3C91B9E}" presName="parentText" presStyleLbl="node1" presStyleIdx="2" presStyleCnt="5">
        <dgm:presLayoutVars>
          <dgm:chMax val="1"/>
          <dgm:bulletEnabled val="1"/>
        </dgm:presLayoutVars>
      </dgm:prSet>
      <dgm:spPr/>
    </dgm:pt>
    <dgm:pt modelId="{8734C007-E11D-4B2D-9D18-B3E230E75701}" type="pres">
      <dgm:prSet presAssocID="{50F46661-6112-4841-9086-A1171A49475C}" presName="sp" presStyleCnt="0"/>
      <dgm:spPr/>
    </dgm:pt>
    <dgm:pt modelId="{03DED8A8-2DDB-4A19-8EEA-AE953B1B9C09}" type="pres">
      <dgm:prSet presAssocID="{0A88AE53-FB40-4EBF-ABBA-707DDA9D5797}" presName="linNode" presStyleCnt="0"/>
      <dgm:spPr/>
    </dgm:pt>
    <dgm:pt modelId="{7D4F39D9-27D8-4CFA-84D0-740CF754F18F}" type="pres">
      <dgm:prSet presAssocID="{0A88AE53-FB40-4EBF-ABBA-707DDA9D5797}" presName="parentText" presStyleLbl="node1" presStyleIdx="3" presStyleCnt="5">
        <dgm:presLayoutVars>
          <dgm:chMax val="1"/>
          <dgm:bulletEnabled val="1"/>
        </dgm:presLayoutVars>
      </dgm:prSet>
      <dgm:spPr/>
    </dgm:pt>
    <dgm:pt modelId="{9360A2D5-F0A8-47FF-9E02-CA4741E476D4}" type="pres">
      <dgm:prSet presAssocID="{E45B76F9-ED7E-427F-9FA9-C613214A7301}" presName="sp" presStyleCnt="0"/>
      <dgm:spPr/>
    </dgm:pt>
    <dgm:pt modelId="{6E53D37C-C69F-4845-8298-6B62F58A29E9}" type="pres">
      <dgm:prSet presAssocID="{2A927FCB-AA8B-4EC8-AD4F-34F9541914A8}" presName="linNode" presStyleCnt="0"/>
      <dgm:spPr/>
    </dgm:pt>
    <dgm:pt modelId="{0F96DC5F-C809-4539-AA24-6D181305A196}" type="pres">
      <dgm:prSet presAssocID="{2A927FCB-AA8B-4EC8-AD4F-34F9541914A8}" presName="parentText" presStyleLbl="node1" presStyleIdx="4" presStyleCnt="5">
        <dgm:presLayoutVars>
          <dgm:chMax val="1"/>
          <dgm:bulletEnabled val="1"/>
        </dgm:presLayoutVars>
      </dgm:prSet>
      <dgm:spPr/>
    </dgm:pt>
  </dgm:ptLst>
  <dgm:cxnLst>
    <dgm:cxn modelId="{DFC66438-A3CD-4EBB-BF06-B61F3C35A1A4}" srcId="{3CAEB092-57D8-41D0-AD66-4E2ADDD07CF6}" destId="{E59B4365-E960-4FFA-AA85-181AB7AE8EB9}" srcOrd="0" destOrd="0" parTransId="{6F9B50B6-341F-437F-A1C4-348C6906D711}" sibTransId="{CFF47BD0-B59C-4EEC-A9E0-7A425C0CA62F}"/>
    <dgm:cxn modelId="{553A5A3B-B472-4150-A9C1-7416AB30B35D}" srcId="{3CAEB092-57D8-41D0-AD66-4E2ADDD07CF6}" destId="{E64BEE43-D466-4056-A0A5-CD5D7CD539DD}" srcOrd="1" destOrd="0" parTransId="{831863E0-8116-4CEF-AF2B-EECF88318E1F}" sibTransId="{5D42F015-06CA-4853-BFFC-17C1A284B175}"/>
    <dgm:cxn modelId="{1D1BAB47-E9A7-49DB-89F7-BAA82D80EB40}" srcId="{3CAEB092-57D8-41D0-AD66-4E2ADDD07CF6}" destId="{0A88AE53-FB40-4EBF-ABBA-707DDA9D5797}" srcOrd="3" destOrd="0" parTransId="{CD509328-D54D-4272-BB3F-E17ED0E0D659}" sibTransId="{E45B76F9-ED7E-427F-9FA9-C613214A7301}"/>
    <dgm:cxn modelId="{9E73AB77-3EF4-468C-901C-D0F28299C680}" type="presOf" srcId="{E59B4365-E960-4FFA-AA85-181AB7AE8EB9}" destId="{3F3744DD-A466-46A6-BA8C-7428451C7B5B}" srcOrd="0" destOrd="0" presId="urn:microsoft.com/office/officeart/2005/8/layout/vList5"/>
    <dgm:cxn modelId="{52ABE07B-9D44-4BA0-89CC-6A81BD189E4B}" type="presOf" srcId="{2A927FCB-AA8B-4EC8-AD4F-34F9541914A8}" destId="{0F96DC5F-C809-4539-AA24-6D181305A196}" srcOrd="0" destOrd="0" presId="urn:microsoft.com/office/officeart/2005/8/layout/vList5"/>
    <dgm:cxn modelId="{E357917E-C499-47DA-97FA-F78B1CB6EA98}" type="presOf" srcId="{E64BEE43-D466-4056-A0A5-CD5D7CD539DD}" destId="{34A752F1-FCCC-4AE7-A5E2-3A5EBE991F97}" srcOrd="0" destOrd="0" presId="urn:microsoft.com/office/officeart/2005/8/layout/vList5"/>
    <dgm:cxn modelId="{1C33039D-AB45-4051-BE1B-A2209654A494}" type="presOf" srcId="{1D9A56E4-C9B6-4ADA-8E92-D1ABE3C91B9E}" destId="{7EAFF776-50B0-4E0A-A050-144C79F98172}" srcOrd="0" destOrd="0" presId="urn:microsoft.com/office/officeart/2005/8/layout/vList5"/>
    <dgm:cxn modelId="{8BC12FB1-C444-4D91-82D7-A9E683F9653B}" srcId="{3CAEB092-57D8-41D0-AD66-4E2ADDD07CF6}" destId="{1D9A56E4-C9B6-4ADA-8E92-D1ABE3C91B9E}" srcOrd="2" destOrd="0" parTransId="{82D5CDAD-42D3-4D4E-A880-1496578B712E}" sibTransId="{50F46661-6112-4841-9086-A1171A49475C}"/>
    <dgm:cxn modelId="{A828B4B1-82F5-4AC2-BC63-353ABF0D56EB}" type="presOf" srcId="{3CAEB092-57D8-41D0-AD66-4E2ADDD07CF6}" destId="{B69B243B-E613-45D3-9E49-658573C985E8}" srcOrd="0" destOrd="0" presId="urn:microsoft.com/office/officeart/2005/8/layout/vList5"/>
    <dgm:cxn modelId="{D2459ED4-527A-4D69-9230-2748340543BA}" srcId="{3CAEB092-57D8-41D0-AD66-4E2ADDD07CF6}" destId="{2A927FCB-AA8B-4EC8-AD4F-34F9541914A8}" srcOrd="4" destOrd="0" parTransId="{49190FC7-F4A9-411A-ADED-6F2AE93DAF86}" sibTransId="{99C28899-6097-4830-8697-89566C366196}"/>
    <dgm:cxn modelId="{76EDC8D9-F497-4073-B38C-EC453B588453}" type="presOf" srcId="{0A88AE53-FB40-4EBF-ABBA-707DDA9D5797}" destId="{7D4F39D9-27D8-4CFA-84D0-740CF754F18F}" srcOrd="0" destOrd="0" presId="urn:microsoft.com/office/officeart/2005/8/layout/vList5"/>
    <dgm:cxn modelId="{9FA8B27A-3D8B-422C-AE7A-B13070FDDEF3}" type="presParOf" srcId="{B69B243B-E613-45D3-9E49-658573C985E8}" destId="{357CF946-4D6B-4FA2-9D15-69EB67417F92}" srcOrd="0" destOrd="0" presId="urn:microsoft.com/office/officeart/2005/8/layout/vList5"/>
    <dgm:cxn modelId="{5329061B-9F33-4035-A589-7428469B0D12}" type="presParOf" srcId="{357CF946-4D6B-4FA2-9D15-69EB67417F92}" destId="{3F3744DD-A466-46A6-BA8C-7428451C7B5B}" srcOrd="0" destOrd="0" presId="urn:microsoft.com/office/officeart/2005/8/layout/vList5"/>
    <dgm:cxn modelId="{E0B60681-E942-41DF-86A5-D09A4A852E6A}" type="presParOf" srcId="{B69B243B-E613-45D3-9E49-658573C985E8}" destId="{62C03838-B6D9-44C0-8CC0-CDEF87A25B61}" srcOrd="1" destOrd="0" presId="urn:microsoft.com/office/officeart/2005/8/layout/vList5"/>
    <dgm:cxn modelId="{4387FBB2-6E6B-4137-8045-8A0F84C789E3}" type="presParOf" srcId="{B69B243B-E613-45D3-9E49-658573C985E8}" destId="{15BCFB89-4EF8-400B-B64A-276DBC8DB43F}" srcOrd="2" destOrd="0" presId="urn:microsoft.com/office/officeart/2005/8/layout/vList5"/>
    <dgm:cxn modelId="{86BA2E1E-E781-4967-B838-6C29EE21D463}" type="presParOf" srcId="{15BCFB89-4EF8-400B-B64A-276DBC8DB43F}" destId="{34A752F1-FCCC-4AE7-A5E2-3A5EBE991F97}" srcOrd="0" destOrd="0" presId="urn:microsoft.com/office/officeart/2005/8/layout/vList5"/>
    <dgm:cxn modelId="{A60D4CC5-D4BA-4769-A196-B3CB7B64CE96}" type="presParOf" srcId="{B69B243B-E613-45D3-9E49-658573C985E8}" destId="{EBE51B3A-4854-4CC4-9F2B-1869D2A2B59C}" srcOrd="3" destOrd="0" presId="urn:microsoft.com/office/officeart/2005/8/layout/vList5"/>
    <dgm:cxn modelId="{CD3213B9-20B2-454A-AEAB-00C5032C7B18}" type="presParOf" srcId="{B69B243B-E613-45D3-9E49-658573C985E8}" destId="{D61E76B6-D1C9-474B-8EA5-838FD8E0C8F2}" srcOrd="4" destOrd="0" presId="urn:microsoft.com/office/officeart/2005/8/layout/vList5"/>
    <dgm:cxn modelId="{8E275F3E-E103-41ED-B611-77E012817849}" type="presParOf" srcId="{D61E76B6-D1C9-474B-8EA5-838FD8E0C8F2}" destId="{7EAFF776-50B0-4E0A-A050-144C79F98172}" srcOrd="0" destOrd="0" presId="urn:microsoft.com/office/officeart/2005/8/layout/vList5"/>
    <dgm:cxn modelId="{77185727-0054-4032-BA47-2640B1E17285}" type="presParOf" srcId="{B69B243B-E613-45D3-9E49-658573C985E8}" destId="{8734C007-E11D-4B2D-9D18-B3E230E75701}" srcOrd="5" destOrd="0" presId="urn:microsoft.com/office/officeart/2005/8/layout/vList5"/>
    <dgm:cxn modelId="{65647942-FFFB-43C0-AF1E-C6564EC850DD}" type="presParOf" srcId="{B69B243B-E613-45D3-9E49-658573C985E8}" destId="{03DED8A8-2DDB-4A19-8EEA-AE953B1B9C09}" srcOrd="6" destOrd="0" presId="urn:microsoft.com/office/officeart/2005/8/layout/vList5"/>
    <dgm:cxn modelId="{5118FEC1-2030-4801-A799-CBC48C03E6F8}" type="presParOf" srcId="{03DED8A8-2DDB-4A19-8EEA-AE953B1B9C09}" destId="{7D4F39D9-27D8-4CFA-84D0-740CF754F18F}" srcOrd="0" destOrd="0" presId="urn:microsoft.com/office/officeart/2005/8/layout/vList5"/>
    <dgm:cxn modelId="{6A603BB5-B955-45C1-8099-5F755E189EA1}" type="presParOf" srcId="{B69B243B-E613-45D3-9E49-658573C985E8}" destId="{9360A2D5-F0A8-47FF-9E02-CA4741E476D4}" srcOrd="7" destOrd="0" presId="urn:microsoft.com/office/officeart/2005/8/layout/vList5"/>
    <dgm:cxn modelId="{58979278-E0FA-404F-B008-297DD36A685E}" type="presParOf" srcId="{B69B243B-E613-45D3-9E49-658573C985E8}" destId="{6E53D37C-C69F-4845-8298-6B62F58A29E9}" srcOrd="8" destOrd="0" presId="urn:microsoft.com/office/officeart/2005/8/layout/vList5"/>
    <dgm:cxn modelId="{8E1C85C3-7BCD-4D40-AFB6-B76B03517AD0}" type="presParOf" srcId="{6E53D37C-C69F-4845-8298-6B62F58A29E9}" destId="{0F96DC5F-C809-4539-AA24-6D181305A196}" srcOrd="0" destOrd="0" presId="urn:microsoft.com/office/officeart/2005/8/layout/vList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A7068F-58DD-4EB6-8159-F19C034688A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7DDE277-5754-48C5-B8D8-B0FE0EE8B5D5}">
      <dgm:prSet/>
      <dgm:spPr/>
      <dgm:t>
        <a:bodyPr/>
        <a:lstStyle/>
        <a:p>
          <a:pPr>
            <a:lnSpc>
              <a:spcPct val="100000"/>
            </a:lnSpc>
          </a:pPr>
          <a:r>
            <a:rPr lang="en-US" b="1" i="0" dirty="0"/>
            <a:t>DMA - Direct Memory Access</a:t>
          </a:r>
          <a:r>
            <a:rPr lang="en-US" b="0" i="0" dirty="0"/>
            <a:t>: Allow hardware components to directly read from and write to the main memory without involving the CPU</a:t>
          </a:r>
          <a:endParaRPr lang="en-US" dirty="0"/>
        </a:p>
      </dgm:t>
    </dgm:pt>
    <dgm:pt modelId="{D4B7BA21-ADC5-4E97-A7D4-EC0BB0EFD25E}" type="parTrans" cxnId="{019E8805-4392-40C1-87F4-A75AC59E353C}">
      <dgm:prSet/>
      <dgm:spPr/>
      <dgm:t>
        <a:bodyPr/>
        <a:lstStyle/>
        <a:p>
          <a:endParaRPr lang="en-US"/>
        </a:p>
      </dgm:t>
    </dgm:pt>
    <dgm:pt modelId="{CBC21434-275C-42D3-A55F-611D6B4B1EE4}" type="sibTrans" cxnId="{019E8805-4392-40C1-87F4-A75AC59E353C}">
      <dgm:prSet/>
      <dgm:spPr/>
      <dgm:t>
        <a:bodyPr/>
        <a:lstStyle/>
        <a:p>
          <a:endParaRPr lang="en-US"/>
        </a:p>
      </dgm:t>
    </dgm:pt>
    <dgm:pt modelId="{C112E383-AC58-461D-8A2A-52DA7AAC8FBE}">
      <dgm:prSet/>
      <dgm:spPr/>
      <dgm:t>
        <a:bodyPr/>
        <a:lstStyle/>
        <a:p>
          <a:pPr>
            <a:lnSpc>
              <a:spcPct val="100000"/>
            </a:lnSpc>
          </a:pPr>
          <a:r>
            <a:rPr lang="en-US" b="1" i="0" dirty="0"/>
            <a:t>RDMA - Remote Direct Memory Access</a:t>
          </a:r>
          <a:r>
            <a:rPr lang="en-US" b="0" i="0" dirty="0"/>
            <a:t>: Extends DMA capabilities over a network, enabling one computer to directly access the memory of another computer without involving their CPUs,</a:t>
          </a:r>
          <a:r>
            <a:rPr lang="en-US" dirty="0"/>
            <a:t> cache, or OS</a:t>
          </a:r>
        </a:p>
      </dgm:t>
    </dgm:pt>
    <dgm:pt modelId="{513FD51C-5348-45F1-8F29-2FB273B7144D}" type="parTrans" cxnId="{BC66C246-62F6-40D4-AD9F-D7F7E9591BC6}">
      <dgm:prSet/>
      <dgm:spPr/>
      <dgm:t>
        <a:bodyPr/>
        <a:lstStyle/>
        <a:p>
          <a:endParaRPr lang="en-US"/>
        </a:p>
      </dgm:t>
    </dgm:pt>
    <dgm:pt modelId="{83407937-ECA7-4492-A732-B5F22A606C24}" type="sibTrans" cxnId="{BC66C246-62F6-40D4-AD9F-D7F7E9591BC6}">
      <dgm:prSet/>
      <dgm:spPr/>
      <dgm:t>
        <a:bodyPr/>
        <a:lstStyle/>
        <a:p>
          <a:endParaRPr lang="en-US"/>
        </a:p>
      </dgm:t>
    </dgm:pt>
    <dgm:pt modelId="{EDBCEE2C-F756-418B-9F92-959DC4ACE2B9}">
      <dgm:prSet/>
      <dgm:spPr/>
      <dgm:t>
        <a:bodyPr/>
        <a:lstStyle/>
        <a:p>
          <a:pPr>
            <a:lnSpc>
              <a:spcPct val="100000"/>
            </a:lnSpc>
          </a:pPr>
          <a:r>
            <a:rPr lang="en-US" b="1" dirty="0"/>
            <a:t>Benefits of RDMA</a:t>
          </a:r>
        </a:p>
      </dgm:t>
    </dgm:pt>
    <dgm:pt modelId="{4E0A3446-DE51-4736-B779-46483F0A8704}" type="parTrans" cxnId="{26001C78-FBD0-4968-861F-09B939CE5BAF}">
      <dgm:prSet/>
      <dgm:spPr/>
      <dgm:t>
        <a:bodyPr/>
        <a:lstStyle/>
        <a:p>
          <a:endParaRPr lang="en-US"/>
        </a:p>
      </dgm:t>
    </dgm:pt>
    <dgm:pt modelId="{C711376A-F2AA-4EA5-8D56-BAFBBFFF0B39}" type="sibTrans" cxnId="{26001C78-FBD0-4968-861F-09B939CE5BAF}">
      <dgm:prSet/>
      <dgm:spPr/>
      <dgm:t>
        <a:bodyPr/>
        <a:lstStyle/>
        <a:p>
          <a:endParaRPr lang="en-US"/>
        </a:p>
      </dgm:t>
    </dgm:pt>
    <dgm:pt modelId="{00A333C5-2016-4229-9AA9-55E7FADA2774}" type="pres">
      <dgm:prSet presAssocID="{F4A7068F-58DD-4EB6-8159-F19C034688A6}" presName="root" presStyleCnt="0">
        <dgm:presLayoutVars>
          <dgm:dir/>
          <dgm:resizeHandles val="exact"/>
        </dgm:presLayoutVars>
      </dgm:prSet>
      <dgm:spPr/>
    </dgm:pt>
    <dgm:pt modelId="{49B7D69A-4C5F-47C4-B772-85B3A176C4BC}" type="pres">
      <dgm:prSet presAssocID="{27DDE277-5754-48C5-B8D8-B0FE0EE8B5D5}" presName="compNode" presStyleCnt="0"/>
      <dgm:spPr/>
    </dgm:pt>
    <dgm:pt modelId="{1BBBE5A8-32D2-4C8B-A1D2-98D5B9D86D54}" type="pres">
      <dgm:prSet presAssocID="{27DDE277-5754-48C5-B8D8-B0FE0EE8B5D5}" presName="bgRect" presStyleLbl="bgShp" presStyleIdx="0" presStyleCnt="3"/>
      <dgm:spPr/>
    </dgm:pt>
    <dgm:pt modelId="{08DCD4D6-B383-4D81-A961-C6510813BAD4}" type="pres">
      <dgm:prSet presAssocID="{27DDE277-5754-48C5-B8D8-B0FE0EE8B5D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rocessor"/>
        </a:ext>
      </dgm:extLst>
    </dgm:pt>
    <dgm:pt modelId="{E50234F7-118B-4967-BCFE-F8F1F6DD8004}" type="pres">
      <dgm:prSet presAssocID="{27DDE277-5754-48C5-B8D8-B0FE0EE8B5D5}" presName="spaceRect" presStyleCnt="0"/>
      <dgm:spPr/>
    </dgm:pt>
    <dgm:pt modelId="{B8744207-F843-4957-9A2C-9BDDAE9B2700}" type="pres">
      <dgm:prSet presAssocID="{27DDE277-5754-48C5-B8D8-B0FE0EE8B5D5}" presName="parTx" presStyleLbl="revTx" presStyleIdx="0" presStyleCnt="3">
        <dgm:presLayoutVars>
          <dgm:chMax val="0"/>
          <dgm:chPref val="0"/>
        </dgm:presLayoutVars>
      </dgm:prSet>
      <dgm:spPr/>
    </dgm:pt>
    <dgm:pt modelId="{F2AD1234-44B3-43AF-9763-1ECFD628DA80}" type="pres">
      <dgm:prSet presAssocID="{CBC21434-275C-42D3-A55F-611D6B4B1EE4}" presName="sibTrans" presStyleCnt="0"/>
      <dgm:spPr/>
    </dgm:pt>
    <dgm:pt modelId="{B637B1DE-4180-4702-AA78-BE3564B75280}" type="pres">
      <dgm:prSet presAssocID="{C112E383-AC58-461D-8A2A-52DA7AAC8FBE}" presName="compNode" presStyleCnt="0"/>
      <dgm:spPr/>
    </dgm:pt>
    <dgm:pt modelId="{5D71EC05-4B70-44F6-B130-AA7C5E7A944A}" type="pres">
      <dgm:prSet presAssocID="{C112E383-AC58-461D-8A2A-52DA7AAC8FBE}" presName="bgRect" presStyleLbl="bgShp" presStyleIdx="1" presStyleCnt="3"/>
      <dgm:spPr/>
    </dgm:pt>
    <dgm:pt modelId="{32362A74-63A2-4C70-9175-02CCB17C0342}" type="pres">
      <dgm:prSet presAssocID="{C112E383-AC58-461D-8A2A-52DA7AAC8FB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atabase"/>
        </a:ext>
      </dgm:extLst>
    </dgm:pt>
    <dgm:pt modelId="{96F71BC2-B0A9-4CE7-8E56-59E9FA4FFA6A}" type="pres">
      <dgm:prSet presAssocID="{C112E383-AC58-461D-8A2A-52DA7AAC8FBE}" presName="spaceRect" presStyleCnt="0"/>
      <dgm:spPr/>
    </dgm:pt>
    <dgm:pt modelId="{1628287F-B333-4A2C-AD5D-D727CC01CC44}" type="pres">
      <dgm:prSet presAssocID="{C112E383-AC58-461D-8A2A-52DA7AAC8FBE}" presName="parTx" presStyleLbl="revTx" presStyleIdx="1" presStyleCnt="3">
        <dgm:presLayoutVars>
          <dgm:chMax val="0"/>
          <dgm:chPref val="0"/>
        </dgm:presLayoutVars>
      </dgm:prSet>
      <dgm:spPr/>
    </dgm:pt>
    <dgm:pt modelId="{A476AB35-82DC-47BF-B017-995BEFA7BAE5}" type="pres">
      <dgm:prSet presAssocID="{83407937-ECA7-4492-A732-B5F22A606C24}" presName="sibTrans" presStyleCnt="0"/>
      <dgm:spPr/>
    </dgm:pt>
    <dgm:pt modelId="{55465855-EE98-467E-A50E-2FDE347A6258}" type="pres">
      <dgm:prSet presAssocID="{EDBCEE2C-F756-418B-9F92-959DC4ACE2B9}" presName="compNode" presStyleCnt="0"/>
      <dgm:spPr/>
    </dgm:pt>
    <dgm:pt modelId="{FD7E6790-FF31-48B0-A1CC-341FB2001E2C}" type="pres">
      <dgm:prSet presAssocID="{EDBCEE2C-F756-418B-9F92-959DC4ACE2B9}" presName="bgRect" presStyleLbl="bgShp" presStyleIdx="2" presStyleCnt="3"/>
      <dgm:spPr/>
    </dgm:pt>
    <dgm:pt modelId="{1E5F2073-B3F1-4173-8D7C-0D0FECE66EA6}" type="pres">
      <dgm:prSet presAssocID="{EDBCEE2C-F756-418B-9F92-959DC4ACE2B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Electrician"/>
        </a:ext>
      </dgm:extLst>
    </dgm:pt>
    <dgm:pt modelId="{6BB9C581-C2DA-4B86-89C9-970BD999F46D}" type="pres">
      <dgm:prSet presAssocID="{EDBCEE2C-F756-418B-9F92-959DC4ACE2B9}" presName="spaceRect" presStyleCnt="0"/>
      <dgm:spPr/>
    </dgm:pt>
    <dgm:pt modelId="{9092A023-77CA-4E4E-9F0B-988E0D09B419}" type="pres">
      <dgm:prSet presAssocID="{EDBCEE2C-F756-418B-9F92-959DC4ACE2B9}" presName="parTx" presStyleLbl="revTx" presStyleIdx="2" presStyleCnt="3">
        <dgm:presLayoutVars>
          <dgm:chMax val="0"/>
          <dgm:chPref val="0"/>
        </dgm:presLayoutVars>
      </dgm:prSet>
      <dgm:spPr/>
    </dgm:pt>
  </dgm:ptLst>
  <dgm:cxnLst>
    <dgm:cxn modelId="{019E8805-4392-40C1-87F4-A75AC59E353C}" srcId="{F4A7068F-58DD-4EB6-8159-F19C034688A6}" destId="{27DDE277-5754-48C5-B8D8-B0FE0EE8B5D5}" srcOrd="0" destOrd="0" parTransId="{D4B7BA21-ADC5-4E97-A7D4-EC0BB0EFD25E}" sibTransId="{CBC21434-275C-42D3-A55F-611D6B4B1EE4}"/>
    <dgm:cxn modelId="{57E2D01C-2C1E-4F4F-BB19-EC465DBBC37E}" type="presOf" srcId="{F4A7068F-58DD-4EB6-8159-F19C034688A6}" destId="{00A333C5-2016-4229-9AA9-55E7FADA2774}" srcOrd="0" destOrd="0" presId="urn:microsoft.com/office/officeart/2018/2/layout/IconVerticalSolidList"/>
    <dgm:cxn modelId="{BC66C246-62F6-40D4-AD9F-D7F7E9591BC6}" srcId="{F4A7068F-58DD-4EB6-8159-F19C034688A6}" destId="{C112E383-AC58-461D-8A2A-52DA7AAC8FBE}" srcOrd="1" destOrd="0" parTransId="{513FD51C-5348-45F1-8F29-2FB273B7144D}" sibTransId="{83407937-ECA7-4492-A732-B5F22A606C24}"/>
    <dgm:cxn modelId="{18BE0B4F-F75B-478E-A13F-38004F575F6B}" type="presOf" srcId="{27DDE277-5754-48C5-B8D8-B0FE0EE8B5D5}" destId="{B8744207-F843-4957-9A2C-9BDDAE9B2700}" srcOrd="0" destOrd="0" presId="urn:microsoft.com/office/officeart/2018/2/layout/IconVerticalSolidList"/>
    <dgm:cxn modelId="{19B2BF74-D6ED-4B27-A94D-B954DD57272E}" type="presOf" srcId="{C112E383-AC58-461D-8A2A-52DA7AAC8FBE}" destId="{1628287F-B333-4A2C-AD5D-D727CC01CC44}" srcOrd="0" destOrd="0" presId="urn:microsoft.com/office/officeart/2018/2/layout/IconVerticalSolidList"/>
    <dgm:cxn modelId="{26001C78-FBD0-4968-861F-09B939CE5BAF}" srcId="{F4A7068F-58DD-4EB6-8159-F19C034688A6}" destId="{EDBCEE2C-F756-418B-9F92-959DC4ACE2B9}" srcOrd="2" destOrd="0" parTransId="{4E0A3446-DE51-4736-B779-46483F0A8704}" sibTransId="{C711376A-F2AA-4EA5-8D56-BAFBBFFF0B39}"/>
    <dgm:cxn modelId="{E7C25BE8-F8F3-4443-ABE5-672FD5F8DC56}" type="presOf" srcId="{EDBCEE2C-F756-418B-9F92-959DC4ACE2B9}" destId="{9092A023-77CA-4E4E-9F0B-988E0D09B419}" srcOrd="0" destOrd="0" presId="urn:microsoft.com/office/officeart/2018/2/layout/IconVerticalSolidList"/>
    <dgm:cxn modelId="{5E92250C-EC26-47BF-B086-7F03747A5207}" type="presParOf" srcId="{00A333C5-2016-4229-9AA9-55E7FADA2774}" destId="{49B7D69A-4C5F-47C4-B772-85B3A176C4BC}" srcOrd="0" destOrd="0" presId="urn:microsoft.com/office/officeart/2018/2/layout/IconVerticalSolidList"/>
    <dgm:cxn modelId="{C7FB42DD-FCC1-4991-8215-C16CBF16F601}" type="presParOf" srcId="{49B7D69A-4C5F-47C4-B772-85B3A176C4BC}" destId="{1BBBE5A8-32D2-4C8B-A1D2-98D5B9D86D54}" srcOrd="0" destOrd="0" presId="urn:microsoft.com/office/officeart/2018/2/layout/IconVerticalSolidList"/>
    <dgm:cxn modelId="{EC0B45AE-8505-487F-92C3-5DDA356BD0F4}" type="presParOf" srcId="{49B7D69A-4C5F-47C4-B772-85B3A176C4BC}" destId="{08DCD4D6-B383-4D81-A961-C6510813BAD4}" srcOrd="1" destOrd="0" presId="urn:microsoft.com/office/officeart/2018/2/layout/IconVerticalSolidList"/>
    <dgm:cxn modelId="{FBB23803-3F99-43B4-B573-2FB4C1275FFE}" type="presParOf" srcId="{49B7D69A-4C5F-47C4-B772-85B3A176C4BC}" destId="{E50234F7-118B-4967-BCFE-F8F1F6DD8004}" srcOrd="2" destOrd="0" presId="urn:microsoft.com/office/officeart/2018/2/layout/IconVerticalSolidList"/>
    <dgm:cxn modelId="{19845531-C1C3-431F-89EE-8DAF99CFB15D}" type="presParOf" srcId="{49B7D69A-4C5F-47C4-B772-85B3A176C4BC}" destId="{B8744207-F843-4957-9A2C-9BDDAE9B2700}" srcOrd="3" destOrd="0" presId="urn:microsoft.com/office/officeart/2018/2/layout/IconVerticalSolidList"/>
    <dgm:cxn modelId="{65BB085D-EF61-42E0-8525-C7D70DCC5BCB}" type="presParOf" srcId="{00A333C5-2016-4229-9AA9-55E7FADA2774}" destId="{F2AD1234-44B3-43AF-9763-1ECFD628DA80}" srcOrd="1" destOrd="0" presId="urn:microsoft.com/office/officeart/2018/2/layout/IconVerticalSolidList"/>
    <dgm:cxn modelId="{D8B3EBF7-25B1-4C9F-9D87-8D4D2C164DF4}" type="presParOf" srcId="{00A333C5-2016-4229-9AA9-55E7FADA2774}" destId="{B637B1DE-4180-4702-AA78-BE3564B75280}" srcOrd="2" destOrd="0" presId="urn:microsoft.com/office/officeart/2018/2/layout/IconVerticalSolidList"/>
    <dgm:cxn modelId="{F178906A-54E8-4FE5-B15E-C2CE685C57A6}" type="presParOf" srcId="{B637B1DE-4180-4702-AA78-BE3564B75280}" destId="{5D71EC05-4B70-44F6-B130-AA7C5E7A944A}" srcOrd="0" destOrd="0" presId="urn:microsoft.com/office/officeart/2018/2/layout/IconVerticalSolidList"/>
    <dgm:cxn modelId="{BC792135-A702-46DD-A923-E69955FB3493}" type="presParOf" srcId="{B637B1DE-4180-4702-AA78-BE3564B75280}" destId="{32362A74-63A2-4C70-9175-02CCB17C0342}" srcOrd="1" destOrd="0" presId="urn:microsoft.com/office/officeart/2018/2/layout/IconVerticalSolidList"/>
    <dgm:cxn modelId="{93373320-B64E-4D60-ACA3-F033E9ECA72F}" type="presParOf" srcId="{B637B1DE-4180-4702-AA78-BE3564B75280}" destId="{96F71BC2-B0A9-4CE7-8E56-59E9FA4FFA6A}" srcOrd="2" destOrd="0" presId="urn:microsoft.com/office/officeart/2018/2/layout/IconVerticalSolidList"/>
    <dgm:cxn modelId="{C4792BFC-EE89-47F9-AF7C-B0946C770E37}" type="presParOf" srcId="{B637B1DE-4180-4702-AA78-BE3564B75280}" destId="{1628287F-B333-4A2C-AD5D-D727CC01CC44}" srcOrd="3" destOrd="0" presId="urn:microsoft.com/office/officeart/2018/2/layout/IconVerticalSolidList"/>
    <dgm:cxn modelId="{A0A7A5C3-97BC-4192-8C1C-DC5F145D84A8}" type="presParOf" srcId="{00A333C5-2016-4229-9AA9-55E7FADA2774}" destId="{A476AB35-82DC-47BF-B017-995BEFA7BAE5}" srcOrd="3" destOrd="0" presId="urn:microsoft.com/office/officeart/2018/2/layout/IconVerticalSolidList"/>
    <dgm:cxn modelId="{09B9F9F7-AE5A-4F44-A578-1766DD50816C}" type="presParOf" srcId="{00A333C5-2016-4229-9AA9-55E7FADA2774}" destId="{55465855-EE98-467E-A50E-2FDE347A6258}" srcOrd="4" destOrd="0" presId="urn:microsoft.com/office/officeart/2018/2/layout/IconVerticalSolidList"/>
    <dgm:cxn modelId="{3D28BED4-7444-44E5-AFBE-4C3ECB8FC4FC}" type="presParOf" srcId="{55465855-EE98-467E-A50E-2FDE347A6258}" destId="{FD7E6790-FF31-48B0-A1CC-341FB2001E2C}" srcOrd="0" destOrd="0" presId="urn:microsoft.com/office/officeart/2018/2/layout/IconVerticalSolidList"/>
    <dgm:cxn modelId="{1697EB9B-3A43-4ECE-81E8-AE28CD88712F}" type="presParOf" srcId="{55465855-EE98-467E-A50E-2FDE347A6258}" destId="{1E5F2073-B3F1-4173-8D7C-0D0FECE66EA6}" srcOrd="1" destOrd="0" presId="urn:microsoft.com/office/officeart/2018/2/layout/IconVerticalSolidList"/>
    <dgm:cxn modelId="{D32914F9-0CB5-49DE-9863-D18D2F22C557}" type="presParOf" srcId="{55465855-EE98-467E-A50E-2FDE347A6258}" destId="{6BB9C581-C2DA-4B86-89C9-970BD999F46D}" srcOrd="2" destOrd="0" presId="urn:microsoft.com/office/officeart/2018/2/layout/IconVerticalSolidList"/>
    <dgm:cxn modelId="{18DC8F83-C1CB-4D6C-82EE-F8D57D9E3AE4}" type="presParOf" srcId="{55465855-EE98-467E-A50E-2FDE347A6258}" destId="{9092A023-77CA-4E4E-9F0B-988E0D09B41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329A82F-3CFC-421B-954C-C764A77BFB26}"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DE69B0BB-4EE1-4E25-9E1F-B6E8CA5413E6}">
      <dgm:prSet/>
      <dgm:spPr/>
      <dgm:t>
        <a:bodyPr/>
        <a:lstStyle/>
        <a:p>
          <a:pPr>
            <a:lnSpc>
              <a:spcPct val="100000"/>
            </a:lnSpc>
          </a:pPr>
          <a:r>
            <a:rPr lang="en-US" dirty="0"/>
            <a:t>Zero copy data</a:t>
          </a:r>
        </a:p>
      </dgm:t>
    </dgm:pt>
    <dgm:pt modelId="{9CECE63D-A17A-40FF-B530-DFC8267C8DF4}" type="parTrans" cxnId="{800D42A7-ED28-4210-990E-1A71B839A56C}">
      <dgm:prSet/>
      <dgm:spPr/>
      <dgm:t>
        <a:bodyPr/>
        <a:lstStyle/>
        <a:p>
          <a:endParaRPr lang="en-US"/>
        </a:p>
      </dgm:t>
    </dgm:pt>
    <dgm:pt modelId="{8C5822F8-AC77-46CC-AFD0-977F694A2383}" type="sibTrans" cxnId="{800D42A7-ED28-4210-990E-1A71B839A56C}">
      <dgm:prSet/>
      <dgm:spPr/>
      <dgm:t>
        <a:bodyPr/>
        <a:lstStyle/>
        <a:p>
          <a:endParaRPr lang="en-US"/>
        </a:p>
      </dgm:t>
    </dgm:pt>
    <dgm:pt modelId="{8ABA641F-D6EB-4A10-B178-E202E2D35E0F}">
      <dgm:prSet/>
      <dgm:spPr/>
      <dgm:t>
        <a:bodyPr/>
        <a:lstStyle/>
        <a:p>
          <a:pPr>
            <a:lnSpc>
              <a:spcPct val="100000"/>
            </a:lnSpc>
          </a:pPr>
          <a:r>
            <a:rPr lang="en-US" dirty="0"/>
            <a:t>Bypasses the CPU</a:t>
          </a:r>
        </a:p>
      </dgm:t>
    </dgm:pt>
    <dgm:pt modelId="{FC07E01B-197D-4E4B-BD05-C472466573F2}" type="parTrans" cxnId="{806D17B2-7B30-4725-B0FE-3B67651D1C04}">
      <dgm:prSet/>
      <dgm:spPr/>
      <dgm:t>
        <a:bodyPr/>
        <a:lstStyle/>
        <a:p>
          <a:endParaRPr lang="en-US"/>
        </a:p>
      </dgm:t>
    </dgm:pt>
    <dgm:pt modelId="{6049574A-2292-4E06-8E2B-1CF331F552C6}" type="sibTrans" cxnId="{806D17B2-7B30-4725-B0FE-3B67651D1C04}">
      <dgm:prSet/>
      <dgm:spPr/>
      <dgm:t>
        <a:bodyPr/>
        <a:lstStyle/>
        <a:p>
          <a:endParaRPr lang="en-US"/>
        </a:p>
      </dgm:t>
    </dgm:pt>
    <dgm:pt modelId="{81C8753F-080E-4E64-961E-EFB17C92983C}">
      <dgm:prSet/>
      <dgm:spPr/>
      <dgm:t>
        <a:bodyPr/>
        <a:lstStyle/>
        <a:p>
          <a:pPr>
            <a:lnSpc>
              <a:spcPct val="100000"/>
            </a:lnSpc>
          </a:pPr>
          <a:r>
            <a:rPr lang="en-US"/>
            <a:t>Bypasses the OS kernel</a:t>
          </a:r>
        </a:p>
      </dgm:t>
    </dgm:pt>
    <dgm:pt modelId="{BBD6A9D9-93C4-457F-9F29-647B1C37FFEA}" type="parTrans" cxnId="{37DB7BA4-D27B-4D7A-8FE2-F7E06E1B56FD}">
      <dgm:prSet/>
      <dgm:spPr/>
      <dgm:t>
        <a:bodyPr/>
        <a:lstStyle/>
        <a:p>
          <a:endParaRPr lang="en-US"/>
        </a:p>
      </dgm:t>
    </dgm:pt>
    <dgm:pt modelId="{FDC695DF-D4FD-493F-B253-E1F5A6F2C141}" type="sibTrans" cxnId="{37DB7BA4-D27B-4D7A-8FE2-F7E06E1B56FD}">
      <dgm:prSet/>
      <dgm:spPr/>
      <dgm:t>
        <a:bodyPr/>
        <a:lstStyle/>
        <a:p>
          <a:endParaRPr lang="en-US"/>
        </a:p>
      </dgm:t>
    </dgm:pt>
    <dgm:pt modelId="{351BC088-7234-440E-B080-EF2E50E4665D}">
      <dgm:prSet/>
      <dgm:spPr/>
      <dgm:t>
        <a:bodyPr/>
        <a:lstStyle/>
        <a:p>
          <a:pPr>
            <a:lnSpc>
              <a:spcPct val="100000"/>
            </a:lnSpc>
          </a:pPr>
          <a:r>
            <a:rPr lang="en-US" dirty="0"/>
            <a:t>Message based transactions</a:t>
          </a:r>
        </a:p>
      </dgm:t>
    </dgm:pt>
    <dgm:pt modelId="{26D6C896-C580-43A3-BD55-D2834E3A3C58}" type="parTrans" cxnId="{6AA309BA-F0A3-44B2-B424-5E009F77695F}">
      <dgm:prSet/>
      <dgm:spPr/>
      <dgm:t>
        <a:bodyPr/>
        <a:lstStyle/>
        <a:p>
          <a:endParaRPr lang="en-US"/>
        </a:p>
      </dgm:t>
    </dgm:pt>
    <dgm:pt modelId="{73A64A2A-ACC8-46BD-928C-197AC23ECAC1}" type="sibTrans" cxnId="{6AA309BA-F0A3-44B2-B424-5E009F77695F}">
      <dgm:prSet/>
      <dgm:spPr/>
      <dgm:t>
        <a:bodyPr/>
        <a:lstStyle/>
        <a:p>
          <a:endParaRPr lang="en-US"/>
        </a:p>
      </dgm:t>
    </dgm:pt>
    <dgm:pt modelId="{B1663DD8-5BFF-4D48-8F2B-034393B69113}">
      <dgm:prSet/>
      <dgm:spPr/>
      <dgm:t>
        <a:bodyPr/>
        <a:lstStyle/>
        <a:p>
          <a:pPr>
            <a:lnSpc>
              <a:spcPct val="100000"/>
            </a:lnSpc>
          </a:pPr>
          <a:r>
            <a:rPr lang="en-US" dirty="0"/>
            <a:t>Low Latency</a:t>
          </a:r>
        </a:p>
      </dgm:t>
    </dgm:pt>
    <dgm:pt modelId="{114F5BD6-C30C-4055-AA9D-CDA7ACB0D507}" type="parTrans" cxnId="{13E8B89B-412E-4AA6-B91B-90929C7B0E89}">
      <dgm:prSet/>
      <dgm:spPr/>
      <dgm:t>
        <a:bodyPr/>
        <a:lstStyle/>
        <a:p>
          <a:endParaRPr lang="en-US"/>
        </a:p>
      </dgm:t>
    </dgm:pt>
    <dgm:pt modelId="{2667E0A9-286F-4089-AC79-628A5A97A3DF}" type="sibTrans" cxnId="{13E8B89B-412E-4AA6-B91B-90929C7B0E89}">
      <dgm:prSet/>
      <dgm:spPr/>
      <dgm:t>
        <a:bodyPr/>
        <a:lstStyle/>
        <a:p>
          <a:endParaRPr lang="en-US"/>
        </a:p>
      </dgm:t>
    </dgm:pt>
    <dgm:pt modelId="{730CACD6-64A6-4F7B-AAED-653B381BE6F9}">
      <dgm:prSet/>
      <dgm:spPr/>
      <dgm:t>
        <a:bodyPr/>
        <a:lstStyle/>
        <a:p>
          <a:pPr>
            <a:lnSpc>
              <a:spcPct val="100000"/>
            </a:lnSpc>
          </a:pPr>
          <a:r>
            <a:rPr lang="en-US" dirty="0"/>
            <a:t>High Bandwidth</a:t>
          </a:r>
        </a:p>
      </dgm:t>
    </dgm:pt>
    <dgm:pt modelId="{1A40F603-C8DB-4490-8523-CF0F583DD6D9}" type="parTrans" cxnId="{21CD9468-9064-456F-93B3-3D1ADB35418D}">
      <dgm:prSet/>
      <dgm:spPr/>
      <dgm:t>
        <a:bodyPr/>
        <a:lstStyle/>
        <a:p>
          <a:endParaRPr lang="en-US"/>
        </a:p>
      </dgm:t>
    </dgm:pt>
    <dgm:pt modelId="{15D61499-1DC9-45EF-BAF1-907FD4555389}" type="sibTrans" cxnId="{21CD9468-9064-456F-93B3-3D1ADB35418D}">
      <dgm:prSet/>
      <dgm:spPr/>
      <dgm:t>
        <a:bodyPr/>
        <a:lstStyle/>
        <a:p>
          <a:endParaRPr lang="en-US"/>
        </a:p>
      </dgm:t>
    </dgm:pt>
    <dgm:pt modelId="{5DCF7581-FDC7-4885-B4AF-A71B3E591250}" type="pres">
      <dgm:prSet presAssocID="{8329A82F-3CFC-421B-954C-C764A77BFB26}" presName="root" presStyleCnt="0">
        <dgm:presLayoutVars>
          <dgm:dir/>
          <dgm:resizeHandles val="exact"/>
        </dgm:presLayoutVars>
      </dgm:prSet>
      <dgm:spPr/>
    </dgm:pt>
    <dgm:pt modelId="{8BA24AAA-97AC-43C5-B95B-CD5104BCAC41}" type="pres">
      <dgm:prSet presAssocID="{DE69B0BB-4EE1-4E25-9E1F-B6E8CA5413E6}" presName="compNode" presStyleCnt="0"/>
      <dgm:spPr/>
    </dgm:pt>
    <dgm:pt modelId="{FC9C827E-4853-4DE3-89E2-9727EDF4DC87}" type="pres">
      <dgm:prSet presAssocID="{DE69B0BB-4EE1-4E25-9E1F-B6E8CA5413E6}"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47A633FF-36F0-4783-92EA-23F7A0BFA567}" type="pres">
      <dgm:prSet presAssocID="{DE69B0BB-4EE1-4E25-9E1F-B6E8CA5413E6}" presName="spaceRect" presStyleCnt="0"/>
      <dgm:spPr/>
    </dgm:pt>
    <dgm:pt modelId="{258C2053-BD9D-425A-9DDA-5A159109BE7E}" type="pres">
      <dgm:prSet presAssocID="{DE69B0BB-4EE1-4E25-9E1F-B6E8CA5413E6}" presName="textRect" presStyleLbl="revTx" presStyleIdx="0" presStyleCnt="6">
        <dgm:presLayoutVars>
          <dgm:chMax val="1"/>
          <dgm:chPref val="1"/>
        </dgm:presLayoutVars>
      </dgm:prSet>
      <dgm:spPr/>
    </dgm:pt>
    <dgm:pt modelId="{71434654-DC20-4CB9-B9DB-BFF6DAD3C1D2}" type="pres">
      <dgm:prSet presAssocID="{8C5822F8-AC77-46CC-AFD0-977F694A2383}" presName="sibTrans" presStyleCnt="0"/>
      <dgm:spPr/>
    </dgm:pt>
    <dgm:pt modelId="{D12BA392-6C39-43A7-A257-F8B88E10C1E3}" type="pres">
      <dgm:prSet presAssocID="{8ABA641F-D6EB-4A10-B178-E202E2D35E0F}" presName="compNode" presStyleCnt="0"/>
      <dgm:spPr/>
    </dgm:pt>
    <dgm:pt modelId="{E5ADD9D9-53CF-4155-95C6-CEBBFEC79BFC}" type="pres">
      <dgm:prSet presAssocID="{8ABA641F-D6EB-4A10-B178-E202E2D35E0F}"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mputer"/>
        </a:ext>
      </dgm:extLst>
    </dgm:pt>
    <dgm:pt modelId="{45F83B43-920E-419B-8B94-7E770F5243AD}" type="pres">
      <dgm:prSet presAssocID="{8ABA641F-D6EB-4A10-B178-E202E2D35E0F}" presName="spaceRect" presStyleCnt="0"/>
      <dgm:spPr/>
    </dgm:pt>
    <dgm:pt modelId="{DDA01B06-3CF4-4E53-A5FF-35BA0FCC9123}" type="pres">
      <dgm:prSet presAssocID="{8ABA641F-D6EB-4A10-B178-E202E2D35E0F}" presName="textRect" presStyleLbl="revTx" presStyleIdx="1" presStyleCnt="6">
        <dgm:presLayoutVars>
          <dgm:chMax val="1"/>
          <dgm:chPref val="1"/>
        </dgm:presLayoutVars>
      </dgm:prSet>
      <dgm:spPr/>
    </dgm:pt>
    <dgm:pt modelId="{61FE7A41-B859-4169-8E1B-11F31F6B677F}" type="pres">
      <dgm:prSet presAssocID="{6049574A-2292-4E06-8E2B-1CF331F552C6}" presName="sibTrans" presStyleCnt="0"/>
      <dgm:spPr/>
    </dgm:pt>
    <dgm:pt modelId="{E1CEF832-42AE-41DA-8201-CFB7002B8BDE}" type="pres">
      <dgm:prSet presAssocID="{81C8753F-080E-4E64-961E-EFB17C92983C}" presName="compNode" presStyleCnt="0"/>
      <dgm:spPr/>
    </dgm:pt>
    <dgm:pt modelId="{6F167D57-1D6E-4D5C-B3C7-0E1FCD8929B4}" type="pres">
      <dgm:prSet presAssocID="{81C8753F-080E-4E64-961E-EFB17C92983C}"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iorities"/>
        </a:ext>
      </dgm:extLst>
    </dgm:pt>
    <dgm:pt modelId="{3DB68293-6198-4E43-9942-1403F1B88DAF}" type="pres">
      <dgm:prSet presAssocID="{81C8753F-080E-4E64-961E-EFB17C92983C}" presName="spaceRect" presStyleCnt="0"/>
      <dgm:spPr/>
    </dgm:pt>
    <dgm:pt modelId="{C76CAE09-F506-4CAE-92A5-9E08DDB01DE0}" type="pres">
      <dgm:prSet presAssocID="{81C8753F-080E-4E64-961E-EFB17C92983C}" presName="textRect" presStyleLbl="revTx" presStyleIdx="2" presStyleCnt="6">
        <dgm:presLayoutVars>
          <dgm:chMax val="1"/>
          <dgm:chPref val="1"/>
        </dgm:presLayoutVars>
      </dgm:prSet>
      <dgm:spPr/>
    </dgm:pt>
    <dgm:pt modelId="{E9C24AD9-57D8-4AB3-ACFF-0E40D2E899EB}" type="pres">
      <dgm:prSet presAssocID="{FDC695DF-D4FD-493F-B253-E1F5A6F2C141}" presName="sibTrans" presStyleCnt="0"/>
      <dgm:spPr/>
    </dgm:pt>
    <dgm:pt modelId="{ED9D3E47-1EC7-485D-B3CA-D29842A6A736}" type="pres">
      <dgm:prSet presAssocID="{351BC088-7234-440E-B080-EF2E50E4665D}" presName="compNode" presStyleCnt="0"/>
      <dgm:spPr/>
    </dgm:pt>
    <dgm:pt modelId="{00F7E503-803D-454E-8246-634F5FD58D06}" type="pres">
      <dgm:prSet presAssocID="{351BC088-7234-440E-B080-EF2E50E4665D}"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ser"/>
        </a:ext>
      </dgm:extLst>
    </dgm:pt>
    <dgm:pt modelId="{D9076862-1D5A-426D-80E4-EBE08062BECE}" type="pres">
      <dgm:prSet presAssocID="{351BC088-7234-440E-B080-EF2E50E4665D}" presName="spaceRect" presStyleCnt="0"/>
      <dgm:spPr/>
    </dgm:pt>
    <dgm:pt modelId="{6C38C950-B481-420C-990C-5091103CB278}" type="pres">
      <dgm:prSet presAssocID="{351BC088-7234-440E-B080-EF2E50E4665D}" presName="textRect" presStyleLbl="revTx" presStyleIdx="3" presStyleCnt="6">
        <dgm:presLayoutVars>
          <dgm:chMax val="1"/>
          <dgm:chPref val="1"/>
        </dgm:presLayoutVars>
      </dgm:prSet>
      <dgm:spPr/>
    </dgm:pt>
    <dgm:pt modelId="{6B23935F-9E17-428C-92AA-9EB32EB475DA}" type="pres">
      <dgm:prSet presAssocID="{73A64A2A-ACC8-46BD-928C-197AC23ECAC1}" presName="sibTrans" presStyleCnt="0"/>
      <dgm:spPr/>
    </dgm:pt>
    <dgm:pt modelId="{E0F2B3D6-3871-4CD0-BCC2-6E79CBF3D359}" type="pres">
      <dgm:prSet presAssocID="{B1663DD8-5BFF-4D48-8F2B-034393B69113}" presName="compNode" presStyleCnt="0"/>
      <dgm:spPr/>
    </dgm:pt>
    <dgm:pt modelId="{FB4B445C-DA37-42C6-9C76-D64CE01F01A8}" type="pres">
      <dgm:prSet presAssocID="{B1663DD8-5BFF-4D48-8F2B-034393B69113}" presName="iconRect" presStyleLbl="node1" presStyleIdx="4" presStyleCnt="6"/>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Arrow Down with solid fill"/>
        </a:ext>
      </dgm:extLst>
    </dgm:pt>
    <dgm:pt modelId="{63525B82-5C6C-4B3B-A5E5-CFFE092711F0}" type="pres">
      <dgm:prSet presAssocID="{B1663DD8-5BFF-4D48-8F2B-034393B69113}" presName="spaceRect" presStyleCnt="0"/>
      <dgm:spPr/>
    </dgm:pt>
    <dgm:pt modelId="{FDF75A45-2B51-4851-9C35-9C1CCCFAE3BB}" type="pres">
      <dgm:prSet presAssocID="{B1663DD8-5BFF-4D48-8F2B-034393B69113}" presName="textRect" presStyleLbl="revTx" presStyleIdx="4" presStyleCnt="6">
        <dgm:presLayoutVars>
          <dgm:chMax val="1"/>
          <dgm:chPref val="1"/>
        </dgm:presLayoutVars>
      </dgm:prSet>
      <dgm:spPr/>
    </dgm:pt>
    <dgm:pt modelId="{20B35950-4B19-4022-938C-80FCAEB6A2AF}" type="pres">
      <dgm:prSet presAssocID="{2667E0A9-286F-4089-AC79-628A5A97A3DF}" presName="sibTrans" presStyleCnt="0"/>
      <dgm:spPr/>
    </dgm:pt>
    <dgm:pt modelId="{9B510E69-4C2A-4F50-816B-769FC3F41D9F}" type="pres">
      <dgm:prSet presAssocID="{730CACD6-64A6-4F7B-AAED-653B381BE6F9}" presName="compNode" presStyleCnt="0"/>
      <dgm:spPr/>
    </dgm:pt>
    <dgm:pt modelId="{ACFBA29C-BD66-416B-96CD-FD26D07E87C0}" type="pres">
      <dgm:prSet presAssocID="{730CACD6-64A6-4F7B-AAED-653B381BE6F9}" presName="iconRect" presStyleLbl="node1" presStyleIdx="5" presStyleCnt="6"/>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Lightning bolt with solid fill"/>
        </a:ext>
      </dgm:extLst>
    </dgm:pt>
    <dgm:pt modelId="{AE1B5DCE-28CC-4F43-9560-1110BA5EB6B9}" type="pres">
      <dgm:prSet presAssocID="{730CACD6-64A6-4F7B-AAED-653B381BE6F9}" presName="spaceRect" presStyleCnt="0"/>
      <dgm:spPr/>
    </dgm:pt>
    <dgm:pt modelId="{83D214D9-4C67-4F1A-A89B-DC8129E1B935}" type="pres">
      <dgm:prSet presAssocID="{730CACD6-64A6-4F7B-AAED-653B381BE6F9}" presName="textRect" presStyleLbl="revTx" presStyleIdx="5" presStyleCnt="6">
        <dgm:presLayoutVars>
          <dgm:chMax val="1"/>
          <dgm:chPref val="1"/>
        </dgm:presLayoutVars>
      </dgm:prSet>
      <dgm:spPr/>
    </dgm:pt>
  </dgm:ptLst>
  <dgm:cxnLst>
    <dgm:cxn modelId="{1595142B-E4DA-40DA-A0B5-F74549289EFF}" type="presOf" srcId="{730CACD6-64A6-4F7B-AAED-653B381BE6F9}" destId="{83D214D9-4C67-4F1A-A89B-DC8129E1B935}" srcOrd="0" destOrd="0" presId="urn:microsoft.com/office/officeart/2018/2/layout/IconLabelList"/>
    <dgm:cxn modelId="{E6B4C12D-5B67-49EC-A830-CAA5752773C5}" type="presOf" srcId="{DE69B0BB-4EE1-4E25-9E1F-B6E8CA5413E6}" destId="{258C2053-BD9D-425A-9DDA-5A159109BE7E}" srcOrd="0" destOrd="0" presId="urn:microsoft.com/office/officeart/2018/2/layout/IconLabelList"/>
    <dgm:cxn modelId="{315C3861-4376-46C7-B2DB-4FA5ACAA611C}" type="presOf" srcId="{B1663DD8-5BFF-4D48-8F2B-034393B69113}" destId="{FDF75A45-2B51-4851-9C35-9C1CCCFAE3BB}" srcOrd="0" destOrd="0" presId="urn:microsoft.com/office/officeart/2018/2/layout/IconLabelList"/>
    <dgm:cxn modelId="{21CD9468-9064-456F-93B3-3D1ADB35418D}" srcId="{8329A82F-3CFC-421B-954C-C764A77BFB26}" destId="{730CACD6-64A6-4F7B-AAED-653B381BE6F9}" srcOrd="5" destOrd="0" parTransId="{1A40F603-C8DB-4490-8523-CF0F583DD6D9}" sibTransId="{15D61499-1DC9-45EF-BAF1-907FD4555389}"/>
    <dgm:cxn modelId="{460B449A-F3AB-4AEB-A931-B3074281AF91}" type="presOf" srcId="{351BC088-7234-440E-B080-EF2E50E4665D}" destId="{6C38C950-B481-420C-990C-5091103CB278}" srcOrd="0" destOrd="0" presId="urn:microsoft.com/office/officeart/2018/2/layout/IconLabelList"/>
    <dgm:cxn modelId="{13E8B89B-412E-4AA6-B91B-90929C7B0E89}" srcId="{8329A82F-3CFC-421B-954C-C764A77BFB26}" destId="{B1663DD8-5BFF-4D48-8F2B-034393B69113}" srcOrd="4" destOrd="0" parTransId="{114F5BD6-C30C-4055-AA9D-CDA7ACB0D507}" sibTransId="{2667E0A9-286F-4089-AC79-628A5A97A3DF}"/>
    <dgm:cxn modelId="{37DB7BA4-D27B-4D7A-8FE2-F7E06E1B56FD}" srcId="{8329A82F-3CFC-421B-954C-C764A77BFB26}" destId="{81C8753F-080E-4E64-961E-EFB17C92983C}" srcOrd="2" destOrd="0" parTransId="{BBD6A9D9-93C4-457F-9F29-647B1C37FFEA}" sibTransId="{FDC695DF-D4FD-493F-B253-E1F5A6F2C141}"/>
    <dgm:cxn modelId="{800D42A7-ED28-4210-990E-1A71B839A56C}" srcId="{8329A82F-3CFC-421B-954C-C764A77BFB26}" destId="{DE69B0BB-4EE1-4E25-9E1F-B6E8CA5413E6}" srcOrd="0" destOrd="0" parTransId="{9CECE63D-A17A-40FF-B530-DFC8267C8DF4}" sibTransId="{8C5822F8-AC77-46CC-AFD0-977F694A2383}"/>
    <dgm:cxn modelId="{806D17B2-7B30-4725-B0FE-3B67651D1C04}" srcId="{8329A82F-3CFC-421B-954C-C764A77BFB26}" destId="{8ABA641F-D6EB-4A10-B178-E202E2D35E0F}" srcOrd="1" destOrd="0" parTransId="{FC07E01B-197D-4E4B-BD05-C472466573F2}" sibTransId="{6049574A-2292-4E06-8E2B-1CF331F552C6}"/>
    <dgm:cxn modelId="{6AA309BA-F0A3-44B2-B424-5E009F77695F}" srcId="{8329A82F-3CFC-421B-954C-C764A77BFB26}" destId="{351BC088-7234-440E-B080-EF2E50E4665D}" srcOrd="3" destOrd="0" parTransId="{26D6C896-C580-43A3-BD55-D2834E3A3C58}" sibTransId="{73A64A2A-ACC8-46BD-928C-197AC23ECAC1}"/>
    <dgm:cxn modelId="{558735BE-C1B4-4EE7-9C76-76B1FBF2999D}" type="presOf" srcId="{8ABA641F-D6EB-4A10-B178-E202E2D35E0F}" destId="{DDA01B06-3CF4-4E53-A5FF-35BA0FCC9123}" srcOrd="0" destOrd="0" presId="urn:microsoft.com/office/officeart/2018/2/layout/IconLabelList"/>
    <dgm:cxn modelId="{EBC319C7-FBE6-47C9-9839-06433B95A6DE}" type="presOf" srcId="{81C8753F-080E-4E64-961E-EFB17C92983C}" destId="{C76CAE09-F506-4CAE-92A5-9E08DDB01DE0}" srcOrd="0" destOrd="0" presId="urn:microsoft.com/office/officeart/2018/2/layout/IconLabelList"/>
    <dgm:cxn modelId="{E7A2D5CA-5B9D-434C-A5B8-5AFF28E6455C}" type="presOf" srcId="{8329A82F-3CFC-421B-954C-C764A77BFB26}" destId="{5DCF7581-FDC7-4885-B4AF-A71B3E591250}" srcOrd="0" destOrd="0" presId="urn:microsoft.com/office/officeart/2018/2/layout/IconLabelList"/>
    <dgm:cxn modelId="{EAE5C618-963D-4540-8A9A-23AD4ED2AFE2}" type="presParOf" srcId="{5DCF7581-FDC7-4885-B4AF-A71B3E591250}" destId="{8BA24AAA-97AC-43C5-B95B-CD5104BCAC41}" srcOrd="0" destOrd="0" presId="urn:microsoft.com/office/officeart/2018/2/layout/IconLabelList"/>
    <dgm:cxn modelId="{922FF4AF-6F22-44E7-A15F-77703254605F}" type="presParOf" srcId="{8BA24AAA-97AC-43C5-B95B-CD5104BCAC41}" destId="{FC9C827E-4853-4DE3-89E2-9727EDF4DC87}" srcOrd="0" destOrd="0" presId="urn:microsoft.com/office/officeart/2018/2/layout/IconLabelList"/>
    <dgm:cxn modelId="{BB6F80FB-6F44-40D0-B63D-5A4C12166F02}" type="presParOf" srcId="{8BA24AAA-97AC-43C5-B95B-CD5104BCAC41}" destId="{47A633FF-36F0-4783-92EA-23F7A0BFA567}" srcOrd="1" destOrd="0" presId="urn:microsoft.com/office/officeart/2018/2/layout/IconLabelList"/>
    <dgm:cxn modelId="{532C61C7-EB47-4D34-BCEA-C9A18D921164}" type="presParOf" srcId="{8BA24AAA-97AC-43C5-B95B-CD5104BCAC41}" destId="{258C2053-BD9D-425A-9DDA-5A159109BE7E}" srcOrd="2" destOrd="0" presId="urn:microsoft.com/office/officeart/2018/2/layout/IconLabelList"/>
    <dgm:cxn modelId="{54B17127-1613-4826-AF02-4C24186050AE}" type="presParOf" srcId="{5DCF7581-FDC7-4885-B4AF-A71B3E591250}" destId="{71434654-DC20-4CB9-B9DB-BFF6DAD3C1D2}" srcOrd="1" destOrd="0" presId="urn:microsoft.com/office/officeart/2018/2/layout/IconLabelList"/>
    <dgm:cxn modelId="{3BC920DD-57A2-41CE-8185-D9ECDE28B668}" type="presParOf" srcId="{5DCF7581-FDC7-4885-B4AF-A71B3E591250}" destId="{D12BA392-6C39-43A7-A257-F8B88E10C1E3}" srcOrd="2" destOrd="0" presId="urn:microsoft.com/office/officeart/2018/2/layout/IconLabelList"/>
    <dgm:cxn modelId="{A9C51F57-ED28-466A-84E1-6B41A5E38812}" type="presParOf" srcId="{D12BA392-6C39-43A7-A257-F8B88E10C1E3}" destId="{E5ADD9D9-53CF-4155-95C6-CEBBFEC79BFC}" srcOrd="0" destOrd="0" presId="urn:microsoft.com/office/officeart/2018/2/layout/IconLabelList"/>
    <dgm:cxn modelId="{93C27650-80EB-443F-B75F-ACB3E273BC5B}" type="presParOf" srcId="{D12BA392-6C39-43A7-A257-F8B88E10C1E3}" destId="{45F83B43-920E-419B-8B94-7E770F5243AD}" srcOrd="1" destOrd="0" presId="urn:microsoft.com/office/officeart/2018/2/layout/IconLabelList"/>
    <dgm:cxn modelId="{A84301B4-7070-49E2-96D9-DCA450FA49B6}" type="presParOf" srcId="{D12BA392-6C39-43A7-A257-F8B88E10C1E3}" destId="{DDA01B06-3CF4-4E53-A5FF-35BA0FCC9123}" srcOrd="2" destOrd="0" presId="urn:microsoft.com/office/officeart/2018/2/layout/IconLabelList"/>
    <dgm:cxn modelId="{7472E6B6-8493-49D3-B1E9-F10129A03C72}" type="presParOf" srcId="{5DCF7581-FDC7-4885-B4AF-A71B3E591250}" destId="{61FE7A41-B859-4169-8E1B-11F31F6B677F}" srcOrd="3" destOrd="0" presId="urn:microsoft.com/office/officeart/2018/2/layout/IconLabelList"/>
    <dgm:cxn modelId="{00054096-C303-4C62-9094-A11659B4A693}" type="presParOf" srcId="{5DCF7581-FDC7-4885-B4AF-A71B3E591250}" destId="{E1CEF832-42AE-41DA-8201-CFB7002B8BDE}" srcOrd="4" destOrd="0" presId="urn:microsoft.com/office/officeart/2018/2/layout/IconLabelList"/>
    <dgm:cxn modelId="{9D2C5583-DF24-4BFD-8F00-C3F49E5B0BAF}" type="presParOf" srcId="{E1CEF832-42AE-41DA-8201-CFB7002B8BDE}" destId="{6F167D57-1D6E-4D5C-B3C7-0E1FCD8929B4}" srcOrd="0" destOrd="0" presId="urn:microsoft.com/office/officeart/2018/2/layout/IconLabelList"/>
    <dgm:cxn modelId="{0B633E2A-1F9B-45BA-B9AF-C9C75FE60841}" type="presParOf" srcId="{E1CEF832-42AE-41DA-8201-CFB7002B8BDE}" destId="{3DB68293-6198-4E43-9942-1403F1B88DAF}" srcOrd="1" destOrd="0" presId="urn:microsoft.com/office/officeart/2018/2/layout/IconLabelList"/>
    <dgm:cxn modelId="{B1E93A06-542C-40E4-B161-2B0CA3D8EC0C}" type="presParOf" srcId="{E1CEF832-42AE-41DA-8201-CFB7002B8BDE}" destId="{C76CAE09-F506-4CAE-92A5-9E08DDB01DE0}" srcOrd="2" destOrd="0" presId="urn:microsoft.com/office/officeart/2018/2/layout/IconLabelList"/>
    <dgm:cxn modelId="{EE4109B4-B14E-4C31-84B2-F5DBFD029808}" type="presParOf" srcId="{5DCF7581-FDC7-4885-B4AF-A71B3E591250}" destId="{E9C24AD9-57D8-4AB3-ACFF-0E40D2E899EB}" srcOrd="5" destOrd="0" presId="urn:microsoft.com/office/officeart/2018/2/layout/IconLabelList"/>
    <dgm:cxn modelId="{08DD1A72-1787-40B2-97DB-B4BD784417FD}" type="presParOf" srcId="{5DCF7581-FDC7-4885-B4AF-A71B3E591250}" destId="{ED9D3E47-1EC7-485D-B3CA-D29842A6A736}" srcOrd="6" destOrd="0" presId="urn:microsoft.com/office/officeart/2018/2/layout/IconLabelList"/>
    <dgm:cxn modelId="{B1119AFE-B26F-43EE-AA49-2D51DBC3CAA7}" type="presParOf" srcId="{ED9D3E47-1EC7-485D-B3CA-D29842A6A736}" destId="{00F7E503-803D-454E-8246-634F5FD58D06}" srcOrd="0" destOrd="0" presId="urn:microsoft.com/office/officeart/2018/2/layout/IconLabelList"/>
    <dgm:cxn modelId="{A6AE80A5-7AAB-4929-89AD-F5E137987041}" type="presParOf" srcId="{ED9D3E47-1EC7-485D-B3CA-D29842A6A736}" destId="{D9076862-1D5A-426D-80E4-EBE08062BECE}" srcOrd="1" destOrd="0" presId="urn:microsoft.com/office/officeart/2018/2/layout/IconLabelList"/>
    <dgm:cxn modelId="{1BF1682A-9CF7-406F-BEB5-6A2F702CA3FD}" type="presParOf" srcId="{ED9D3E47-1EC7-485D-B3CA-D29842A6A736}" destId="{6C38C950-B481-420C-990C-5091103CB278}" srcOrd="2" destOrd="0" presId="urn:microsoft.com/office/officeart/2018/2/layout/IconLabelList"/>
    <dgm:cxn modelId="{80BD07FB-839B-4A5C-809D-AFE46C1350D1}" type="presParOf" srcId="{5DCF7581-FDC7-4885-B4AF-A71B3E591250}" destId="{6B23935F-9E17-428C-92AA-9EB32EB475DA}" srcOrd="7" destOrd="0" presId="urn:microsoft.com/office/officeart/2018/2/layout/IconLabelList"/>
    <dgm:cxn modelId="{50A04C91-EB03-46FD-B533-DC7A4F6F2331}" type="presParOf" srcId="{5DCF7581-FDC7-4885-B4AF-A71B3E591250}" destId="{E0F2B3D6-3871-4CD0-BCC2-6E79CBF3D359}" srcOrd="8" destOrd="0" presId="urn:microsoft.com/office/officeart/2018/2/layout/IconLabelList"/>
    <dgm:cxn modelId="{DF0CEDE3-C2AB-4E5B-9FEE-15ED6AEBD075}" type="presParOf" srcId="{E0F2B3D6-3871-4CD0-BCC2-6E79CBF3D359}" destId="{FB4B445C-DA37-42C6-9C76-D64CE01F01A8}" srcOrd="0" destOrd="0" presId="urn:microsoft.com/office/officeart/2018/2/layout/IconLabelList"/>
    <dgm:cxn modelId="{99A91361-DEEB-4BD3-BF05-261E4D4B36EE}" type="presParOf" srcId="{E0F2B3D6-3871-4CD0-BCC2-6E79CBF3D359}" destId="{63525B82-5C6C-4B3B-A5E5-CFFE092711F0}" srcOrd="1" destOrd="0" presId="urn:microsoft.com/office/officeart/2018/2/layout/IconLabelList"/>
    <dgm:cxn modelId="{5CC6FDDA-2FBD-4840-AB74-70CFA36D6F69}" type="presParOf" srcId="{E0F2B3D6-3871-4CD0-BCC2-6E79CBF3D359}" destId="{FDF75A45-2B51-4851-9C35-9C1CCCFAE3BB}" srcOrd="2" destOrd="0" presId="urn:microsoft.com/office/officeart/2018/2/layout/IconLabelList"/>
    <dgm:cxn modelId="{690D0F00-3507-4F69-B462-DAE16245033F}" type="presParOf" srcId="{5DCF7581-FDC7-4885-B4AF-A71B3E591250}" destId="{20B35950-4B19-4022-938C-80FCAEB6A2AF}" srcOrd="9" destOrd="0" presId="urn:microsoft.com/office/officeart/2018/2/layout/IconLabelList"/>
    <dgm:cxn modelId="{3C355C6D-E75C-4498-8AF6-B3098BA5E072}" type="presParOf" srcId="{5DCF7581-FDC7-4885-B4AF-A71B3E591250}" destId="{9B510E69-4C2A-4F50-816B-769FC3F41D9F}" srcOrd="10" destOrd="0" presId="urn:microsoft.com/office/officeart/2018/2/layout/IconLabelList"/>
    <dgm:cxn modelId="{ED518AB9-5997-410F-8056-6D04129944E9}" type="presParOf" srcId="{9B510E69-4C2A-4F50-816B-769FC3F41D9F}" destId="{ACFBA29C-BD66-416B-96CD-FD26D07E87C0}" srcOrd="0" destOrd="0" presId="urn:microsoft.com/office/officeart/2018/2/layout/IconLabelList"/>
    <dgm:cxn modelId="{2868BA6A-C79F-40D1-80F2-8DD5E446DD9B}" type="presParOf" srcId="{9B510E69-4C2A-4F50-816B-769FC3F41D9F}" destId="{AE1B5DCE-28CC-4F43-9560-1110BA5EB6B9}" srcOrd="1" destOrd="0" presId="urn:microsoft.com/office/officeart/2018/2/layout/IconLabelList"/>
    <dgm:cxn modelId="{11980DC4-0F92-472E-A4E4-05528B3F897C}" type="presParOf" srcId="{9B510E69-4C2A-4F50-816B-769FC3F41D9F}" destId="{83D214D9-4C67-4F1A-A89B-DC8129E1B935}" srcOrd="2" destOrd="0" presId="urn:microsoft.com/office/officeart/2018/2/layout/IconLabel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6135F5-E635-4FC2-A5CA-821291469C88}" type="doc">
      <dgm:prSet loTypeId="urn:microsoft.com/office/officeart/2018/5/layout/CenteredIconLabelDescriptionList" loCatId="icon" qsTypeId="urn:microsoft.com/office/officeart/2005/8/quickstyle/simple1" qsCatId="simple" csTypeId="urn:microsoft.com/office/officeart/2005/8/colors/accent1_2" csCatId="accent1" phldr="1"/>
      <dgm:spPr/>
      <dgm:t>
        <a:bodyPr/>
        <a:lstStyle/>
        <a:p>
          <a:endParaRPr lang="en-US"/>
        </a:p>
      </dgm:t>
    </dgm:pt>
    <dgm:pt modelId="{99A10C68-BCB4-4C2F-980B-C0B901CA5497}">
      <dgm:prSet custT="1"/>
      <dgm:spPr/>
      <dgm:t>
        <a:bodyPr/>
        <a:lstStyle/>
        <a:p>
          <a:pPr>
            <a:lnSpc>
              <a:spcPct val="100000"/>
            </a:lnSpc>
            <a:defRPr b="1"/>
          </a:pPr>
          <a:r>
            <a:rPr lang="en-US" sz="1800" b="1" i="0" baseline="0" dirty="0"/>
            <a:t>Early Days (1990s)</a:t>
          </a:r>
          <a:endParaRPr lang="en-US" sz="1800" dirty="0"/>
        </a:p>
      </dgm:t>
    </dgm:pt>
    <dgm:pt modelId="{4066F63A-CC96-4236-BCBB-28C0F72216B2}" type="parTrans" cxnId="{7855E3E8-6413-4112-8018-9C826CD5B5BF}">
      <dgm:prSet/>
      <dgm:spPr/>
      <dgm:t>
        <a:bodyPr/>
        <a:lstStyle/>
        <a:p>
          <a:endParaRPr lang="en-US"/>
        </a:p>
      </dgm:t>
    </dgm:pt>
    <dgm:pt modelId="{13A0B58A-098A-496E-BB12-D46C5C0D6BCA}" type="sibTrans" cxnId="{7855E3E8-6413-4112-8018-9C826CD5B5BF}">
      <dgm:prSet/>
      <dgm:spPr/>
      <dgm:t>
        <a:bodyPr/>
        <a:lstStyle/>
        <a:p>
          <a:endParaRPr lang="en-US"/>
        </a:p>
      </dgm:t>
    </dgm:pt>
    <dgm:pt modelId="{47C8BEF2-B0AD-403F-B542-C77A8C9A1458}">
      <dgm:prSet custT="1"/>
      <dgm:spPr/>
      <dgm:t>
        <a:bodyPr/>
        <a:lstStyle/>
        <a:p>
          <a:pPr>
            <a:lnSpc>
              <a:spcPct val="100000"/>
            </a:lnSpc>
          </a:pPr>
          <a:r>
            <a:rPr lang="en-US" sz="1400" b="0" i="0" baseline="0" dirty="0"/>
            <a:t>1993: RDMA concept outlined in HP patent </a:t>
          </a:r>
          <a:endParaRPr lang="en-US" sz="1400" dirty="0"/>
        </a:p>
      </dgm:t>
    </dgm:pt>
    <dgm:pt modelId="{234C30A2-948A-4794-8BDD-54FD28E0E65B}" type="parTrans" cxnId="{6DBFA986-ECAF-4A45-818F-E407574EFB21}">
      <dgm:prSet/>
      <dgm:spPr/>
      <dgm:t>
        <a:bodyPr/>
        <a:lstStyle/>
        <a:p>
          <a:endParaRPr lang="en-US"/>
        </a:p>
      </dgm:t>
    </dgm:pt>
    <dgm:pt modelId="{531F328D-9E44-40A1-9A5B-06A9E0C9E6F3}" type="sibTrans" cxnId="{6DBFA986-ECAF-4A45-818F-E407574EFB21}">
      <dgm:prSet/>
      <dgm:spPr/>
      <dgm:t>
        <a:bodyPr/>
        <a:lstStyle/>
        <a:p>
          <a:endParaRPr lang="en-US"/>
        </a:p>
      </dgm:t>
    </dgm:pt>
    <dgm:pt modelId="{4D2887DF-451F-4C7E-B873-74D649D521C7}">
      <dgm:prSet custT="1"/>
      <dgm:spPr/>
      <dgm:t>
        <a:bodyPr/>
        <a:lstStyle/>
        <a:p>
          <a:pPr>
            <a:lnSpc>
              <a:spcPct val="100000"/>
            </a:lnSpc>
          </a:pPr>
          <a:r>
            <a:rPr lang="en-US" sz="1400" b="0" i="0" baseline="0"/>
            <a:t>Mid-1990s: Early RDMA research and development for HPC </a:t>
          </a:r>
          <a:endParaRPr lang="en-US" sz="1400"/>
        </a:p>
      </dgm:t>
    </dgm:pt>
    <dgm:pt modelId="{4693D22D-1D02-493D-A4E7-EFA1BB0B072F}" type="parTrans" cxnId="{DA5B178B-489F-4711-BFB8-2546383026AF}">
      <dgm:prSet/>
      <dgm:spPr/>
      <dgm:t>
        <a:bodyPr/>
        <a:lstStyle/>
        <a:p>
          <a:endParaRPr lang="en-US"/>
        </a:p>
      </dgm:t>
    </dgm:pt>
    <dgm:pt modelId="{E2769099-DF84-48B8-AA3C-8B9B24039459}" type="sibTrans" cxnId="{DA5B178B-489F-4711-BFB8-2546383026AF}">
      <dgm:prSet/>
      <dgm:spPr/>
      <dgm:t>
        <a:bodyPr/>
        <a:lstStyle/>
        <a:p>
          <a:endParaRPr lang="en-US"/>
        </a:p>
      </dgm:t>
    </dgm:pt>
    <dgm:pt modelId="{6B032C99-96EC-4651-9271-6D1824CF7B96}">
      <dgm:prSet custT="1"/>
      <dgm:spPr/>
      <dgm:t>
        <a:bodyPr/>
        <a:lstStyle/>
        <a:p>
          <a:pPr>
            <a:lnSpc>
              <a:spcPct val="100000"/>
            </a:lnSpc>
          </a:pPr>
          <a:r>
            <a:rPr lang="en-US" sz="1400" b="0" i="0" baseline="0" dirty="0"/>
            <a:t>1995: Paper on parallel computing using standard servers laid the groundwork </a:t>
          </a:r>
          <a:endParaRPr lang="en-US" sz="1400" dirty="0"/>
        </a:p>
      </dgm:t>
    </dgm:pt>
    <dgm:pt modelId="{C5B6CD86-C829-481A-A80D-FF89AF93981D}" type="parTrans" cxnId="{07830826-E039-4C78-85A1-E0F177074DB9}">
      <dgm:prSet/>
      <dgm:spPr/>
      <dgm:t>
        <a:bodyPr/>
        <a:lstStyle/>
        <a:p>
          <a:endParaRPr lang="en-US"/>
        </a:p>
      </dgm:t>
    </dgm:pt>
    <dgm:pt modelId="{479BECB6-497C-4FB0-8FA5-AD614B8B4808}" type="sibTrans" cxnId="{07830826-E039-4C78-85A1-E0F177074DB9}">
      <dgm:prSet/>
      <dgm:spPr/>
      <dgm:t>
        <a:bodyPr/>
        <a:lstStyle/>
        <a:p>
          <a:endParaRPr lang="en-US"/>
        </a:p>
      </dgm:t>
    </dgm:pt>
    <dgm:pt modelId="{F39435AC-AA45-4D6A-8E54-3F6915207A30}">
      <dgm:prSet custT="1"/>
      <dgm:spPr/>
      <dgm:t>
        <a:bodyPr/>
        <a:lstStyle/>
        <a:p>
          <a:pPr>
            <a:lnSpc>
              <a:spcPct val="100000"/>
            </a:lnSpc>
            <a:defRPr b="1"/>
          </a:pPr>
          <a:r>
            <a:rPr lang="en-US" sz="1800" b="1" i="0" baseline="0" dirty="0"/>
            <a:t>InfiniBand Era (2000s)</a:t>
          </a:r>
          <a:endParaRPr lang="en-US" sz="1800" dirty="0"/>
        </a:p>
      </dgm:t>
    </dgm:pt>
    <dgm:pt modelId="{2EBE88F4-F8A0-4892-8ABE-4911A3C1D0BA}" type="parTrans" cxnId="{C56C4D3C-6E04-4077-BD03-42091E15967F}">
      <dgm:prSet/>
      <dgm:spPr/>
      <dgm:t>
        <a:bodyPr/>
        <a:lstStyle/>
        <a:p>
          <a:endParaRPr lang="en-US"/>
        </a:p>
      </dgm:t>
    </dgm:pt>
    <dgm:pt modelId="{99798E9B-BAB4-4DED-904C-F93928FA4DA6}" type="sibTrans" cxnId="{C56C4D3C-6E04-4077-BD03-42091E15967F}">
      <dgm:prSet/>
      <dgm:spPr/>
      <dgm:t>
        <a:bodyPr/>
        <a:lstStyle/>
        <a:p>
          <a:endParaRPr lang="en-US"/>
        </a:p>
      </dgm:t>
    </dgm:pt>
    <dgm:pt modelId="{414262DF-6253-4952-80AA-B3F0F2B1A2C9}">
      <dgm:prSet custT="1"/>
      <dgm:spPr/>
      <dgm:t>
        <a:bodyPr/>
        <a:lstStyle/>
        <a:p>
          <a:pPr>
            <a:lnSpc>
              <a:spcPct val="100000"/>
            </a:lnSpc>
          </a:pPr>
          <a:r>
            <a:rPr lang="en-US" sz="1400" b="0" i="0" baseline="0"/>
            <a:t>1999: InfiniBand Trade Association (IBTA) formed </a:t>
          </a:r>
          <a:endParaRPr lang="en-US" sz="1400"/>
        </a:p>
      </dgm:t>
    </dgm:pt>
    <dgm:pt modelId="{E924B59D-EB93-45CA-908C-5D2132F232BC}" type="parTrans" cxnId="{4702F1B2-DA96-4326-9C50-8332FC5D396F}">
      <dgm:prSet/>
      <dgm:spPr/>
      <dgm:t>
        <a:bodyPr/>
        <a:lstStyle/>
        <a:p>
          <a:endParaRPr lang="en-US"/>
        </a:p>
      </dgm:t>
    </dgm:pt>
    <dgm:pt modelId="{E40C0E53-ABF7-4664-A461-56FDD26BB9B2}" type="sibTrans" cxnId="{4702F1B2-DA96-4326-9C50-8332FC5D396F}">
      <dgm:prSet/>
      <dgm:spPr/>
      <dgm:t>
        <a:bodyPr/>
        <a:lstStyle/>
        <a:p>
          <a:endParaRPr lang="en-US"/>
        </a:p>
      </dgm:t>
    </dgm:pt>
    <dgm:pt modelId="{2F6E4C9F-809C-4B05-AC53-CAB0C8887885}">
      <dgm:prSet custT="1"/>
      <dgm:spPr/>
      <dgm:t>
        <a:bodyPr/>
        <a:lstStyle/>
        <a:p>
          <a:pPr>
            <a:lnSpc>
              <a:spcPct val="100000"/>
            </a:lnSpc>
          </a:pPr>
          <a:r>
            <a:rPr lang="en-US" sz="1400" b="0" i="0" baseline="0" dirty="0"/>
            <a:t>2000: InfiniBand Architecture Specification v1.0 released </a:t>
          </a:r>
          <a:endParaRPr lang="en-US" sz="1400" dirty="0"/>
        </a:p>
      </dgm:t>
    </dgm:pt>
    <dgm:pt modelId="{70588474-DBBF-4704-8FF5-81806F53DCF4}" type="parTrans" cxnId="{5D60E3D1-0C8F-400A-9600-155BBD4CFFCD}">
      <dgm:prSet/>
      <dgm:spPr/>
      <dgm:t>
        <a:bodyPr/>
        <a:lstStyle/>
        <a:p>
          <a:endParaRPr lang="en-US"/>
        </a:p>
      </dgm:t>
    </dgm:pt>
    <dgm:pt modelId="{DD4F1130-4D4A-4D0A-823F-34CB6BAE875D}" type="sibTrans" cxnId="{5D60E3D1-0C8F-400A-9600-155BBD4CFFCD}">
      <dgm:prSet/>
      <dgm:spPr/>
      <dgm:t>
        <a:bodyPr/>
        <a:lstStyle/>
        <a:p>
          <a:endParaRPr lang="en-US"/>
        </a:p>
      </dgm:t>
    </dgm:pt>
    <dgm:pt modelId="{25DB23AA-D0B4-4756-90A9-538535202D6E}">
      <dgm:prSet custT="1"/>
      <dgm:spPr/>
      <dgm:t>
        <a:bodyPr/>
        <a:lstStyle/>
        <a:p>
          <a:pPr>
            <a:lnSpc>
              <a:spcPct val="100000"/>
            </a:lnSpc>
          </a:pPr>
          <a:r>
            <a:rPr lang="en-US" sz="1400" b="0" i="0" baseline="0"/>
            <a:t>Early 2000s: InfiniBand gains traction in HPC (Mellanox a key player) </a:t>
          </a:r>
          <a:endParaRPr lang="en-US" sz="1400"/>
        </a:p>
      </dgm:t>
    </dgm:pt>
    <dgm:pt modelId="{5C8FD9A0-3907-4EA9-B1BC-505407F50A56}" type="parTrans" cxnId="{5B665649-AC2E-4F74-9A1F-B33506AA7285}">
      <dgm:prSet/>
      <dgm:spPr/>
      <dgm:t>
        <a:bodyPr/>
        <a:lstStyle/>
        <a:p>
          <a:endParaRPr lang="en-US"/>
        </a:p>
      </dgm:t>
    </dgm:pt>
    <dgm:pt modelId="{F6586C78-5F4F-4C15-A715-CBEBDB029397}" type="sibTrans" cxnId="{5B665649-AC2E-4F74-9A1F-B33506AA7285}">
      <dgm:prSet/>
      <dgm:spPr/>
      <dgm:t>
        <a:bodyPr/>
        <a:lstStyle/>
        <a:p>
          <a:endParaRPr lang="en-US"/>
        </a:p>
      </dgm:t>
    </dgm:pt>
    <dgm:pt modelId="{152FCD07-71A0-4198-8C31-2A8B06304700}">
      <dgm:prSet custT="1"/>
      <dgm:spPr/>
      <dgm:t>
        <a:bodyPr/>
        <a:lstStyle/>
        <a:p>
          <a:pPr>
            <a:lnSpc>
              <a:spcPct val="100000"/>
            </a:lnSpc>
          </a:pPr>
          <a:r>
            <a:rPr lang="en-US" sz="1400" b="0" i="0" baseline="0" dirty="0"/>
            <a:t>Mid-2000s: Intel and Microsoft shift focus to PCIe </a:t>
          </a:r>
          <a:endParaRPr lang="en-US" sz="1400" dirty="0"/>
        </a:p>
      </dgm:t>
    </dgm:pt>
    <dgm:pt modelId="{051CFBD7-1FD9-423F-9FA0-407DA71CF01D}" type="parTrans" cxnId="{FB96AD32-7FD4-4160-8A2A-7DBEAA9B1B60}">
      <dgm:prSet/>
      <dgm:spPr/>
      <dgm:t>
        <a:bodyPr/>
        <a:lstStyle/>
        <a:p>
          <a:endParaRPr lang="en-US"/>
        </a:p>
      </dgm:t>
    </dgm:pt>
    <dgm:pt modelId="{96872CEF-F817-45F0-98F7-BF7E086A23C9}" type="sibTrans" cxnId="{FB96AD32-7FD4-4160-8A2A-7DBEAA9B1B60}">
      <dgm:prSet/>
      <dgm:spPr/>
      <dgm:t>
        <a:bodyPr/>
        <a:lstStyle/>
        <a:p>
          <a:endParaRPr lang="en-US"/>
        </a:p>
      </dgm:t>
    </dgm:pt>
    <dgm:pt modelId="{ADE590F1-7136-4CD5-B146-6CF91ADC1D36}">
      <dgm:prSet custT="1"/>
      <dgm:spPr/>
      <dgm:t>
        <a:bodyPr/>
        <a:lstStyle/>
        <a:p>
          <a:pPr>
            <a:lnSpc>
              <a:spcPct val="100000"/>
            </a:lnSpc>
            <a:defRPr b="1"/>
          </a:pPr>
          <a:r>
            <a:rPr lang="en-US" sz="1800" b="1" i="0" baseline="0" dirty="0"/>
            <a:t>Ethernet Integration (2010s)</a:t>
          </a:r>
          <a:endParaRPr lang="en-US" sz="1800" dirty="0"/>
        </a:p>
      </dgm:t>
    </dgm:pt>
    <dgm:pt modelId="{EE35E7F2-3324-43B5-B3FD-07EE6B038A3D}" type="parTrans" cxnId="{9B2A2FF7-87B9-47C9-B04D-8F4C6491EB47}">
      <dgm:prSet/>
      <dgm:spPr/>
      <dgm:t>
        <a:bodyPr/>
        <a:lstStyle/>
        <a:p>
          <a:endParaRPr lang="en-US"/>
        </a:p>
      </dgm:t>
    </dgm:pt>
    <dgm:pt modelId="{12155A41-4060-47EC-93F5-A868D6F6BE64}" type="sibTrans" cxnId="{9B2A2FF7-87B9-47C9-B04D-8F4C6491EB47}">
      <dgm:prSet/>
      <dgm:spPr/>
      <dgm:t>
        <a:bodyPr/>
        <a:lstStyle/>
        <a:p>
          <a:endParaRPr lang="en-US"/>
        </a:p>
      </dgm:t>
    </dgm:pt>
    <dgm:pt modelId="{CD09AB67-FA58-4362-9E20-0BEC02E2C0C4}">
      <dgm:prSet custT="1"/>
      <dgm:spPr/>
      <dgm:t>
        <a:bodyPr/>
        <a:lstStyle/>
        <a:p>
          <a:pPr>
            <a:lnSpc>
              <a:spcPct val="100000"/>
            </a:lnSpc>
          </a:pPr>
          <a:r>
            <a:rPr lang="en-US" sz="1400" b="0" i="0" baseline="0"/>
            <a:t>2010: RoCE (RDMA over Converged Ethernet) introduced </a:t>
          </a:r>
          <a:endParaRPr lang="en-US" sz="1400"/>
        </a:p>
      </dgm:t>
    </dgm:pt>
    <dgm:pt modelId="{78F66DF2-E2B2-4871-926D-BD1A319F9D16}" type="parTrans" cxnId="{FBEC26F8-5D0E-46FE-BCFD-39961CECF5F6}">
      <dgm:prSet/>
      <dgm:spPr/>
      <dgm:t>
        <a:bodyPr/>
        <a:lstStyle/>
        <a:p>
          <a:endParaRPr lang="en-US"/>
        </a:p>
      </dgm:t>
    </dgm:pt>
    <dgm:pt modelId="{6B15CBD2-0E85-4C33-8078-E0A6BC616475}" type="sibTrans" cxnId="{FBEC26F8-5D0E-46FE-BCFD-39961CECF5F6}">
      <dgm:prSet/>
      <dgm:spPr/>
      <dgm:t>
        <a:bodyPr/>
        <a:lstStyle/>
        <a:p>
          <a:endParaRPr lang="en-US"/>
        </a:p>
      </dgm:t>
    </dgm:pt>
    <dgm:pt modelId="{702F6D91-D13C-408C-9DBE-23F52228DD13}">
      <dgm:prSet custT="1"/>
      <dgm:spPr/>
      <dgm:t>
        <a:bodyPr/>
        <a:lstStyle/>
        <a:p>
          <a:pPr>
            <a:lnSpc>
              <a:spcPct val="100000"/>
            </a:lnSpc>
          </a:pPr>
          <a:r>
            <a:rPr lang="en-US" sz="1400" b="0" i="0" baseline="0" dirty="0"/>
            <a:t>2014: RoCE v2 released with improved performance </a:t>
          </a:r>
          <a:endParaRPr lang="en-US" sz="1400" dirty="0"/>
        </a:p>
      </dgm:t>
    </dgm:pt>
    <dgm:pt modelId="{8390822F-85F4-4143-8F28-4F10D3EDF2ED}" type="parTrans" cxnId="{7D606BA6-BC9F-48D0-B781-125CAB737ACE}">
      <dgm:prSet/>
      <dgm:spPr/>
      <dgm:t>
        <a:bodyPr/>
        <a:lstStyle/>
        <a:p>
          <a:endParaRPr lang="en-US"/>
        </a:p>
      </dgm:t>
    </dgm:pt>
    <dgm:pt modelId="{7238DFDE-D63A-4FB7-A746-5B262D98E11E}" type="sibTrans" cxnId="{7D606BA6-BC9F-48D0-B781-125CAB737ACE}">
      <dgm:prSet/>
      <dgm:spPr/>
      <dgm:t>
        <a:bodyPr/>
        <a:lstStyle/>
        <a:p>
          <a:endParaRPr lang="en-US"/>
        </a:p>
      </dgm:t>
    </dgm:pt>
    <dgm:pt modelId="{DA5DC50B-CC4E-4EA8-B015-2F2172D84AE8}">
      <dgm:prSet custT="1"/>
      <dgm:spPr/>
      <dgm:t>
        <a:bodyPr/>
        <a:lstStyle/>
        <a:p>
          <a:pPr>
            <a:lnSpc>
              <a:spcPct val="100000"/>
            </a:lnSpc>
          </a:pPr>
          <a:r>
            <a:rPr lang="en-US" sz="1400" b="0" i="0" baseline="0" dirty="0"/>
            <a:t>Late 2010s: RoCE adoption grows in data centers </a:t>
          </a:r>
          <a:endParaRPr lang="en-US" sz="1400" dirty="0"/>
        </a:p>
      </dgm:t>
    </dgm:pt>
    <dgm:pt modelId="{B1F1F3E3-468D-4508-B5CF-B87B4A383D47}" type="parTrans" cxnId="{47902264-11E7-43E6-B0BB-6188C53360CE}">
      <dgm:prSet/>
      <dgm:spPr/>
      <dgm:t>
        <a:bodyPr/>
        <a:lstStyle/>
        <a:p>
          <a:endParaRPr lang="en-US"/>
        </a:p>
      </dgm:t>
    </dgm:pt>
    <dgm:pt modelId="{02AC5D63-064D-4D76-AB7A-719A2FF61448}" type="sibTrans" cxnId="{47902264-11E7-43E6-B0BB-6188C53360CE}">
      <dgm:prSet/>
      <dgm:spPr/>
      <dgm:t>
        <a:bodyPr/>
        <a:lstStyle/>
        <a:p>
          <a:endParaRPr lang="en-US"/>
        </a:p>
      </dgm:t>
    </dgm:pt>
    <dgm:pt modelId="{FBBCD9A2-F070-471A-A4DD-40F284985080}">
      <dgm:prSet custT="1"/>
      <dgm:spPr/>
      <dgm:t>
        <a:bodyPr/>
        <a:lstStyle/>
        <a:p>
          <a:pPr>
            <a:lnSpc>
              <a:spcPct val="100000"/>
            </a:lnSpc>
            <a:defRPr b="1"/>
          </a:pPr>
          <a:r>
            <a:rPr lang="en-US" sz="1800" b="1" i="0" baseline="0" dirty="0"/>
            <a:t>Commercial Deployments &amp; Growth (2010s - Present)</a:t>
          </a:r>
          <a:endParaRPr lang="en-US" sz="1800" dirty="0"/>
        </a:p>
      </dgm:t>
    </dgm:pt>
    <dgm:pt modelId="{373E700A-BB89-41AC-87EA-901B90FE32A3}" type="parTrans" cxnId="{7CE25C22-35B6-45D0-9771-39424589A866}">
      <dgm:prSet/>
      <dgm:spPr/>
      <dgm:t>
        <a:bodyPr/>
        <a:lstStyle/>
        <a:p>
          <a:endParaRPr lang="en-US"/>
        </a:p>
      </dgm:t>
    </dgm:pt>
    <dgm:pt modelId="{53F72D80-832B-44DC-AB8B-32209E90811E}" type="sibTrans" cxnId="{7CE25C22-35B6-45D0-9771-39424589A866}">
      <dgm:prSet/>
      <dgm:spPr/>
      <dgm:t>
        <a:bodyPr/>
        <a:lstStyle/>
        <a:p>
          <a:endParaRPr lang="en-US"/>
        </a:p>
      </dgm:t>
    </dgm:pt>
    <dgm:pt modelId="{8B9E5B58-86F9-41FF-BF35-B53561384416}">
      <dgm:prSet custT="1"/>
      <dgm:spPr/>
      <dgm:t>
        <a:bodyPr/>
        <a:lstStyle/>
        <a:p>
          <a:pPr>
            <a:lnSpc>
              <a:spcPct val="100000"/>
            </a:lnSpc>
          </a:pPr>
          <a:r>
            <a:rPr lang="en-US" sz="1200" b="0" i="0" baseline="0"/>
            <a:t>Early 2010s: Early adopters in cloud and finance </a:t>
          </a:r>
          <a:endParaRPr lang="en-US" sz="1200"/>
        </a:p>
      </dgm:t>
    </dgm:pt>
    <dgm:pt modelId="{2C9AF941-B10D-4ACA-8DD2-D8AC50993DB3}" type="parTrans" cxnId="{234FF6B9-2425-49C0-93B0-4C86EABD4BE8}">
      <dgm:prSet/>
      <dgm:spPr/>
      <dgm:t>
        <a:bodyPr/>
        <a:lstStyle/>
        <a:p>
          <a:endParaRPr lang="en-US"/>
        </a:p>
      </dgm:t>
    </dgm:pt>
    <dgm:pt modelId="{B36BD4FA-C3BC-4D1D-9AE6-5A059E747E7E}" type="sibTrans" cxnId="{234FF6B9-2425-49C0-93B0-4C86EABD4BE8}">
      <dgm:prSet/>
      <dgm:spPr/>
      <dgm:t>
        <a:bodyPr/>
        <a:lstStyle/>
        <a:p>
          <a:endParaRPr lang="en-US"/>
        </a:p>
      </dgm:t>
    </dgm:pt>
    <dgm:pt modelId="{D0F40B4A-A887-4EE6-B931-5A89D78564F3}">
      <dgm:prSet custT="1"/>
      <dgm:spPr/>
      <dgm:t>
        <a:bodyPr/>
        <a:lstStyle/>
        <a:p>
          <a:pPr>
            <a:lnSpc>
              <a:spcPct val="100000"/>
            </a:lnSpc>
          </a:pPr>
          <a:r>
            <a:rPr lang="en-US" sz="1200" b="0" i="0" baseline="0" dirty="0"/>
            <a:t>Mid-2010s: NVMe over Fabrics (NVMe-</a:t>
          </a:r>
          <a:r>
            <a:rPr lang="en-US" sz="1200" b="0" i="0" baseline="0" dirty="0" err="1"/>
            <a:t>oF</a:t>
          </a:r>
          <a:r>
            <a:rPr lang="en-US" sz="1200" b="0" i="0" baseline="0" dirty="0"/>
            <a:t>) drives further adoption </a:t>
          </a:r>
          <a:endParaRPr lang="en-US" sz="1200" dirty="0"/>
        </a:p>
      </dgm:t>
    </dgm:pt>
    <dgm:pt modelId="{E4654764-75CE-423B-B182-CB779DB0B85E}" type="parTrans" cxnId="{D9A90474-A3B6-43DA-BBFF-176ADBDB75EE}">
      <dgm:prSet/>
      <dgm:spPr/>
      <dgm:t>
        <a:bodyPr/>
        <a:lstStyle/>
        <a:p>
          <a:endParaRPr lang="en-US"/>
        </a:p>
      </dgm:t>
    </dgm:pt>
    <dgm:pt modelId="{65F52293-14E7-43DC-90AC-3DC14BDDF9FF}" type="sibTrans" cxnId="{D9A90474-A3B6-43DA-BBFF-176ADBDB75EE}">
      <dgm:prSet/>
      <dgm:spPr/>
      <dgm:t>
        <a:bodyPr/>
        <a:lstStyle/>
        <a:p>
          <a:endParaRPr lang="en-US"/>
        </a:p>
      </dgm:t>
    </dgm:pt>
    <dgm:pt modelId="{95ADABDD-D7DB-4F3D-AB79-190C56E958C5}">
      <dgm:prSet custT="1"/>
      <dgm:spPr/>
      <dgm:t>
        <a:bodyPr/>
        <a:lstStyle/>
        <a:p>
          <a:pPr>
            <a:lnSpc>
              <a:spcPct val="100000"/>
            </a:lnSpc>
          </a:pPr>
          <a:r>
            <a:rPr lang="en-US" sz="1200" b="0" i="0" baseline="0"/>
            <a:t>Late 2010s: Essential for AI and machine learning </a:t>
          </a:r>
          <a:endParaRPr lang="en-US" sz="1200"/>
        </a:p>
      </dgm:t>
    </dgm:pt>
    <dgm:pt modelId="{78ACE356-71D7-4910-A5EF-A903A262D1C3}" type="parTrans" cxnId="{E42868C8-964E-4024-85F4-7E201BDF60CD}">
      <dgm:prSet/>
      <dgm:spPr/>
      <dgm:t>
        <a:bodyPr/>
        <a:lstStyle/>
        <a:p>
          <a:endParaRPr lang="en-US"/>
        </a:p>
      </dgm:t>
    </dgm:pt>
    <dgm:pt modelId="{9C2A1DF5-5BEE-4A90-9C5F-9AC061A4A71E}" type="sibTrans" cxnId="{E42868C8-964E-4024-85F4-7E201BDF60CD}">
      <dgm:prSet/>
      <dgm:spPr/>
      <dgm:t>
        <a:bodyPr/>
        <a:lstStyle/>
        <a:p>
          <a:endParaRPr lang="en-US"/>
        </a:p>
      </dgm:t>
    </dgm:pt>
    <dgm:pt modelId="{13806814-CC61-4141-A166-80CD09C0AC64}">
      <dgm:prSet custT="1"/>
      <dgm:spPr/>
      <dgm:t>
        <a:bodyPr/>
        <a:lstStyle/>
        <a:p>
          <a:pPr>
            <a:lnSpc>
              <a:spcPct val="100000"/>
            </a:lnSpc>
          </a:pPr>
          <a:r>
            <a:rPr lang="en-US" sz="1200" b="0" i="0" baseline="0"/>
            <a:t>2019: NVIDIA acquires Mellanox </a:t>
          </a:r>
          <a:endParaRPr lang="en-US" sz="1200"/>
        </a:p>
      </dgm:t>
    </dgm:pt>
    <dgm:pt modelId="{E9E4D423-AA30-46DD-ABC4-A6463E3DD4F9}" type="parTrans" cxnId="{D9FF9C78-582D-44E4-9727-76E1496A6909}">
      <dgm:prSet/>
      <dgm:spPr/>
      <dgm:t>
        <a:bodyPr/>
        <a:lstStyle/>
        <a:p>
          <a:endParaRPr lang="en-US"/>
        </a:p>
      </dgm:t>
    </dgm:pt>
    <dgm:pt modelId="{15124886-4081-4E42-ADF2-E7351563A6E4}" type="sibTrans" cxnId="{D9FF9C78-582D-44E4-9727-76E1496A6909}">
      <dgm:prSet/>
      <dgm:spPr/>
      <dgm:t>
        <a:bodyPr/>
        <a:lstStyle/>
        <a:p>
          <a:endParaRPr lang="en-US"/>
        </a:p>
      </dgm:t>
    </dgm:pt>
    <dgm:pt modelId="{0ED7B0AA-A70B-4195-B910-87F7CB8CE65B}">
      <dgm:prSet custT="1"/>
      <dgm:spPr/>
      <dgm:t>
        <a:bodyPr/>
        <a:lstStyle/>
        <a:p>
          <a:pPr>
            <a:lnSpc>
              <a:spcPct val="100000"/>
            </a:lnSpc>
          </a:pPr>
          <a:r>
            <a:rPr lang="en-US" sz="1200" b="0" i="0" baseline="0" dirty="0"/>
            <a:t>Present: Continued evolution and key role in high-performance computing, cloud, and AI </a:t>
          </a:r>
          <a:endParaRPr lang="en-US" sz="1200" dirty="0"/>
        </a:p>
      </dgm:t>
    </dgm:pt>
    <dgm:pt modelId="{DA53F7C3-4967-4F90-8406-96DE3886DD11}" type="parTrans" cxnId="{7ACEAABC-B796-4E72-B1FF-1D069F584870}">
      <dgm:prSet/>
      <dgm:spPr/>
      <dgm:t>
        <a:bodyPr/>
        <a:lstStyle/>
        <a:p>
          <a:endParaRPr lang="en-US"/>
        </a:p>
      </dgm:t>
    </dgm:pt>
    <dgm:pt modelId="{1C940477-8E09-4AC5-86F6-FF255765FF3D}" type="sibTrans" cxnId="{7ACEAABC-B796-4E72-B1FF-1D069F584870}">
      <dgm:prSet/>
      <dgm:spPr/>
      <dgm:t>
        <a:bodyPr/>
        <a:lstStyle/>
        <a:p>
          <a:endParaRPr lang="en-US"/>
        </a:p>
      </dgm:t>
    </dgm:pt>
    <dgm:pt modelId="{1ECBC693-FED9-4B7A-8EBF-891320771600}" type="pres">
      <dgm:prSet presAssocID="{5F6135F5-E635-4FC2-A5CA-821291469C88}" presName="root" presStyleCnt="0">
        <dgm:presLayoutVars>
          <dgm:dir/>
          <dgm:resizeHandles val="exact"/>
        </dgm:presLayoutVars>
      </dgm:prSet>
      <dgm:spPr/>
    </dgm:pt>
    <dgm:pt modelId="{E4C96B86-EBDA-4582-B0AC-C1562658A3B3}" type="pres">
      <dgm:prSet presAssocID="{99A10C68-BCB4-4C2F-980B-C0B901CA5497}" presName="compNode" presStyleCnt="0"/>
      <dgm:spPr/>
    </dgm:pt>
    <dgm:pt modelId="{FAB818FF-E166-4D04-A66D-6E537F86A74A}" type="pres">
      <dgm:prSet presAssocID="{99A10C68-BCB4-4C2F-980B-C0B901CA549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mputer"/>
        </a:ext>
      </dgm:extLst>
    </dgm:pt>
    <dgm:pt modelId="{3CCB4671-DA60-4AEA-A565-BFC4C6F45DB1}" type="pres">
      <dgm:prSet presAssocID="{99A10C68-BCB4-4C2F-980B-C0B901CA5497}" presName="iconSpace" presStyleCnt="0"/>
      <dgm:spPr/>
    </dgm:pt>
    <dgm:pt modelId="{DF89B447-C8A4-44AE-9097-8A2218897C31}" type="pres">
      <dgm:prSet presAssocID="{99A10C68-BCB4-4C2F-980B-C0B901CA5497}" presName="parTx" presStyleLbl="revTx" presStyleIdx="0" presStyleCnt="8">
        <dgm:presLayoutVars>
          <dgm:chMax val="0"/>
          <dgm:chPref val="0"/>
        </dgm:presLayoutVars>
      </dgm:prSet>
      <dgm:spPr/>
    </dgm:pt>
    <dgm:pt modelId="{A553C58E-08C8-4DBA-945D-685B022D93FD}" type="pres">
      <dgm:prSet presAssocID="{99A10C68-BCB4-4C2F-980B-C0B901CA5497}" presName="txSpace" presStyleCnt="0"/>
      <dgm:spPr/>
    </dgm:pt>
    <dgm:pt modelId="{41763B1C-6760-4819-9B03-4CCBD633F22D}" type="pres">
      <dgm:prSet presAssocID="{99A10C68-BCB4-4C2F-980B-C0B901CA5497}" presName="desTx" presStyleLbl="revTx" presStyleIdx="1" presStyleCnt="8">
        <dgm:presLayoutVars/>
      </dgm:prSet>
      <dgm:spPr/>
    </dgm:pt>
    <dgm:pt modelId="{3B5B54F6-2B8C-4F53-94E3-438BC0379D68}" type="pres">
      <dgm:prSet presAssocID="{13A0B58A-098A-496E-BB12-D46C5C0D6BCA}" presName="sibTrans" presStyleCnt="0"/>
      <dgm:spPr/>
    </dgm:pt>
    <dgm:pt modelId="{A84D67C6-CBEB-41A6-BBC3-35D64C6E045F}" type="pres">
      <dgm:prSet presAssocID="{F39435AC-AA45-4D6A-8E54-3F6915207A30}" presName="compNode" presStyleCnt="0"/>
      <dgm:spPr/>
    </dgm:pt>
    <dgm:pt modelId="{4B1E52C6-475F-42D4-A84A-C48E3B624D0F}" type="pres">
      <dgm:prSet presAssocID="{F39435AC-AA45-4D6A-8E54-3F6915207A3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usiness Growth"/>
        </a:ext>
      </dgm:extLst>
    </dgm:pt>
    <dgm:pt modelId="{EC34D894-936F-4E3A-806C-9FE8BF1D6E93}" type="pres">
      <dgm:prSet presAssocID="{F39435AC-AA45-4D6A-8E54-3F6915207A30}" presName="iconSpace" presStyleCnt="0"/>
      <dgm:spPr/>
    </dgm:pt>
    <dgm:pt modelId="{8046CF1E-AA70-4C12-AC77-BB70B84C4F07}" type="pres">
      <dgm:prSet presAssocID="{F39435AC-AA45-4D6A-8E54-3F6915207A30}" presName="parTx" presStyleLbl="revTx" presStyleIdx="2" presStyleCnt="8">
        <dgm:presLayoutVars>
          <dgm:chMax val="0"/>
          <dgm:chPref val="0"/>
        </dgm:presLayoutVars>
      </dgm:prSet>
      <dgm:spPr/>
    </dgm:pt>
    <dgm:pt modelId="{7BFB69C3-6715-40B3-8815-9F479FDC37DD}" type="pres">
      <dgm:prSet presAssocID="{F39435AC-AA45-4D6A-8E54-3F6915207A30}" presName="txSpace" presStyleCnt="0"/>
      <dgm:spPr/>
    </dgm:pt>
    <dgm:pt modelId="{112A4F90-5A39-411A-B21D-399EB2D71270}" type="pres">
      <dgm:prSet presAssocID="{F39435AC-AA45-4D6A-8E54-3F6915207A30}" presName="desTx" presStyleLbl="revTx" presStyleIdx="3" presStyleCnt="8">
        <dgm:presLayoutVars/>
      </dgm:prSet>
      <dgm:spPr/>
    </dgm:pt>
    <dgm:pt modelId="{66681722-3F2D-4117-8F7D-4D73FBCEDD15}" type="pres">
      <dgm:prSet presAssocID="{99798E9B-BAB4-4DED-904C-F93928FA4DA6}" presName="sibTrans" presStyleCnt="0"/>
      <dgm:spPr/>
    </dgm:pt>
    <dgm:pt modelId="{4DED7566-DE1A-472E-835F-700234F07AC1}" type="pres">
      <dgm:prSet presAssocID="{ADE590F1-7136-4CD5-B146-6CF91ADC1D36}" presName="compNode" presStyleCnt="0"/>
      <dgm:spPr/>
    </dgm:pt>
    <dgm:pt modelId="{000CF722-8CA2-4766-8212-EAC82E8938C0}" type="pres">
      <dgm:prSet presAssocID="{ADE590F1-7136-4CD5-B146-6CF91ADC1D3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Wireless router"/>
        </a:ext>
      </dgm:extLst>
    </dgm:pt>
    <dgm:pt modelId="{012B7638-4D9C-4C44-8C5E-7D5A4DE7CC64}" type="pres">
      <dgm:prSet presAssocID="{ADE590F1-7136-4CD5-B146-6CF91ADC1D36}" presName="iconSpace" presStyleCnt="0"/>
      <dgm:spPr/>
    </dgm:pt>
    <dgm:pt modelId="{51A31EC7-D295-4C67-9B49-2EA5646C7354}" type="pres">
      <dgm:prSet presAssocID="{ADE590F1-7136-4CD5-B146-6CF91ADC1D36}" presName="parTx" presStyleLbl="revTx" presStyleIdx="4" presStyleCnt="8">
        <dgm:presLayoutVars>
          <dgm:chMax val="0"/>
          <dgm:chPref val="0"/>
        </dgm:presLayoutVars>
      </dgm:prSet>
      <dgm:spPr/>
    </dgm:pt>
    <dgm:pt modelId="{E2966660-71F8-49AB-9C33-8079F0E0C8A6}" type="pres">
      <dgm:prSet presAssocID="{ADE590F1-7136-4CD5-B146-6CF91ADC1D36}" presName="txSpace" presStyleCnt="0"/>
      <dgm:spPr/>
    </dgm:pt>
    <dgm:pt modelId="{6CDEFF7A-6070-4790-8938-A920939C6748}" type="pres">
      <dgm:prSet presAssocID="{ADE590F1-7136-4CD5-B146-6CF91ADC1D36}" presName="desTx" presStyleLbl="revTx" presStyleIdx="5" presStyleCnt="8">
        <dgm:presLayoutVars/>
      </dgm:prSet>
      <dgm:spPr/>
    </dgm:pt>
    <dgm:pt modelId="{600EC529-FEB2-49AA-9AFC-3BE427B9D046}" type="pres">
      <dgm:prSet presAssocID="{12155A41-4060-47EC-93F5-A868D6F6BE64}" presName="sibTrans" presStyleCnt="0"/>
      <dgm:spPr/>
    </dgm:pt>
    <dgm:pt modelId="{07A6688F-86DA-4F7B-AE22-1D6B34AE7092}" type="pres">
      <dgm:prSet presAssocID="{FBBCD9A2-F070-471A-A4DD-40F284985080}" presName="compNode" presStyleCnt="0"/>
      <dgm:spPr/>
    </dgm:pt>
    <dgm:pt modelId="{D67301D0-040F-4A9C-8F8D-BE0B6107EA25}" type="pres">
      <dgm:prSet presAssocID="{FBBCD9A2-F070-471A-A4DD-40F28498508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loud"/>
        </a:ext>
      </dgm:extLst>
    </dgm:pt>
    <dgm:pt modelId="{6C996E44-9C49-49FA-ADA9-18D43B227AED}" type="pres">
      <dgm:prSet presAssocID="{FBBCD9A2-F070-471A-A4DD-40F284985080}" presName="iconSpace" presStyleCnt="0"/>
      <dgm:spPr/>
    </dgm:pt>
    <dgm:pt modelId="{4D34DFFC-2B31-461A-891B-71BB4E8984D4}" type="pres">
      <dgm:prSet presAssocID="{FBBCD9A2-F070-471A-A4DD-40F284985080}" presName="parTx" presStyleLbl="revTx" presStyleIdx="6" presStyleCnt="8">
        <dgm:presLayoutVars>
          <dgm:chMax val="0"/>
          <dgm:chPref val="0"/>
        </dgm:presLayoutVars>
      </dgm:prSet>
      <dgm:spPr/>
    </dgm:pt>
    <dgm:pt modelId="{FD47769E-A9E4-4EBA-8759-71F418089E5E}" type="pres">
      <dgm:prSet presAssocID="{FBBCD9A2-F070-471A-A4DD-40F284985080}" presName="txSpace" presStyleCnt="0"/>
      <dgm:spPr/>
    </dgm:pt>
    <dgm:pt modelId="{EE6A308F-93FA-4532-924A-135C5C94A754}" type="pres">
      <dgm:prSet presAssocID="{FBBCD9A2-F070-471A-A4DD-40F284985080}" presName="desTx" presStyleLbl="revTx" presStyleIdx="7" presStyleCnt="8">
        <dgm:presLayoutVars/>
      </dgm:prSet>
      <dgm:spPr/>
    </dgm:pt>
  </dgm:ptLst>
  <dgm:cxnLst>
    <dgm:cxn modelId="{D3838A0F-B660-4CD1-A803-8A246F4766F9}" type="presOf" srcId="{95ADABDD-D7DB-4F3D-AB79-190C56E958C5}" destId="{EE6A308F-93FA-4532-924A-135C5C94A754}" srcOrd="0" destOrd="2" presId="urn:microsoft.com/office/officeart/2018/5/layout/CenteredIconLabelDescriptionList"/>
    <dgm:cxn modelId="{2728401B-1020-4431-B68E-94D1D1378841}" type="presOf" srcId="{4D2887DF-451F-4C7E-B873-74D649D521C7}" destId="{41763B1C-6760-4819-9B03-4CCBD633F22D}" srcOrd="0" destOrd="1" presId="urn:microsoft.com/office/officeart/2018/5/layout/CenteredIconLabelDescriptionList"/>
    <dgm:cxn modelId="{7CE25C22-35B6-45D0-9771-39424589A866}" srcId="{5F6135F5-E635-4FC2-A5CA-821291469C88}" destId="{FBBCD9A2-F070-471A-A4DD-40F284985080}" srcOrd="3" destOrd="0" parTransId="{373E700A-BB89-41AC-87EA-901B90FE32A3}" sibTransId="{53F72D80-832B-44DC-AB8B-32209E90811E}"/>
    <dgm:cxn modelId="{50A24C25-9DA7-4398-875B-F85F92116F81}" type="presOf" srcId="{702F6D91-D13C-408C-9DBE-23F52228DD13}" destId="{6CDEFF7A-6070-4790-8938-A920939C6748}" srcOrd="0" destOrd="1" presId="urn:microsoft.com/office/officeart/2018/5/layout/CenteredIconLabelDescriptionList"/>
    <dgm:cxn modelId="{07830826-E039-4C78-85A1-E0F177074DB9}" srcId="{99A10C68-BCB4-4C2F-980B-C0B901CA5497}" destId="{6B032C99-96EC-4651-9271-6D1824CF7B96}" srcOrd="2" destOrd="0" parTransId="{C5B6CD86-C829-481A-A80D-FF89AF93981D}" sibTransId="{479BECB6-497C-4FB0-8FA5-AD614B8B4808}"/>
    <dgm:cxn modelId="{FB96AD32-7FD4-4160-8A2A-7DBEAA9B1B60}" srcId="{F39435AC-AA45-4D6A-8E54-3F6915207A30}" destId="{152FCD07-71A0-4198-8C31-2A8B06304700}" srcOrd="3" destOrd="0" parTransId="{051CFBD7-1FD9-423F-9FA0-407DA71CF01D}" sibTransId="{96872CEF-F817-45F0-98F7-BF7E086A23C9}"/>
    <dgm:cxn modelId="{C56C4D3C-6E04-4077-BD03-42091E15967F}" srcId="{5F6135F5-E635-4FC2-A5CA-821291469C88}" destId="{F39435AC-AA45-4D6A-8E54-3F6915207A30}" srcOrd="1" destOrd="0" parTransId="{2EBE88F4-F8A0-4892-8ABE-4911A3C1D0BA}" sibTransId="{99798E9B-BAB4-4DED-904C-F93928FA4DA6}"/>
    <dgm:cxn modelId="{1E039545-2E3F-4EE5-9958-55178BAFCFD5}" type="presOf" srcId="{ADE590F1-7136-4CD5-B146-6CF91ADC1D36}" destId="{51A31EC7-D295-4C67-9B49-2EA5646C7354}" srcOrd="0" destOrd="0" presId="urn:microsoft.com/office/officeart/2018/5/layout/CenteredIconLabelDescriptionList"/>
    <dgm:cxn modelId="{5B665649-AC2E-4F74-9A1F-B33506AA7285}" srcId="{F39435AC-AA45-4D6A-8E54-3F6915207A30}" destId="{25DB23AA-D0B4-4756-90A9-538535202D6E}" srcOrd="2" destOrd="0" parTransId="{5C8FD9A0-3907-4EA9-B1BC-505407F50A56}" sibTransId="{F6586C78-5F4F-4C15-A715-CBEBDB029397}"/>
    <dgm:cxn modelId="{47902264-11E7-43E6-B0BB-6188C53360CE}" srcId="{ADE590F1-7136-4CD5-B146-6CF91ADC1D36}" destId="{DA5DC50B-CC4E-4EA8-B015-2F2172D84AE8}" srcOrd="2" destOrd="0" parTransId="{B1F1F3E3-468D-4508-B5CF-B87B4A383D47}" sibTransId="{02AC5D63-064D-4D76-AB7A-719A2FF61448}"/>
    <dgm:cxn modelId="{1527266F-CF32-4C77-AB78-9827D6BCE8BC}" type="presOf" srcId="{25DB23AA-D0B4-4756-90A9-538535202D6E}" destId="{112A4F90-5A39-411A-B21D-399EB2D71270}" srcOrd="0" destOrd="2" presId="urn:microsoft.com/office/officeart/2018/5/layout/CenteredIconLabelDescriptionList"/>
    <dgm:cxn modelId="{D9A90474-A3B6-43DA-BBFF-176ADBDB75EE}" srcId="{FBBCD9A2-F070-471A-A4DD-40F284985080}" destId="{D0F40B4A-A887-4EE6-B931-5A89D78564F3}" srcOrd="1" destOrd="0" parTransId="{E4654764-75CE-423B-B182-CB779DB0B85E}" sibTransId="{65F52293-14E7-43DC-90AC-3DC14BDDF9FF}"/>
    <dgm:cxn modelId="{D9FF9C78-582D-44E4-9727-76E1496A6909}" srcId="{FBBCD9A2-F070-471A-A4DD-40F284985080}" destId="{13806814-CC61-4141-A166-80CD09C0AC64}" srcOrd="3" destOrd="0" parTransId="{E9E4D423-AA30-46DD-ABC4-A6463E3DD4F9}" sibTransId="{15124886-4081-4E42-ADF2-E7351563A6E4}"/>
    <dgm:cxn modelId="{33B3CA7F-C670-4E59-B836-DF553BA26C46}" type="presOf" srcId="{DA5DC50B-CC4E-4EA8-B015-2F2172D84AE8}" destId="{6CDEFF7A-6070-4790-8938-A920939C6748}" srcOrd="0" destOrd="2" presId="urn:microsoft.com/office/officeart/2018/5/layout/CenteredIconLabelDescriptionList"/>
    <dgm:cxn modelId="{0A0C9886-9EF4-4661-8D74-25886C291E28}" type="presOf" srcId="{6B032C99-96EC-4651-9271-6D1824CF7B96}" destId="{41763B1C-6760-4819-9B03-4CCBD633F22D}" srcOrd="0" destOrd="2" presId="urn:microsoft.com/office/officeart/2018/5/layout/CenteredIconLabelDescriptionList"/>
    <dgm:cxn modelId="{6DBFA986-ECAF-4A45-818F-E407574EFB21}" srcId="{99A10C68-BCB4-4C2F-980B-C0B901CA5497}" destId="{47C8BEF2-B0AD-403F-B542-C77A8C9A1458}" srcOrd="0" destOrd="0" parTransId="{234C30A2-948A-4794-8BDD-54FD28E0E65B}" sibTransId="{531F328D-9E44-40A1-9A5B-06A9E0C9E6F3}"/>
    <dgm:cxn modelId="{BEA9C789-B815-4B53-94D1-A996E3F55EE9}" type="presOf" srcId="{47C8BEF2-B0AD-403F-B542-C77A8C9A1458}" destId="{41763B1C-6760-4819-9B03-4CCBD633F22D}" srcOrd="0" destOrd="0" presId="urn:microsoft.com/office/officeart/2018/5/layout/CenteredIconLabelDescriptionList"/>
    <dgm:cxn modelId="{DA5B178B-489F-4711-BFB8-2546383026AF}" srcId="{99A10C68-BCB4-4C2F-980B-C0B901CA5497}" destId="{4D2887DF-451F-4C7E-B873-74D649D521C7}" srcOrd="1" destOrd="0" parTransId="{4693D22D-1D02-493D-A4E7-EFA1BB0B072F}" sibTransId="{E2769099-DF84-48B8-AA3C-8B9B24039459}"/>
    <dgm:cxn modelId="{7D606BA6-BC9F-48D0-B781-125CAB737ACE}" srcId="{ADE590F1-7136-4CD5-B146-6CF91ADC1D36}" destId="{702F6D91-D13C-408C-9DBE-23F52228DD13}" srcOrd="1" destOrd="0" parTransId="{8390822F-85F4-4143-8F28-4F10D3EDF2ED}" sibTransId="{7238DFDE-D63A-4FB7-A746-5B262D98E11E}"/>
    <dgm:cxn modelId="{655B7DB2-D11F-4FAE-97FE-003DC7C5C856}" type="presOf" srcId="{D0F40B4A-A887-4EE6-B931-5A89D78564F3}" destId="{EE6A308F-93FA-4532-924A-135C5C94A754}" srcOrd="0" destOrd="1" presId="urn:microsoft.com/office/officeart/2018/5/layout/CenteredIconLabelDescriptionList"/>
    <dgm:cxn modelId="{4702F1B2-DA96-4326-9C50-8332FC5D396F}" srcId="{F39435AC-AA45-4D6A-8E54-3F6915207A30}" destId="{414262DF-6253-4952-80AA-B3F0F2B1A2C9}" srcOrd="0" destOrd="0" parTransId="{E924B59D-EB93-45CA-908C-5D2132F232BC}" sibTransId="{E40C0E53-ABF7-4664-A461-56FDD26BB9B2}"/>
    <dgm:cxn modelId="{72E38DB4-00C9-4C72-A0A2-1F834C1E9002}" type="presOf" srcId="{FBBCD9A2-F070-471A-A4DD-40F284985080}" destId="{4D34DFFC-2B31-461A-891B-71BB4E8984D4}" srcOrd="0" destOrd="0" presId="urn:microsoft.com/office/officeart/2018/5/layout/CenteredIconLabelDescriptionList"/>
    <dgm:cxn modelId="{234FF6B9-2425-49C0-93B0-4C86EABD4BE8}" srcId="{FBBCD9A2-F070-471A-A4DD-40F284985080}" destId="{8B9E5B58-86F9-41FF-BF35-B53561384416}" srcOrd="0" destOrd="0" parTransId="{2C9AF941-B10D-4ACA-8DD2-D8AC50993DB3}" sibTransId="{B36BD4FA-C3BC-4D1D-9AE6-5A059E747E7E}"/>
    <dgm:cxn modelId="{7ACEAABC-B796-4E72-B1FF-1D069F584870}" srcId="{FBBCD9A2-F070-471A-A4DD-40F284985080}" destId="{0ED7B0AA-A70B-4195-B910-87F7CB8CE65B}" srcOrd="4" destOrd="0" parTransId="{DA53F7C3-4967-4F90-8406-96DE3886DD11}" sibTransId="{1C940477-8E09-4AC5-86F6-FF255765FF3D}"/>
    <dgm:cxn modelId="{E42868C8-964E-4024-85F4-7E201BDF60CD}" srcId="{FBBCD9A2-F070-471A-A4DD-40F284985080}" destId="{95ADABDD-D7DB-4F3D-AB79-190C56E958C5}" srcOrd="2" destOrd="0" parTransId="{78ACE356-71D7-4910-A5EF-A903A262D1C3}" sibTransId="{9C2A1DF5-5BEE-4A90-9C5F-9AC061A4A71E}"/>
    <dgm:cxn modelId="{A32E02CE-3A7F-42C0-B482-D645D9F970AE}" type="presOf" srcId="{0ED7B0AA-A70B-4195-B910-87F7CB8CE65B}" destId="{EE6A308F-93FA-4532-924A-135C5C94A754}" srcOrd="0" destOrd="4" presId="urn:microsoft.com/office/officeart/2018/5/layout/CenteredIconLabelDescriptionList"/>
    <dgm:cxn modelId="{5D60E3D1-0C8F-400A-9600-155BBD4CFFCD}" srcId="{F39435AC-AA45-4D6A-8E54-3F6915207A30}" destId="{2F6E4C9F-809C-4B05-AC53-CAB0C8887885}" srcOrd="1" destOrd="0" parTransId="{70588474-DBBF-4704-8FF5-81806F53DCF4}" sibTransId="{DD4F1130-4D4A-4D0A-823F-34CB6BAE875D}"/>
    <dgm:cxn modelId="{2A36CDD2-1F71-4BD2-B79B-77BC976E25ED}" type="presOf" srcId="{8B9E5B58-86F9-41FF-BF35-B53561384416}" destId="{EE6A308F-93FA-4532-924A-135C5C94A754}" srcOrd="0" destOrd="0" presId="urn:microsoft.com/office/officeart/2018/5/layout/CenteredIconLabelDescriptionList"/>
    <dgm:cxn modelId="{A5C010D4-9A35-40D8-8F54-9580FC396BC2}" type="presOf" srcId="{414262DF-6253-4952-80AA-B3F0F2B1A2C9}" destId="{112A4F90-5A39-411A-B21D-399EB2D71270}" srcOrd="0" destOrd="0" presId="urn:microsoft.com/office/officeart/2018/5/layout/CenteredIconLabelDescriptionList"/>
    <dgm:cxn modelId="{03AE11D7-C6BB-4951-830C-E9380AB417F1}" type="presOf" srcId="{2F6E4C9F-809C-4B05-AC53-CAB0C8887885}" destId="{112A4F90-5A39-411A-B21D-399EB2D71270}" srcOrd="0" destOrd="1" presId="urn:microsoft.com/office/officeart/2018/5/layout/CenteredIconLabelDescriptionList"/>
    <dgm:cxn modelId="{C63CA5D8-359E-4D80-9DCC-F204DCDC751B}" type="presOf" srcId="{99A10C68-BCB4-4C2F-980B-C0B901CA5497}" destId="{DF89B447-C8A4-44AE-9097-8A2218897C31}" srcOrd="0" destOrd="0" presId="urn:microsoft.com/office/officeart/2018/5/layout/CenteredIconLabelDescriptionList"/>
    <dgm:cxn modelId="{B1E843DC-1DE6-40C7-9DFD-32821320DC1E}" type="presOf" srcId="{5F6135F5-E635-4FC2-A5CA-821291469C88}" destId="{1ECBC693-FED9-4B7A-8EBF-891320771600}" srcOrd="0" destOrd="0" presId="urn:microsoft.com/office/officeart/2018/5/layout/CenteredIconLabelDescriptionList"/>
    <dgm:cxn modelId="{B6170DE4-1494-429A-8091-EA182EBD6101}" type="presOf" srcId="{CD09AB67-FA58-4362-9E20-0BEC02E2C0C4}" destId="{6CDEFF7A-6070-4790-8938-A920939C6748}" srcOrd="0" destOrd="0" presId="urn:microsoft.com/office/officeart/2018/5/layout/CenteredIconLabelDescriptionList"/>
    <dgm:cxn modelId="{7855E3E8-6413-4112-8018-9C826CD5B5BF}" srcId="{5F6135F5-E635-4FC2-A5CA-821291469C88}" destId="{99A10C68-BCB4-4C2F-980B-C0B901CA5497}" srcOrd="0" destOrd="0" parTransId="{4066F63A-CC96-4236-BCBB-28C0F72216B2}" sibTransId="{13A0B58A-098A-496E-BB12-D46C5C0D6BCA}"/>
    <dgm:cxn modelId="{F39F1BF6-2A7C-471F-8C83-4B1A08B0A0AE}" type="presOf" srcId="{F39435AC-AA45-4D6A-8E54-3F6915207A30}" destId="{8046CF1E-AA70-4C12-AC77-BB70B84C4F07}" srcOrd="0" destOrd="0" presId="urn:microsoft.com/office/officeart/2018/5/layout/CenteredIconLabelDescriptionList"/>
    <dgm:cxn modelId="{25F596F6-D87B-487A-9200-A15B84DD8760}" type="presOf" srcId="{152FCD07-71A0-4198-8C31-2A8B06304700}" destId="{112A4F90-5A39-411A-B21D-399EB2D71270}" srcOrd="0" destOrd="3" presId="urn:microsoft.com/office/officeart/2018/5/layout/CenteredIconLabelDescriptionList"/>
    <dgm:cxn modelId="{9B2A2FF7-87B9-47C9-B04D-8F4C6491EB47}" srcId="{5F6135F5-E635-4FC2-A5CA-821291469C88}" destId="{ADE590F1-7136-4CD5-B146-6CF91ADC1D36}" srcOrd="2" destOrd="0" parTransId="{EE35E7F2-3324-43B5-B3FD-07EE6B038A3D}" sibTransId="{12155A41-4060-47EC-93F5-A868D6F6BE64}"/>
    <dgm:cxn modelId="{FBEC26F8-5D0E-46FE-BCFD-39961CECF5F6}" srcId="{ADE590F1-7136-4CD5-B146-6CF91ADC1D36}" destId="{CD09AB67-FA58-4362-9E20-0BEC02E2C0C4}" srcOrd="0" destOrd="0" parTransId="{78F66DF2-E2B2-4871-926D-BD1A319F9D16}" sibTransId="{6B15CBD2-0E85-4C33-8078-E0A6BC616475}"/>
    <dgm:cxn modelId="{A9315FFA-2A41-4F83-AB41-7935FC0C153E}" type="presOf" srcId="{13806814-CC61-4141-A166-80CD09C0AC64}" destId="{EE6A308F-93FA-4532-924A-135C5C94A754}" srcOrd="0" destOrd="3" presId="urn:microsoft.com/office/officeart/2018/5/layout/CenteredIconLabelDescriptionList"/>
    <dgm:cxn modelId="{CE4FAEA5-E00B-4C30-AF38-26C843E88101}" type="presParOf" srcId="{1ECBC693-FED9-4B7A-8EBF-891320771600}" destId="{E4C96B86-EBDA-4582-B0AC-C1562658A3B3}" srcOrd="0" destOrd="0" presId="urn:microsoft.com/office/officeart/2018/5/layout/CenteredIconLabelDescriptionList"/>
    <dgm:cxn modelId="{9CC284D5-E75F-4429-8F20-4AB71A69F35E}" type="presParOf" srcId="{E4C96B86-EBDA-4582-B0AC-C1562658A3B3}" destId="{FAB818FF-E166-4D04-A66D-6E537F86A74A}" srcOrd="0" destOrd="0" presId="urn:microsoft.com/office/officeart/2018/5/layout/CenteredIconLabelDescriptionList"/>
    <dgm:cxn modelId="{19BDDB94-8227-4630-B695-2A40546E9821}" type="presParOf" srcId="{E4C96B86-EBDA-4582-B0AC-C1562658A3B3}" destId="{3CCB4671-DA60-4AEA-A565-BFC4C6F45DB1}" srcOrd="1" destOrd="0" presId="urn:microsoft.com/office/officeart/2018/5/layout/CenteredIconLabelDescriptionList"/>
    <dgm:cxn modelId="{8F7473D4-0996-49BB-8D98-51A6886FD483}" type="presParOf" srcId="{E4C96B86-EBDA-4582-B0AC-C1562658A3B3}" destId="{DF89B447-C8A4-44AE-9097-8A2218897C31}" srcOrd="2" destOrd="0" presId="urn:microsoft.com/office/officeart/2018/5/layout/CenteredIconLabelDescriptionList"/>
    <dgm:cxn modelId="{FFDE8310-0A24-417F-832E-B24052495132}" type="presParOf" srcId="{E4C96B86-EBDA-4582-B0AC-C1562658A3B3}" destId="{A553C58E-08C8-4DBA-945D-685B022D93FD}" srcOrd="3" destOrd="0" presId="urn:microsoft.com/office/officeart/2018/5/layout/CenteredIconLabelDescriptionList"/>
    <dgm:cxn modelId="{2B1A5688-8505-49A1-B8E1-4C83B4D617B6}" type="presParOf" srcId="{E4C96B86-EBDA-4582-B0AC-C1562658A3B3}" destId="{41763B1C-6760-4819-9B03-4CCBD633F22D}" srcOrd="4" destOrd="0" presId="urn:microsoft.com/office/officeart/2018/5/layout/CenteredIconLabelDescriptionList"/>
    <dgm:cxn modelId="{2E0C82DE-B65C-4B7E-93C3-3E65B776C861}" type="presParOf" srcId="{1ECBC693-FED9-4B7A-8EBF-891320771600}" destId="{3B5B54F6-2B8C-4F53-94E3-438BC0379D68}" srcOrd="1" destOrd="0" presId="urn:microsoft.com/office/officeart/2018/5/layout/CenteredIconLabelDescriptionList"/>
    <dgm:cxn modelId="{E3813315-C0BD-4F90-B167-0074CA8E71A7}" type="presParOf" srcId="{1ECBC693-FED9-4B7A-8EBF-891320771600}" destId="{A84D67C6-CBEB-41A6-BBC3-35D64C6E045F}" srcOrd="2" destOrd="0" presId="urn:microsoft.com/office/officeart/2018/5/layout/CenteredIconLabelDescriptionList"/>
    <dgm:cxn modelId="{C15ACA4F-E261-41F2-99CF-BF6D941A595C}" type="presParOf" srcId="{A84D67C6-CBEB-41A6-BBC3-35D64C6E045F}" destId="{4B1E52C6-475F-42D4-A84A-C48E3B624D0F}" srcOrd="0" destOrd="0" presId="urn:microsoft.com/office/officeart/2018/5/layout/CenteredIconLabelDescriptionList"/>
    <dgm:cxn modelId="{4C2BA438-42ED-434C-8603-9BFF281E15C0}" type="presParOf" srcId="{A84D67C6-CBEB-41A6-BBC3-35D64C6E045F}" destId="{EC34D894-936F-4E3A-806C-9FE8BF1D6E93}" srcOrd="1" destOrd="0" presId="urn:microsoft.com/office/officeart/2018/5/layout/CenteredIconLabelDescriptionList"/>
    <dgm:cxn modelId="{E6C5250D-4D35-4C3E-BAC8-75A14BFCD8DD}" type="presParOf" srcId="{A84D67C6-CBEB-41A6-BBC3-35D64C6E045F}" destId="{8046CF1E-AA70-4C12-AC77-BB70B84C4F07}" srcOrd="2" destOrd="0" presId="urn:microsoft.com/office/officeart/2018/5/layout/CenteredIconLabelDescriptionList"/>
    <dgm:cxn modelId="{F4B3C838-7CCA-464E-8D2C-654AB6312EE1}" type="presParOf" srcId="{A84D67C6-CBEB-41A6-BBC3-35D64C6E045F}" destId="{7BFB69C3-6715-40B3-8815-9F479FDC37DD}" srcOrd="3" destOrd="0" presId="urn:microsoft.com/office/officeart/2018/5/layout/CenteredIconLabelDescriptionList"/>
    <dgm:cxn modelId="{8F6614CD-3D9F-4C5F-820C-F110967A55F6}" type="presParOf" srcId="{A84D67C6-CBEB-41A6-BBC3-35D64C6E045F}" destId="{112A4F90-5A39-411A-B21D-399EB2D71270}" srcOrd="4" destOrd="0" presId="urn:microsoft.com/office/officeart/2018/5/layout/CenteredIconLabelDescriptionList"/>
    <dgm:cxn modelId="{B7C0FA02-9ED0-4AFE-A0C3-931C0C1F9B38}" type="presParOf" srcId="{1ECBC693-FED9-4B7A-8EBF-891320771600}" destId="{66681722-3F2D-4117-8F7D-4D73FBCEDD15}" srcOrd="3" destOrd="0" presId="urn:microsoft.com/office/officeart/2018/5/layout/CenteredIconLabelDescriptionList"/>
    <dgm:cxn modelId="{77A3E7E5-D744-4004-BD28-0149BE360EB0}" type="presParOf" srcId="{1ECBC693-FED9-4B7A-8EBF-891320771600}" destId="{4DED7566-DE1A-472E-835F-700234F07AC1}" srcOrd="4" destOrd="0" presId="urn:microsoft.com/office/officeart/2018/5/layout/CenteredIconLabelDescriptionList"/>
    <dgm:cxn modelId="{C360ACA7-4CA6-46A2-B1A2-0598D505CC24}" type="presParOf" srcId="{4DED7566-DE1A-472E-835F-700234F07AC1}" destId="{000CF722-8CA2-4766-8212-EAC82E8938C0}" srcOrd="0" destOrd="0" presId="urn:microsoft.com/office/officeart/2018/5/layout/CenteredIconLabelDescriptionList"/>
    <dgm:cxn modelId="{D087AD5F-40FC-4192-837F-3F51668AC40D}" type="presParOf" srcId="{4DED7566-DE1A-472E-835F-700234F07AC1}" destId="{012B7638-4D9C-4C44-8C5E-7D5A4DE7CC64}" srcOrd="1" destOrd="0" presId="urn:microsoft.com/office/officeart/2018/5/layout/CenteredIconLabelDescriptionList"/>
    <dgm:cxn modelId="{C4EA01E0-8B5C-4C67-8865-C846F4CC69FC}" type="presParOf" srcId="{4DED7566-DE1A-472E-835F-700234F07AC1}" destId="{51A31EC7-D295-4C67-9B49-2EA5646C7354}" srcOrd="2" destOrd="0" presId="urn:microsoft.com/office/officeart/2018/5/layout/CenteredIconLabelDescriptionList"/>
    <dgm:cxn modelId="{987C4902-EB8C-4AEB-8E45-A77A64BD1B9F}" type="presParOf" srcId="{4DED7566-DE1A-472E-835F-700234F07AC1}" destId="{E2966660-71F8-49AB-9C33-8079F0E0C8A6}" srcOrd="3" destOrd="0" presId="urn:microsoft.com/office/officeart/2018/5/layout/CenteredIconLabelDescriptionList"/>
    <dgm:cxn modelId="{7A98E2D6-2274-4711-B555-20B5C6753E7C}" type="presParOf" srcId="{4DED7566-DE1A-472E-835F-700234F07AC1}" destId="{6CDEFF7A-6070-4790-8938-A920939C6748}" srcOrd="4" destOrd="0" presId="urn:microsoft.com/office/officeart/2018/5/layout/CenteredIconLabelDescriptionList"/>
    <dgm:cxn modelId="{B1BDBD8B-5757-48AF-B15B-1512A0F16B25}" type="presParOf" srcId="{1ECBC693-FED9-4B7A-8EBF-891320771600}" destId="{600EC529-FEB2-49AA-9AFC-3BE427B9D046}" srcOrd="5" destOrd="0" presId="urn:microsoft.com/office/officeart/2018/5/layout/CenteredIconLabelDescriptionList"/>
    <dgm:cxn modelId="{F4C1C7C1-E77D-4F0B-B396-47ACFD606824}" type="presParOf" srcId="{1ECBC693-FED9-4B7A-8EBF-891320771600}" destId="{07A6688F-86DA-4F7B-AE22-1D6B34AE7092}" srcOrd="6" destOrd="0" presId="urn:microsoft.com/office/officeart/2018/5/layout/CenteredIconLabelDescriptionList"/>
    <dgm:cxn modelId="{9CC04824-FE8C-448D-B6AA-AB2CA1E62111}" type="presParOf" srcId="{07A6688F-86DA-4F7B-AE22-1D6B34AE7092}" destId="{D67301D0-040F-4A9C-8F8D-BE0B6107EA25}" srcOrd="0" destOrd="0" presId="urn:microsoft.com/office/officeart/2018/5/layout/CenteredIconLabelDescriptionList"/>
    <dgm:cxn modelId="{14F6AEC0-1CB8-4051-BE6B-4265170C978E}" type="presParOf" srcId="{07A6688F-86DA-4F7B-AE22-1D6B34AE7092}" destId="{6C996E44-9C49-49FA-ADA9-18D43B227AED}" srcOrd="1" destOrd="0" presId="urn:microsoft.com/office/officeart/2018/5/layout/CenteredIconLabelDescriptionList"/>
    <dgm:cxn modelId="{9E5F9F59-B6D6-49E2-83E2-B8CD1A8BF411}" type="presParOf" srcId="{07A6688F-86DA-4F7B-AE22-1D6B34AE7092}" destId="{4D34DFFC-2B31-461A-891B-71BB4E8984D4}" srcOrd="2" destOrd="0" presId="urn:microsoft.com/office/officeart/2018/5/layout/CenteredIconLabelDescriptionList"/>
    <dgm:cxn modelId="{C994CE35-42F8-4102-A92C-AA9759B43B90}" type="presParOf" srcId="{07A6688F-86DA-4F7B-AE22-1D6B34AE7092}" destId="{FD47769E-A9E4-4EBA-8759-71F418089E5E}" srcOrd="3" destOrd="0" presId="urn:microsoft.com/office/officeart/2018/5/layout/CenteredIconLabelDescriptionList"/>
    <dgm:cxn modelId="{908253A9-D06C-4D41-A7F3-60D9D7480827}" type="presParOf" srcId="{07A6688F-86DA-4F7B-AE22-1D6B34AE7092}" destId="{EE6A308F-93FA-4532-924A-135C5C94A754}"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537FC4F-59CB-46AC-A155-A5B30FEBF25F}"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62312B08-C3CF-4A97-884F-D3E64CDBA5F0}">
      <dgm:prSet phldrT="[Text]"/>
      <dgm:spPr/>
      <dgm:t>
        <a:bodyPr/>
        <a:lstStyle/>
        <a:p>
          <a:pPr>
            <a:defRPr b="1"/>
          </a:pPr>
          <a:r>
            <a:rPr lang="en-US" b="0" i="0"/>
            <a:t>Channel Semantics: Send / Recv</a:t>
          </a:r>
          <a:endParaRPr lang="en-US" b="0"/>
        </a:p>
      </dgm:t>
    </dgm:pt>
    <dgm:pt modelId="{00645F73-825C-476D-9529-26964BFE1CAC}" type="parTrans" cxnId="{FB4C8DDD-7FB1-430A-8CF9-6E6021ED915D}">
      <dgm:prSet/>
      <dgm:spPr/>
      <dgm:t>
        <a:bodyPr/>
        <a:lstStyle/>
        <a:p>
          <a:endParaRPr lang="en-US"/>
        </a:p>
      </dgm:t>
    </dgm:pt>
    <dgm:pt modelId="{D97B6C41-6C9B-4CB8-BD43-BFB28249A29E}" type="sibTrans" cxnId="{FB4C8DDD-7FB1-430A-8CF9-6E6021ED915D}">
      <dgm:prSet/>
      <dgm:spPr/>
      <dgm:t>
        <a:bodyPr/>
        <a:lstStyle/>
        <a:p>
          <a:endParaRPr lang="en-US"/>
        </a:p>
      </dgm:t>
    </dgm:pt>
    <dgm:pt modelId="{8CFD63FE-961C-48E8-8DB0-9DB568F473AE}">
      <dgm:prSet/>
      <dgm:spPr/>
      <dgm:t>
        <a:bodyPr/>
        <a:lstStyle/>
        <a:p>
          <a:r>
            <a:rPr lang="en-US" b="1" i="0"/>
            <a:t>Write: </a:t>
          </a:r>
          <a:r>
            <a:rPr lang="en-US" b="0" i="0"/>
            <a:t>Writes data directly to a specified location in the remote memory.</a:t>
          </a:r>
        </a:p>
      </dgm:t>
    </dgm:pt>
    <dgm:pt modelId="{9255E80A-FA56-40C9-8A77-67016FD6F924}" type="parTrans" cxnId="{BE264F6C-2472-4147-8EA1-2F43CC7509DA}">
      <dgm:prSet/>
      <dgm:spPr/>
      <dgm:t>
        <a:bodyPr/>
        <a:lstStyle/>
        <a:p>
          <a:endParaRPr lang="en-US"/>
        </a:p>
      </dgm:t>
    </dgm:pt>
    <dgm:pt modelId="{AEEC448F-B4DA-478C-A811-A327318B2AB2}" type="sibTrans" cxnId="{BE264F6C-2472-4147-8EA1-2F43CC7509DA}">
      <dgm:prSet/>
      <dgm:spPr/>
      <dgm:t>
        <a:bodyPr/>
        <a:lstStyle/>
        <a:p>
          <a:endParaRPr lang="en-US"/>
        </a:p>
      </dgm:t>
    </dgm:pt>
    <dgm:pt modelId="{DE745C43-2E22-470F-B85A-3203B55572FD}">
      <dgm:prSet/>
      <dgm:spPr/>
      <dgm:t>
        <a:bodyPr/>
        <a:lstStyle/>
        <a:p>
          <a:r>
            <a:rPr lang="en-US" b="1" i="0"/>
            <a:t>Atomic Operations: </a:t>
          </a:r>
          <a:r>
            <a:rPr lang="en-US" b="0" i="0"/>
            <a:t>Performs atomic read-modify-write operations on remote memory.</a:t>
          </a:r>
        </a:p>
      </dgm:t>
    </dgm:pt>
    <dgm:pt modelId="{C464E689-461A-4165-9421-E1ED01E7DE8C}" type="parTrans" cxnId="{30E5E862-5E9E-4409-9275-21365CFCBAF5}">
      <dgm:prSet/>
      <dgm:spPr/>
      <dgm:t>
        <a:bodyPr/>
        <a:lstStyle/>
        <a:p>
          <a:endParaRPr lang="en-US"/>
        </a:p>
      </dgm:t>
    </dgm:pt>
    <dgm:pt modelId="{EEE102DA-CB9F-43E6-BD33-2D8809670147}" type="sibTrans" cxnId="{30E5E862-5E9E-4409-9275-21365CFCBAF5}">
      <dgm:prSet/>
      <dgm:spPr/>
      <dgm:t>
        <a:bodyPr/>
        <a:lstStyle/>
        <a:p>
          <a:endParaRPr lang="en-US"/>
        </a:p>
      </dgm:t>
    </dgm:pt>
    <dgm:pt modelId="{544DD616-85F1-4A6A-B8E4-55C32C33A40F}">
      <dgm:prSet/>
      <dgm:spPr/>
      <dgm:t>
        <a:bodyPr/>
        <a:lstStyle/>
        <a:p>
          <a:pPr>
            <a:defRPr b="1"/>
          </a:pPr>
          <a:r>
            <a:rPr lang="en-US" b="0" i="0"/>
            <a:t>Memory Semantics: Read / Write / Atomic</a:t>
          </a:r>
        </a:p>
      </dgm:t>
    </dgm:pt>
    <dgm:pt modelId="{B27AE145-3505-4F27-B27E-63B078AA768F}" type="parTrans" cxnId="{4C9BD8FC-DA7F-4CAE-9EE6-1AFBCB6090FA}">
      <dgm:prSet/>
      <dgm:spPr/>
      <dgm:t>
        <a:bodyPr/>
        <a:lstStyle/>
        <a:p>
          <a:endParaRPr lang="en-US"/>
        </a:p>
      </dgm:t>
    </dgm:pt>
    <dgm:pt modelId="{144C259F-82EF-4357-BF8A-F8833FFAD71E}" type="sibTrans" cxnId="{4C9BD8FC-DA7F-4CAE-9EE6-1AFBCB6090FA}">
      <dgm:prSet/>
      <dgm:spPr/>
      <dgm:t>
        <a:bodyPr/>
        <a:lstStyle/>
        <a:p>
          <a:endParaRPr lang="en-US"/>
        </a:p>
      </dgm:t>
    </dgm:pt>
    <dgm:pt modelId="{CC11F3C5-9F24-4B19-92F9-00C4AD55A41E}">
      <dgm:prSet phldrT="[Text]"/>
      <dgm:spPr/>
      <dgm:t>
        <a:bodyPr/>
        <a:lstStyle/>
        <a:p>
          <a:r>
            <a:rPr lang="en-US" b="1" i="0"/>
            <a:t>Send Operation</a:t>
          </a:r>
          <a:r>
            <a:rPr lang="en-US" b="0" i="0"/>
            <a:t>: Sender sends a message to the receiver.</a:t>
          </a:r>
          <a:endParaRPr lang="en-US"/>
        </a:p>
      </dgm:t>
    </dgm:pt>
    <dgm:pt modelId="{C20804AF-B0B6-45A4-8884-D656BE183425}" type="parTrans" cxnId="{C6FE5E30-ADB3-4474-BEB5-38BEA2D408A7}">
      <dgm:prSet/>
      <dgm:spPr/>
      <dgm:t>
        <a:bodyPr/>
        <a:lstStyle/>
        <a:p>
          <a:endParaRPr lang="en-US"/>
        </a:p>
      </dgm:t>
    </dgm:pt>
    <dgm:pt modelId="{57BBD6B3-66A1-4FC9-BED8-E03E785B3C33}" type="sibTrans" cxnId="{C6FE5E30-ADB3-4474-BEB5-38BEA2D408A7}">
      <dgm:prSet/>
      <dgm:spPr/>
      <dgm:t>
        <a:bodyPr/>
        <a:lstStyle/>
        <a:p>
          <a:endParaRPr lang="en-US"/>
        </a:p>
      </dgm:t>
    </dgm:pt>
    <dgm:pt modelId="{08DB4C9C-AF1F-44A7-8E5F-FFF2C01F5C37}">
      <dgm:prSet/>
      <dgm:spPr/>
      <dgm:t>
        <a:bodyPr/>
        <a:lstStyle/>
        <a:p>
          <a:r>
            <a:rPr lang="en-US" b="1" i="0" dirty="0"/>
            <a:t>Read: </a:t>
          </a:r>
          <a:r>
            <a:rPr lang="en-US" b="0" i="0" dirty="0"/>
            <a:t>Reads data from the remote memory into the local memory.</a:t>
          </a:r>
        </a:p>
      </dgm:t>
    </dgm:pt>
    <dgm:pt modelId="{9743A7F7-A3B2-48D2-91AB-0883F0935D62}" type="parTrans" cxnId="{81EAE49D-CE46-44FA-8041-0DED40C4CDB1}">
      <dgm:prSet/>
      <dgm:spPr/>
      <dgm:t>
        <a:bodyPr/>
        <a:lstStyle/>
        <a:p>
          <a:endParaRPr lang="en-US"/>
        </a:p>
      </dgm:t>
    </dgm:pt>
    <dgm:pt modelId="{AB9216A0-613C-4E8E-A5F6-B77D4BFC40F1}" type="sibTrans" cxnId="{81EAE49D-CE46-44FA-8041-0DED40C4CDB1}">
      <dgm:prSet/>
      <dgm:spPr/>
      <dgm:t>
        <a:bodyPr/>
        <a:lstStyle/>
        <a:p>
          <a:endParaRPr lang="en-US"/>
        </a:p>
      </dgm:t>
    </dgm:pt>
    <dgm:pt modelId="{7692808A-08A4-4D70-B92B-CD38EE7AA987}">
      <dgm:prSet/>
      <dgm:spPr/>
      <dgm:t>
        <a:bodyPr/>
        <a:lstStyle/>
        <a:p>
          <a:r>
            <a:rPr lang="en-US" b="1" i="0"/>
            <a:t>Receive Operation</a:t>
          </a:r>
          <a:r>
            <a:rPr lang="en-US" b="0" i="0"/>
            <a:t>: Receiver needs a corresponding operation to handle the incoming data.</a:t>
          </a:r>
        </a:p>
      </dgm:t>
    </dgm:pt>
    <dgm:pt modelId="{2F94E2F9-B8D9-46B4-9F8B-B4822D468573}" type="parTrans" cxnId="{78201DE3-4ECE-4E4D-859B-4ED2DE874794}">
      <dgm:prSet/>
      <dgm:spPr/>
      <dgm:t>
        <a:bodyPr/>
        <a:lstStyle/>
        <a:p>
          <a:endParaRPr lang="en-US"/>
        </a:p>
      </dgm:t>
    </dgm:pt>
    <dgm:pt modelId="{1BF291A0-9E6B-4A46-8DE2-CBB0A2279A89}" type="sibTrans" cxnId="{78201DE3-4ECE-4E4D-859B-4ED2DE874794}">
      <dgm:prSet/>
      <dgm:spPr/>
      <dgm:t>
        <a:bodyPr/>
        <a:lstStyle/>
        <a:p>
          <a:endParaRPr lang="en-US"/>
        </a:p>
      </dgm:t>
    </dgm:pt>
    <dgm:pt modelId="{8E933F72-CE5D-429B-B788-AB5DA711AC7A}" type="pres">
      <dgm:prSet presAssocID="{3537FC4F-59CB-46AC-A155-A5B30FEBF25F}" presName="root" presStyleCnt="0">
        <dgm:presLayoutVars>
          <dgm:dir/>
          <dgm:resizeHandles val="exact"/>
        </dgm:presLayoutVars>
      </dgm:prSet>
      <dgm:spPr/>
    </dgm:pt>
    <dgm:pt modelId="{5701F117-A006-4D4C-A81F-618E590AF56E}" type="pres">
      <dgm:prSet presAssocID="{62312B08-C3CF-4A97-884F-D3E64CDBA5F0}" presName="compNode" presStyleCnt="0"/>
      <dgm:spPr/>
    </dgm:pt>
    <dgm:pt modelId="{D24EF85A-8E37-419D-95A1-919F9F76C189}" type="pres">
      <dgm:prSet presAssocID="{62312B08-C3CF-4A97-884F-D3E64CDBA5F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ireless"/>
        </a:ext>
      </dgm:extLst>
    </dgm:pt>
    <dgm:pt modelId="{5765FB53-49C5-4D6A-AC1F-4ECBE20AAE60}" type="pres">
      <dgm:prSet presAssocID="{62312B08-C3CF-4A97-884F-D3E64CDBA5F0}" presName="iconSpace" presStyleCnt="0"/>
      <dgm:spPr/>
    </dgm:pt>
    <dgm:pt modelId="{807DDF40-A094-4E3F-8242-6A2B66A66D53}" type="pres">
      <dgm:prSet presAssocID="{62312B08-C3CF-4A97-884F-D3E64CDBA5F0}" presName="parTx" presStyleLbl="revTx" presStyleIdx="0" presStyleCnt="4">
        <dgm:presLayoutVars>
          <dgm:chMax val="0"/>
          <dgm:chPref val="0"/>
        </dgm:presLayoutVars>
      </dgm:prSet>
      <dgm:spPr/>
    </dgm:pt>
    <dgm:pt modelId="{80D72E24-B428-42C5-AEC6-1FA129B30649}" type="pres">
      <dgm:prSet presAssocID="{62312B08-C3CF-4A97-884F-D3E64CDBA5F0}" presName="txSpace" presStyleCnt="0"/>
      <dgm:spPr/>
    </dgm:pt>
    <dgm:pt modelId="{30E54B53-C46B-42A4-B2C4-7C45200D7CD0}" type="pres">
      <dgm:prSet presAssocID="{62312B08-C3CF-4A97-884F-D3E64CDBA5F0}" presName="desTx" presStyleLbl="revTx" presStyleIdx="1" presStyleCnt="4">
        <dgm:presLayoutVars/>
      </dgm:prSet>
      <dgm:spPr/>
    </dgm:pt>
    <dgm:pt modelId="{76125994-3A31-4A42-A496-B71DA470B3F7}" type="pres">
      <dgm:prSet presAssocID="{D97B6C41-6C9B-4CB8-BD43-BFB28249A29E}" presName="sibTrans" presStyleCnt="0"/>
      <dgm:spPr/>
    </dgm:pt>
    <dgm:pt modelId="{77305BF4-C5B3-4326-B5E1-8067371C4FA3}" type="pres">
      <dgm:prSet presAssocID="{544DD616-85F1-4A6A-B8E4-55C32C33A40F}" presName="compNode" presStyleCnt="0"/>
      <dgm:spPr/>
    </dgm:pt>
    <dgm:pt modelId="{52AB0C29-4626-4374-BA36-5459D8C7DBB9}" type="pres">
      <dgm:prSet presAssocID="{544DD616-85F1-4A6A-B8E4-55C32C33A40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ocessor"/>
        </a:ext>
      </dgm:extLst>
    </dgm:pt>
    <dgm:pt modelId="{7D08AFB7-255F-4972-BEBB-083817946EBA}" type="pres">
      <dgm:prSet presAssocID="{544DD616-85F1-4A6A-B8E4-55C32C33A40F}" presName="iconSpace" presStyleCnt="0"/>
      <dgm:spPr/>
    </dgm:pt>
    <dgm:pt modelId="{F91D7248-6ADD-4364-83FB-99F2FFE7126C}" type="pres">
      <dgm:prSet presAssocID="{544DD616-85F1-4A6A-B8E4-55C32C33A40F}" presName="parTx" presStyleLbl="revTx" presStyleIdx="2" presStyleCnt="4">
        <dgm:presLayoutVars>
          <dgm:chMax val="0"/>
          <dgm:chPref val="0"/>
        </dgm:presLayoutVars>
      </dgm:prSet>
      <dgm:spPr/>
    </dgm:pt>
    <dgm:pt modelId="{14F0163B-E7AF-4F0F-84D6-8268B91C3D8E}" type="pres">
      <dgm:prSet presAssocID="{544DD616-85F1-4A6A-B8E4-55C32C33A40F}" presName="txSpace" presStyleCnt="0"/>
      <dgm:spPr/>
    </dgm:pt>
    <dgm:pt modelId="{00207442-38FE-47EC-B2C6-B4F9E3AA450A}" type="pres">
      <dgm:prSet presAssocID="{544DD616-85F1-4A6A-B8E4-55C32C33A40F}" presName="desTx" presStyleLbl="revTx" presStyleIdx="3" presStyleCnt="4">
        <dgm:presLayoutVars/>
      </dgm:prSet>
      <dgm:spPr/>
    </dgm:pt>
  </dgm:ptLst>
  <dgm:cxnLst>
    <dgm:cxn modelId="{A9590F0C-ABB0-4594-B941-B529674CBE78}" type="presOf" srcId="{62312B08-C3CF-4A97-884F-D3E64CDBA5F0}" destId="{807DDF40-A094-4E3F-8242-6A2B66A66D53}" srcOrd="0" destOrd="0" presId="urn:microsoft.com/office/officeart/2018/2/layout/IconLabelDescriptionList"/>
    <dgm:cxn modelId="{C6FE5E30-ADB3-4474-BEB5-38BEA2D408A7}" srcId="{62312B08-C3CF-4A97-884F-D3E64CDBA5F0}" destId="{CC11F3C5-9F24-4B19-92F9-00C4AD55A41E}" srcOrd="0" destOrd="0" parTransId="{C20804AF-B0B6-45A4-8884-D656BE183425}" sibTransId="{57BBD6B3-66A1-4FC9-BED8-E03E785B3C33}"/>
    <dgm:cxn modelId="{A52B9A46-B011-4D8F-ACA5-190C0C1ECF56}" type="presOf" srcId="{3537FC4F-59CB-46AC-A155-A5B30FEBF25F}" destId="{8E933F72-CE5D-429B-B788-AB5DA711AC7A}" srcOrd="0" destOrd="0" presId="urn:microsoft.com/office/officeart/2018/2/layout/IconLabelDescriptionList"/>
    <dgm:cxn modelId="{30E5E862-5E9E-4409-9275-21365CFCBAF5}" srcId="{544DD616-85F1-4A6A-B8E4-55C32C33A40F}" destId="{DE745C43-2E22-470F-B85A-3203B55572FD}" srcOrd="2" destOrd="0" parTransId="{C464E689-461A-4165-9421-E1ED01E7DE8C}" sibTransId="{EEE102DA-CB9F-43E6-BD33-2D8809670147}"/>
    <dgm:cxn modelId="{BE264F6C-2472-4147-8EA1-2F43CC7509DA}" srcId="{544DD616-85F1-4A6A-B8E4-55C32C33A40F}" destId="{8CFD63FE-961C-48E8-8DB0-9DB568F473AE}" srcOrd="1" destOrd="0" parTransId="{9255E80A-FA56-40C9-8A77-67016FD6F924}" sibTransId="{AEEC448F-B4DA-478C-A811-A327318B2AB2}"/>
    <dgm:cxn modelId="{81EAE49D-CE46-44FA-8041-0DED40C4CDB1}" srcId="{544DD616-85F1-4A6A-B8E4-55C32C33A40F}" destId="{08DB4C9C-AF1F-44A7-8E5F-FFF2C01F5C37}" srcOrd="0" destOrd="0" parTransId="{9743A7F7-A3B2-48D2-91AB-0883F0935D62}" sibTransId="{AB9216A0-613C-4E8E-A5F6-B77D4BFC40F1}"/>
    <dgm:cxn modelId="{AFF970A3-25A9-48EA-839B-8B5B0DBBD42F}" type="presOf" srcId="{08DB4C9C-AF1F-44A7-8E5F-FFF2C01F5C37}" destId="{00207442-38FE-47EC-B2C6-B4F9E3AA450A}" srcOrd="0" destOrd="0" presId="urn:microsoft.com/office/officeart/2018/2/layout/IconLabelDescriptionList"/>
    <dgm:cxn modelId="{CB1858B1-2281-439B-8EBA-486BB679A963}" type="presOf" srcId="{8CFD63FE-961C-48E8-8DB0-9DB568F473AE}" destId="{00207442-38FE-47EC-B2C6-B4F9E3AA450A}" srcOrd="0" destOrd="1" presId="urn:microsoft.com/office/officeart/2018/2/layout/IconLabelDescriptionList"/>
    <dgm:cxn modelId="{7CB11AC1-6464-45D4-9A82-ED4336BC53CB}" type="presOf" srcId="{544DD616-85F1-4A6A-B8E4-55C32C33A40F}" destId="{F91D7248-6ADD-4364-83FB-99F2FFE7126C}" srcOrd="0" destOrd="0" presId="urn:microsoft.com/office/officeart/2018/2/layout/IconLabelDescriptionList"/>
    <dgm:cxn modelId="{EC4113DB-9EB4-4FCF-B331-D5A85BD3C484}" type="presOf" srcId="{DE745C43-2E22-470F-B85A-3203B55572FD}" destId="{00207442-38FE-47EC-B2C6-B4F9E3AA450A}" srcOrd="0" destOrd="2" presId="urn:microsoft.com/office/officeart/2018/2/layout/IconLabelDescriptionList"/>
    <dgm:cxn modelId="{FB4C8DDD-7FB1-430A-8CF9-6E6021ED915D}" srcId="{3537FC4F-59CB-46AC-A155-A5B30FEBF25F}" destId="{62312B08-C3CF-4A97-884F-D3E64CDBA5F0}" srcOrd="0" destOrd="0" parTransId="{00645F73-825C-476D-9529-26964BFE1CAC}" sibTransId="{D97B6C41-6C9B-4CB8-BD43-BFB28249A29E}"/>
    <dgm:cxn modelId="{78201DE3-4ECE-4E4D-859B-4ED2DE874794}" srcId="{62312B08-C3CF-4A97-884F-D3E64CDBA5F0}" destId="{7692808A-08A4-4D70-B92B-CD38EE7AA987}" srcOrd="1" destOrd="0" parTransId="{2F94E2F9-B8D9-46B4-9F8B-B4822D468573}" sibTransId="{1BF291A0-9E6B-4A46-8DE2-CBB0A2279A89}"/>
    <dgm:cxn modelId="{DC330DFB-34EC-4EA9-983A-4CF6EC315716}" type="presOf" srcId="{7692808A-08A4-4D70-B92B-CD38EE7AA987}" destId="{30E54B53-C46B-42A4-B2C4-7C45200D7CD0}" srcOrd="0" destOrd="1" presId="urn:microsoft.com/office/officeart/2018/2/layout/IconLabelDescriptionList"/>
    <dgm:cxn modelId="{B5609BFB-0B90-4FA8-8724-BBE2A18F6A45}" type="presOf" srcId="{CC11F3C5-9F24-4B19-92F9-00C4AD55A41E}" destId="{30E54B53-C46B-42A4-B2C4-7C45200D7CD0}" srcOrd="0" destOrd="0" presId="urn:microsoft.com/office/officeart/2018/2/layout/IconLabelDescriptionList"/>
    <dgm:cxn modelId="{4C9BD8FC-DA7F-4CAE-9EE6-1AFBCB6090FA}" srcId="{3537FC4F-59CB-46AC-A155-A5B30FEBF25F}" destId="{544DD616-85F1-4A6A-B8E4-55C32C33A40F}" srcOrd="1" destOrd="0" parTransId="{B27AE145-3505-4F27-B27E-63B078AA768F}" sibTransId="{144C259F-82EF-4357-BF8A-F8833FFAD71E}"/>
    <dgm:cxn modelId="{9AB5295B-EE3C-4FCF-ADA3-7C47AE2FB0F1}" type="presParOf" srcId="{8E933F72-CE5D-429B-B788-AB5DA711AC7A}" destId="{5701F117-A006-4D4C-A81F-618E590AF56E}" srcOrd="0" destOrd="0" presId="urn:microsoft.com/office/officeart/2018/2/layout/IconLabelDescriptionList"/>
    <dgm:cxn modelId="{F91BA8D1-07F3-452F-A418-91BF2AE7196B}" type="presParOf" srcId="{5701F117-A006-4D4C-A81F-618E590AF56E}" destId="{D24EF85A-8E37-419D-95A1-919F9F76C189}" srcOrd="0" destOrd="0" presId="urn:microsoft.com/office/officeart/2018/2/layout/IconLabelDescriptionList"/>
    <dgm:cxn modelId="{7534CFF7-3F73-47CE-86CF-11760C3F3F10}" type="presParOf" srcId="{5701F117-A006-4D4C-A81F-618E590AF56E}" destId="{5765FB53-49C5-4D6A-AC1F-4ECBE20AAE60}" srcOrd="1" destOrd="0" presId="urn:microsoft.com/office/officeart/2018/2/layout/IconLabelDescriptionList"/>
    <dgm:cxn modelId="{4E46AC94-F5E3-4F06-B6BF-124152C852EB}" type="presParOf" srcId="{5701F117-A006-4D4C-A81F-618E590AF56E}" destId="{807DDF40-A094-4E3F-8242-6A2B66A66D53}" srcOrd="2" destOrd="0" presId="urn:microsoft.com/office/officeart/2018/2/layout/IconLabelDescriptionList"/>
    <dgm:cxn modelId="{515A37DC-AD57-4A29-81B1-F71B03EBB253}" type="presParOf" srcId="{5701F117-A006-4D4C-A81F-618E590AF56E}" destId="{80D72E24-B428-42C5-AEC6-1FA129B30649}" srcOrd="3" destOrd="0" presId="urn:microsoft.com/office/officeart/2018/2/layout/IconLabelDescriptionList"/>
    <dgm:cxn modelId="{A88EC6F6-0646-4B03-BD77-E7A63F7AAE33}" type="presParOf" srcId="{5701F117-A006-4D4C-A81F-618E590AF56E}" destId="{30E54B53-C46B-42A4-B2C4-7C45200D7CD0}" srcOrd="4" destOrd="0" presId="urn:microsoft.com/office/officeart/2018/2/layout/IconLabelDescriptionList"/>
    <dgm:cxn modelId="{3845F8B1-0DFD-4797-BB9E-64B1BEAB0311}" type="presParOf" srcId="{8E933F72-CE5D-429B-B788-AB5DA711AC7A}" destId="{76125994-3A31-4A42-A496-B71DA470B3F7}" srcOrd="1" destOrd="0" presId="urn:microsoft.com/office/officeart/2018/2/layout/IconLabelDescriptionList"/>
    <dgm:cxn modelId="{205BD66D-6A5C-4692-BDE3-57EA32804710}" type="presParOf" srcId="{8E933F72-CE5D-429B-B788-AB5DA711AC7A}" destId="{77305BF4-C5B3-4326-B5E1-8067371C4FA3}" srcOrd="2" destOrd="0" presId="urn:microsoft.com/office/officeart/2018/2/layout/IconLabelDescriptionList"/>
    <dgm:cxn modelId="{E33177F3-6FCB-4800-BC7D-7C6AFE15796A}" type="presParOf" srcId="{77305BF4-C5B3-4326-B5E1-8067371C4FA3}" destId="{52AB0C29-4626-4374-BA36-5459D8C7DBB9}" srcOrd="0" destOrd="0" presId="urn:microsoft.com/office/officeart/2018/2/layout/IconLabelDescriptionList"/>
    <dgm:cxn modelId="{0C794C7E-C405-470A-9476-D475B5E441D5}" type="presParOf" srcId="{77305BF4-C5B3-4326-B5E1-8067371C4FA3}" destId="{7D08AFB7-255F-4972-BEBB-083817946EBA}" srcOrd="1" destOrd="0" presId="urn:microsoft.com/office/officeart/2018/2/layout/IconLabelDescriptionList"/>
    <dgm:cxn modelId="{CD426CAC-330F-47A6-94B0-58EAB004B3CC}" type="presParOf" srcId="{77305BF4-C5B3-4326-B5E1-8067371C4FA3}" destId="{F91D7248-6ADD-4364-83FB-99F2FFE7126C}" srcOrd="2" destOrd="0" presId="urn:microsoft.com/office/officeart/2018/2/layout/IconLabelDescriptionList"/>
    <dgm:cxn modelId="{64DCB9AD-5907-4C49-AFB4-3BE1CE9FC8C2}" type="presParOf" srcId="{77305BF4-C5B3-4326-B5E1-8067371C4FA3}" destId="{14F0163B-E7AF-4F0F-84D6-8268B91C3D8E}" srcOrd="3" destOrd="0" presId="urn:microsoft.com/office/officeart/2018/2/layout/IconLabelDescriptionList"/>
    <dgm:cxn modelId="{49D43B72-EDA2-4BDC-8D6A-C5B8DB8CF9DD}" type="presParOf" srcId="{77305BF4-C5B3-4326-B5E1-8067371C4FA3}" destId="{00207442-38FE-47EC-B2C6-B4F9E3AA450A}"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CD7FA3C-FB1D-444D-9A1A-D068D91EB91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091F6FE-8E18-4D16-B34A-3F84D68FD32E}">
      <dgm:prSet/>
      <dgm:spPr/>
      <dgm:t>
        <a:bodyPr/>
        <a:lstStyle/>
        <a:p>
          <a:r>
            <a:rPr lang="en-US" dirty="0"/>
            <a:t>Verbs provide an abstract definition of the functionality provided to a host by a RDMA NIC.</a:t>
          </a:r>
        </a:p>
      </dgm:t>
    </dgm:pt>
    <dgm:pt modelId="{908956C5-49F5-4A7C-AA1C-E4653F3D73D4}" type="parTrans" cxnId="{EB8710BB-A5D4-438C-9F4E-08BEBB5A25C1}">
      <dgm:prSet/>
      <dgm:spPr/>
      <dgm:t>
        <a:bodyPr/>
        <a:lstStyle/>
        <a:p>
          <a:endParaRPr lang="en-US"/>
        </a:p>
      </dgm:t>
    </dgm:pt>
    <dgm:pt modelId="{D030A9E6-6F93-433E-921F-8356DBBDF970}" type="sibTrans" cxnId="{EB8710BB-A5D4-438C-9F4E-08BEBB5A25C1}">
      <dgm:prSet/>
      <dgm:spPr/>
      <dgm:t>
        <a:bodyPr/>
        <a:lstStyle/>
        <a:p>
          <a:endParaRPr lang="en-US"/>
        </a:p>
      </dgm:t>
    </dgm:pt>
    <dgm:pt modelId="{AB1AEE7E-82C7-419B-A41D-92EC34942444}">
      <dgm:prSet/>
      <dgm:spPr/>
      <dgm:t>
        <a:bodyPr/>
        <a:lstStyle/>
        <a:p>
          <a:r>
            <a:rPr lang="en-US" dirty="0"/>
            <a:t>An operating system may expose some or all of the verb functionality through its programming interface.</a:t>
          </a:r>
        </a:p>
      </dgm:t>
    </dgm:pt>
    <dgm:pt modelId="{BEBC9C5A-42CE-4E0A-BF03-54998DD2F26B}" type="parTrans" cxnId="{5FC52D47-A771-451F-ABB3-2915A9A29C65}">
      <dgm:prSet/>
      <dgm:spPr/>
      <dgm:t>
        <a:bodyPr/>
        <a:lstStyle/>
        <a:p>
          <a:endParaRPr lang="en-US"/>
        </a:p>
      </dgm:t>
    </dgm:pt>
    <dgm:pt modelId="{A0B67709-8149-48D6-BF53-6B7E22E418C8}" type="sibTrans" cxnId="{5FC52D47-A771-451F-ABB3-2915A9A29C65}">
      <dgm:prSet/>
      <dgm:spPr/>
      <dgm:t>
        <a:bodyPr/>
        <a:lstStyle/>
        <a:p>
          <a:endParaRPr lang="en-US"/>
        </a:p>
      </dgm:t>
    </dgm:pt>
    <dgm:pt modelId="{43D85C99-B2C5-4428-B732-74A7D10EC0E7}">
      <dgm:prSet/>
      <dgm:spPr/>
      <dgm:t>
        <a:bodyPr/>
        <a:lstStyle/>
        <a:p>
          <a:r>
            <a:rPr lang="en-US"/>
            <a:t>Same Verbs for all wire-protocols.</a:t>
          </a:r>
        </a:p>
      </dgm:t>
    </dgm:pt>
    <dgm:pt modelId="{C3860A31-4481-4524-A0CF-A85F60765894}" type="parTrans" cxnId="{4341D38F-DEA0-4330-ADF2-6922DA832A20}">
      <dgm:prSet/>
      <dgm:spPr/>
      <dgm:t>
        <a:bodyPr/>
        <a:lstStyle/>
        <a:p>
          <a:endParaRPr lang="en-US"/>
        </a:p>
      </dgm:t>
    </dgm:pt>
    <dgm:pt modelId="{15221CAC-C5CA-4BCA-97D8-72204797B9D3}" type="sibTrans" cxnId="{4341D38F-DEA0-4330-ADF2-6922DA832A20}">
      <dgm:prSet/>
      <dgm:spPr/>
      <dgm:t>
        <a:bodyPr/>
        <a:lstStyle/>
        <a:p>
          <a:endParaRPr lang="en-US"/>
        </a:p>
      </dgm:t>
    </dgm:pt>
    <dgm:pt modelId="{74779A51-8CD0-4039-9EBD-32875B5C2BB6}" type="pres">
      <dgm:prSet presAssocID="{DCD7FA3C-FB1D-444D-9A1A-D068D91EB914}" presName="linear" presStyleCnt="0">
        <dgm:presLayoutVars>
          <dgm:animLvl val="lvl"/>
          <dgm:resizeHandles val="exact"/>
        </dgm:presLayoutVars>
      </dgm:prSet>
      <dgm:spPr/>
    </dgm:pt>
    <dgm:pt modelId="{4B1EEAC9-335B-436E-8F73-2EEACC6F7E36}" type="pres">
      <dgm:prSet presAssocID="{A091F6FE-8E18-4D16-B34A-3F84D68FD32E}" presName="parentText" presStyleLbl="node1" presStyleIdx="0" presStyleCnt="3">
        <dgm:presLayoutVars>
          <dgm:chMax val="0"/>
          <dgm:bulletEnabled val="1"/>
        </dgm:presLayoutVars>
      </dgm:prSet>
      <dgm:spPr/>
    </dgm:pt>
    <dgm:pt modelId="{190B65C5-4DF6-400D-9BFB-ABE740B6AC31}" type="pres">
      <dgm:prSet presAssocID="{D030A9E6-6F93-433E-921F-8356DBBDF970}" presName="spacer" presStyleCnt="0"/>
      <dgm:spPr/>
    </dgm:pt>
    <dgm:pt modelId="{F0AD7C7C-C40C-4F4C-9481-55E4E20D89D2}" type="pres">
      <dgm:prSet presAssocID="{AB1AEE7E-82C7-419B-A41D-92EC34942444}" presName="parentText" presStyleLbl="node1" presStyleIdx="1" presStyleCnt="3">
        <dgm:presLayoutVars>
          <dgm:chMax val="0"/>
          <dgm:bulletEnabled val="1"/>
        </dgm:presLayoutVars>
      </dgm:prSet>
      <dgm:spPr/>
    </dgm:pt>
    <dgm:pt modelId="{C84A15E9-9F13-4B7B-97C0-44098291BDC3}" type="pres">
      <dgm:prSet presAssocID="{A0B67709-8149-48D6-BF53-6B7E22E418C8}" presName="spacer" presStyleCnt="0"/>
      <dgm:spPr/>
    </dgm:pt>
    <dgm:pt modelId="{2457864C-F551-4146-9B4E-67BA5D26D0C3}" type="pres">
      <dgm:prSet presAssocID="{43D85C99-B2C5-4428-B732-74A7D10EC0E7}" presName="parentText" presStyleLbl="node1" presStyleIdx="2" presStyleCnt="3">
        <dgm:presLayoutVars>
          <dgm:chMax val="0"/>
          <dgm:bulletEnabled val="1"/>
        </dgm:presLayoutVars>
      </dgm:prSet>
      <dgm:spPr/>
    </dgm:pt>
  </dgm:ptLst>
  <dgm:cxnLst>
    <dgm:cxn modelId="{0856CB1A-E23A-4CA8-A517-5AFBFB54D2E9}" type="presOf" srcId="{DCD7FA3C-FB1D-444D-9A1A-D068D91EB914}" destId="{74779A51-8CD0-4039-9EBD-32875B5C2BB6}" srcOrd="0" destOrd="0" presId="urn:microsoft.com/office/officeart/2005/8/layout/vList2"/>
    <dgm:cxn modelId="{5FC52D47-A771-451F-ABB3-2915A9A29C65}" srcId="{DCD7FA3C-FB1D-444D-9A1A-D068D91EB914}" destId="{AB1AEE7E-82C7-419B-A41D-92EC34942444}" srcOrd="1" destOrd="0" parTransId="{BEBC9C5A-42CE-4E0A-BF03-54998DD2F26B}" sibTransId="{A0B67709-8149-48D6-BF53-6B7E22E418C8}"/>
    <dgm:cxn modelId="{7055067F-F323-4AFF-86F3-4ABDAB6EB0D0}" type="presOf" srcId="{43D85C99-B2C5-4428-B732-74A7D10EC0E7}" destId="{2457864C-F551-4146-9B4E-67BA5D26D0C3}" srcOrd="0" destOrd="0" presId="urn:microsoft.com/office/officeart/2005/8/layout/vList2"/>
    <dgm:cxn modelId="{EB15BB84-D81C-4D69-9708-9AF913409701}" type="presOf" srcId="{AB1AEE7E-82C7-419B-A41D-92EC34942444}" destId="{F0AD7C7C-C40C-4F4C-9481-55E4E20D89D2}" srcOrd="0" destOrd="0" presId="urn:microsoft.com/office/officeart/2005/8/layout/vList2"/>
    <dgm:cxn modelId="{4341D38F-DEA0-4330-ADF2-6922DA832A20}" srcId="{DCD7FA3C-FB1D-444D-9A1A-D068D91EB914}" destId="{43D85C99-B2C5-4428-B732-74A7D10EC0E7}" srcOrd="2" destOrd="0" parTransId="{C3860A31-4481-4524-A0CF-A85F60765894}" sibTransId="{15221CAC-C5CA-4BCA-97D8-72204797B9D3}"/>
    <dgm:cxn modelId="{EB8710BB-A5D4-438C-9F4E-08BEBB5A25C1}" srcId="{DCD7FA3C-FB1D-444D-9A1A-D068D91EB914}" destId="{A091F6FE-8E18-4D16-B34A-3F84D68FD32E}" srcOrd="0" destOrd="0" parTransId="{908956C5-49F5-4A7C-AA1C-E4653F3D73D4}" sibTransId="{D030A9E6-6F93-433E-921F-8356DBBDF970}"/>
    <dgm:cxn modelId="{3D7B55C0-D932-49FC-A0E7-0994DD871210}" type="presOf" srcId="{A091F6FE-8E18-4D16-B34A-3F84D68FD32E}" destId="{4B1EEAC9-335B-436E-8F73-2EEACC6F7E36}" srcOrd="0" destOrd="0" presId="urn:microsoft.com/office/officeart/2005/8/layout/vList2"/>
    <dgm:cxn modelId="{41929FD8-95D3-4519-B3EA-B45DFC851731}" type="presParOf" srcId="{74779A51-8CD0-4039-9EBD-32875B5C2BB6}" destId="{4B1EEAC9-335B-436E-8F73-2EEACC6F7E36}" srcOrd="0" destOrd="0" presId="urn:microsoft.com/office/officeart/2005/8/layout/vList2"/>
    <dgm:cxn modelId="{4F653FF4-328D-4C3D-9F01-EF33D801524F}" type="presParOf" srcId="{74779A51-8CD0-4039-9EBD-32875B5C2BB6}" destId="{190B65C5-4DF6-400D-9BFB-ABE740B6AC31}" srcOrd="1" destOrd="0" presId="urn:microsoft.com/office/officeart/2005/8/layout/vList2"/>
    <dgm:cxn modelId="{FD79F6CC-2FA5-4C11-9A9A-1F86D6CE5D54}" type="presParOf" srcId="{74779A51-8CD0-4039-9EBD-32875B5C2BB6}" destId="{F0AD7C7C-C40C-4F4C-9481-55E4E20D89D2}" srcOrd="2" destOrd="0" presId="urn:microsoft.com/office/officeart/2005/8/layout/vList2"/>
    <dgm:cxn modelId="{C54D62B3-C62C-4CFE-BE5D-CF8E03AC2777}" type="presParOf" srcId="{74779A51-8CD0-4039-9EBD-32875B5C2BB6}" destId="{C84A15E9-9F13-4B7B-97C0-44098291BDC3}" srcOrd="3" destOrd="0" presId="urn:microsoft.com/office/officeart/2005/8/layout/vList2"/>
    <dgm:cxn modelId="{3AB6BCB4-441F-4BA9-B3B7-6668851C84CF}" type="presParOf" srcId="{74779A51-8CD0-4039-9EBD-32875B5C2BB6}" destId="{2457864C-F551-4146-9B4E-67BA5D26D0C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0FE196C-56B7-4051-B2F1-6185CC9EB54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8F43297-2D69-42A5-A273-C1171820EFA7}">
      <dgm:prSet custT="1"/>
      <dgm:spPr/>
      <dgm:t>
        <a:bodyPr/>
        <a:lstStyle/>
        <a:p>
          <a:r>
            <a:rPr lang="en-US" sz="1800" dirty="0"/>
            <a:t>Slow-path operations involve privileged driver, Main verbs: </a:t>
          </a:r>
        </a:p>
      </dgm:t>
    </dgm:pt>
    <dgm:pt modelId="{15D4A734-F47E-407B-AE37-93B8E0E57613}" type="parTrans" cxnId="{D7B1488D-D496-4FB6-B76C-1410C12CA796}">
      <dgm:prSet/>
      <dgm:spPr/>
      <dgm:t>
        <a:bodyPr/>
        <a:lstStyle/>
        <a:p>
          <a:endParaRPr lang="en-US" sz="2000"/>
        </a:p>
      </dgm:t>
    </dgm:pt>
    <dgm:pt modelId="{FC0B41E8-E339-4675-9DDC-F3BD85498A9B}" type="sibTrans" cxnId="{D7B1488D-D496-4FB6-B76C-1410C12CA796}">
      <dgm:prSet/>
      <dgm:spPr/>
      <dgm:t>
        <a:bodyPr/>
        <a:lstStyle/>
        <a:p>
          <a:endParaRPr lang="en-US" sz="2000"/>
        </a:p>
      </dgm:t>
    </dgm:pt>
    <dgm:pt modelId="{F952DF03-50D5-4160-A020-E0639642E851}">
      <dgm:prSet custT="1"/>
      <dgm:spPr/>
      <dgm:t>
        <a:bodyPr/>
        <a:lstStyle/>
        <a:p>
          <a:r>
            <a:rPr lang="en-US" sz="1800" dirty="0"/>
            <a:t>Device related</a:t>
          </a:r>
        </a:p>
      </dgm:t>
    </dgm:pt>
    <dgm:pt modelId="{F2D1D44E-F6AC-47A1-B989-211E129F90A6}" type="parTrans" cxnId="{72174407-44EE-4C84-A275-BFB0C2A4477A}">
      <dgm:prSet/>
      <dgm:spPr/>
      <dgm:t>
        <a:bodyPr/>
        <a:lstStyle/>
        <a:p>
          <a:endParaRPr lang="en-US" sz="2000"/>
        </a:p>
      </dgm:t>
    </dgm:pt>
    <dgm:pt modelId="{40C3C347-8C6C-4C2C-B105-292CA6A459F2}" type="sibTrans" cxnId="{72174407-44EE-4C84-A275-BFB0C2A4477A}">
      <dgm:prSet/>
      <dgm:spPr/>
      <dgm:t>
        <a:bodyPr/>
        <a:lstStyle/>
        <a:p>
          <a:endParaRPr lang="en-US" sz="2000"/>
        </a:p>
      </dgm:t>
    </dgm:pt>
    <dgm:pt modelId="{6D1C0292-2921-4258-8BEF-384393520380}">
      <dgm:prSet custT="1"/>
      <dgm:spPr/>
      <dgm:t>
        <a:bodyPr/>
        <a:lstStyle/>
        <a:p>
          <a:r>
            <a:rPr lang="en-US" sz="2000"/>
            <a:t>Open / close device</a:t>
          </a:r>
        </a:p>
      </dgm:t>
    </dgm:pt>
    <dgm:pt modelId="{F6C074B7-F7FB-4CDE-AA19-5330536B9F56}" type="parTrans" cxnId="{3C5DD507-87D6-431A-9A07-27DBE64C017B}">
      <dgm:prSet/>
      <dgm:spPr/>
      <dgm:t>
        <a:bodyPr/>
        <a:lstStyle/>
        <a:p>
          <a:endParaRPr lang="en-US" sz="2000"/>
        </a:p>
      </dgm:t>
    </dgm:pt>
    <dgm:pt modelId="{7E88C2DB-CD76-4CEF-B416-F75AA0995D94}" type="sibTrans" cxnId="{3C5DD507-87D6-431A-9A07-27DBE64C017B}">
      <dgm:prSet/>
      <dgm:spPr/>
      <dgm:t>
        <a:bodyPr/>
        <a:lstStyle/>
        <a:p>
          <a:endParaRPr lang="en-US" sz="2000"/>
        </a:p>
      </dgm:t>
    </dgm:pt>
    <dgm:pt modelId="{370D15D5-6B93-43C6-9E02-6C97A20F6840}">
      <dgm:prSet custT="1"/>
      <dgm:spPr/>
      <dgm:t>
        <a:bodyPr/>
        <a:lstStyle/>
        <a:p>
          <a:r>
            <a:rPr lang="en-US" sz="1800" dirty="0"/>
            <a:t>PD (Protection Domain)</a:t>
          </a:r>
        </a:p>
      </dgm:t>
    </dgm:pt>
    <dgm:pt modelId="{6230F2A2-10C0-40B9-B6F0-010B33F50296}" type="parTrans" cxnId="{8E7629BA-5B3F-497D-875D-E66EDDBB4FCA}">
      <dgm:prSet/>
      <dgm:spPr/>
      <dgm:t>
        <a:bodyPr/>
        <a:lstStyle/>
        <a:p>
          <a:endParaRPr lang="en-US" sz="2000"/>
        </a:p>
      </dgm:t>
    </dgm:pt>
    <dgm:pt modelId="{F00538A0-95FA-4E0E-8BC2-DA9F6C0E13CD}" type="sibTrans" cxnId="{8E7629BA-5B3F-497D-875D-E66EDDBB4FCA}">
      <dgm:prSet/>
      <dgm:spPr/>
      <dgm:t>
        <a:bodyPr/>
        <a:lstStyle/>
        <a:p>
          <a:endParaRPr lang="en-US" sz="2000"/>
        </a:p>
      </dgm:t>
    </dgm:pt>
    <dgm:pt modelId="{4653A3BE-23B2-426C-AB97-2BE6ACD02530}">
      <dgm:prSet custT="1"/>
      <dgm:spPr/>
      <dgm:t>
        <a:bodyPr/>
        <a:lstStyle/>
        <a:p>
          <a:r>
            <a:rPr lang="en-US" sz="2000"/>
            <a:t>Allocate / De-allocate</a:t>
          </a:r>
        </a:p>
      </dgm:t>
    </dgm:pt>
    <dgm:pt modelId="{B472D4F6-E638-4D3D-950B-530A32FA21BF}" type="parTrans" cxnId="{8D9DEACD-B006-478C-9FB0-09BD1F92A96A}">
      <dgm:prSet/>
      <dgm:spPr/>
      <dgm:t>
        <a:bodyPr/>
        <a:lstStyle/>
        <a:p>
          <a:endParaRPr lang="en-US" sz="2000"/>
        </a:p>
      </dgm:t>
    </dgm:pt>
    <dgm:pt modelId="{9729C851-F33D-4084-ADB2-5664C5439E51}" type="sibTrans" cxnId="{8D9DEACD-B006-478C-9FB0-09BD1F92A96A}">
      <dgm:prSet/>
      <dgm:spPr/>
      <dgm:t>
        <a:bodyPr/>
        <a:lstStyle/>
        <a:p>
          <a:endParaRPr lang="en-US" sz="2000"/>
        </a:p>
      </dgm:t>
    </dgm:pt>
    <dgm:pt modelId="{362B2523-89AD-48AF-BED3-BACB28B53393}">
      <dgm:prSet custT="1"/>
      <dgm:spPr/>
      <dgm:t>
        <a:bodyPr/>
        <a:lstStyle/>
        <a:p>
          <a:r>
            <a:rPr lang="en-US" sz="1800" dirty="0"/>
            <a:t>MR (Memory Region)</a:t>
          </a:r>
        </a:p>
      </dgm:t>
    </dgm:pt>
    <dgm:pt modelId="{23840CEF-1FE1-4309-A6B7-C7DB56B55144}" type="parTrans" cxnId="{ACD3F293-7D0E-48E8-BDD6-E31AAE308FEB}">
      <dgm:prSet/>
      <dgm:spPr/>
      <dgm:t>
        <a:bodyPr/>
        <a:lstStyle/>
        <a:p>
          <a:endParaRPr lang="en-US" sz="2000"/>
        </a:p>
      </dgm:t>
    </dgm:pt>
    <dgm:pt modelId="{D14D7EF8-9330-47C7-BB24-5668C4108F76}" type="sibTrans" cxnId="{ACD3F293-7D0E-48E8-BDD6-E31AAE308FEB}">
      <dgm:prSet/>
      <dgm:spPr/>
      <dgm:t>
        <a:bodyPr/>
        <a:lstStyle/>
        <a:p>
          <a:endParaRPr lang="en-US" sz="2000"/>
        </a:p>
      </dgm:t>
    </dgm:pt>
    <dgm:pt modelId="{57722407-C0D6-473D-BB72-D6A61AACB392}">
      <dgm:prSet custT="1"/>
      <dgm:spPr/>
      <dgm:t>
        <a:bodyPr/>
        <a:lstStyle/>
        <a:p>
          <a:r>
            <a:rPr lang="en-US" sz="2000"/>
            <a:t>Register / de-register</a:t>
          </a:r>
        </a:p>
      </dgm:t>
    </dgm:pt>
    <dgm:pt modelId="{8791EB1F-B630-4552-9879-90A8FD61664E}" type="parTrans" cxnId="{83CB9D74-797B-45D9-945F-A8C7D85981E6}">
      <dgm:prSet/>
      <dgm:spPr/>
      <dgm:t>
        <a:bodyPr/>
        <a:lstStyle/>
        <a:p>
          <a:endParaRPr lang="en-US" sz="2000"/>
        </a:p>
      </dgm:t>
    </dgm:pt>
    <dgm:pt modelId="{0170D9B4-AB37-432A-9435-D8EE2E3F8C8F}" type="sibTrans" cxnId="{83CB9D74-797B-45D9-945F-A8C7D85981E6}">
      <dgm:prSet/>
      <dgm:spPr/>
      <dgm:t>
        <a:bodyPr/>
        <a:lstStyle/>
        <a:p>
          <a:endParaRPr lang="en-US" sz="2000"/>
        </a:p>
      </dgm:t>
    </dgm:pt>
    <dgm:pt modelId="{8AAB7D40-D99F-44B1-AA93-252E8BBF2756}">
      <dgm:prSet custT="1"/>
      <dgm:spPr/>
      <dgm:t>
        <a:bodyPr/>
        <a:lstStyle/>
        <a:p>
          <a:r>
            <a:rPr lang="en-US" sz="1800" dirty="0"/>
            <a:t>QP (Queue Pair)</a:t>
          </a:r>
        </a:p>
      </dgm:t>
    </dgm:pt>
    <dgm:pt modelId="{BB8973AB-2A44-4805-9310-E258EC8C8578}" type="parTrans" cxnId="{E9F181F5-EFFE-41F6-98F0-CD43C87D6C59}">
      <dgm:prSet/>
      <dgm:spPr/>
      <dgm:t>
        <a:bodyPr/>
        <a:lstStyle/>
        <a:p>
          <a:endParaRPr lang="en-US" sz="2000"/>
        </a:p>
      </dgm:t>
    </dgm:pt>
    <dgm:pt modelId="{16F26058-95FC-42DE-BEE6-822C19F49678}" type="sibTrans" cxnId="{E9F181F5-EFFE-41F6-98F0-CD43C87D6C59}">
      <dgm:prSet/>
      <dgm:spPr/>
      <dgm:t>
        <a:bodyPr/>
        <a:lstStyle/>
        <a:p>
          <a:endParaRPr lang="en-US" sz="2000"/>
        </a:p>
      </dgm:t>
    </dgm:pt>
    <dgm:pt modelId="{22CAB352-FF5B-4139-8485-CE6AE139A08E}">
      <dgm:prSet custT="1"/>
      <dgm:spPr/>
      <dgm:t>
        <a:bodyPr/>
        <a:lstStyle/>
        <a:p>
          <a:r>
            <a:rPr lang="en-US" sz="2000"/>
            <a:t>Create / destroy / modify</a:t>
          </a:r>
        </a:p>
      </dgm:t>
    </dgm:pt>
    <dgm:pt modelId="{76A742C0-84C6-42CC-8D06-A4503B75C9BE}" type="parTrans" cxnId="{269F706C-9D9D-4594-ACE6-31398EC3563E}">
      <dgm:prSet/>
      <dgm:spPr/>
      <dgm:t>
        <a:bodyPr/>
        <a:lstStyle/>
        <a:p>
          <a:endParaRPr lang="en-US" sz="2000"/>
        </a:p>
      </dgm:t>
    </dgm:pt>
    <dgm:pt modelId="{82BD1E56-1755-4ACA-9193-D6C9B643E9C4}" type="sibTrans" cxnId="{269F706C-9D9D-4594-ACE6-31398EC3563E}">
      <dgm:prSet/>
      <dgm:spPr/>
      <dgm:t>
        <a:bodyPr/>
        <a:lstStyle/>
        <a:p>
          <a:endParaRPr lang="en-US" sz="2000"/>
        </a:p>
      </dgm:t>
    </dgm:pt>
    <dgm:pt modelId="{2B7B1CEC-D91C-4833-9240-18E10BF1F863}">
      <dgm:prSet custT="1"/>
      <dgm:spPr/>
      <dgm:t>
        <a:bodyPr/>
        <a:lstStyle/>
        <a:p>
          <a:r>
            <a:rPr lang="en-US" sz="1800" dirty="0"/>
            <a:t>CQ (Completion Queue)</a:t>
          </a:r>
        </a:p>
      </dgm:t>
    </dgm:pt>
    <dgm:pt modelId="{433323F9-121D-490E-8DA1-4B26E2E2B08D}" type="parTrans" cxnId="{5D6F9342-4998-4F49-BBC2-E2B8AD37FDE1}">
      <dgm:prSet/>
      <dgm:spPr/>
      <dgm:t>
        <a:bodyPr/>
        <a:lstStyle/>
        <a:p>
          <a:endParaRPr lang="en-US" sz="2000"/>
        </a:p>
      </dgm:t>
    </dgm:pt>
    <dgm:pt modelId="{707124B2-F541-4F72-A436-EDAD2B87AE3D}" type="sibTrans" cxnId="{5D6F9342-4998-4F49-BBC2-E2B8AD37FDE1}">
      <dgm:prSet/>
      <dgm:spPr/>
      <dgm:t>
        <a:bodyPr/>
        <a:lstStyle/>
        <a:p>
          <a:endParaRPr lang="en-US" sz="2000"/>
        </a:p>
      </dgm:t>
    </dgm:pt>
    <dgm:pt modelId="{425773D4-4D6B-4D50-9A6F-4EBDB75D5DC9}">
      <dgm:prSet custT="1"/>
      <dgm:spPr/>
      <dgm:t>
        <a:bodyPr/>
        <a:lstStyle/>
        <a:p>
          <a:r>
            <a:rPr lang="en-US" sz="2000" dirty="0"/>
            <a:t>Create / resize / destroy</a:t>
          </a:r>
        </a:p>
      </dgm:t>
    </dgm:pt>
    <dgm:pt modelId="{7088B87A-8E85-45BC-AC09-0BE0FD5A400C}" type="parTrans" cxnId="{7233C625-FF7E-4D80-BD77-3A0731185391}">
      <dgm:prSet/>
      <dgm:spPr/>
      <dgm:t>
        <a:bodyPr/>
        <a:lstStyle/>
        <a:p>
          <a:endParaRPr lang="en-US" sz="2000"/>
        </a:p>
      </dgm:t>
    </dgm:pt>
    <dgm:pt modelId="{06C47C19-6566-4C40-8FFE-0A22A13FB114}" type="sibTrans" cxnId="{7233C625-FF7E-4D80-BD77-3A0731185391}">
      <dgm:prSet/>
      <dgm:spPr/>
      <dgm:t>
        <a:bodyPr/>
        <a:lstStyle/>
        <a:p>
          <a:endParaRPr lang="en-US" sz="2000"/>
        </a:p>
      </dgm:t>
    </dgm:pt>
    <dgm:pt modelId="{3889E415-5F8B-4B08-884B-C58A193DE154}">
      <dgm:prSet custT="1"/>
      <dgm:spPr/>
      <dgm:t>
        <a:bodyPr/>
        <a:lstStyle/>
        <a:p>
          <a:r>
            <a:rPr lang="en-US" sz="1800" dirty="0"/>
            <a:t>SRQ (Shared Queue Pair)</a:t>
          </a:r>
        </a:p>
      </dgm:t>
    </dgm:pt>
    <dgm:pt modelId="{261B4FD9-7088-4D3C-86D3-223E18CE5F3C}" type="parTrans" cxnId="{463AC08E-4D9E-48D7-ADA0-4F4ACD500BDD}">
      <dgm:prSet/>
      <dgm:spPr/>
      <dgm:t>
        <a:bodyPr/>
        <a:lstStyle/>
        <a:p>
          <a:endParaRPr lang="en-US" sz="2000"/>
        </a:p>
      </dgm:t>
    </dgm:pt>
    <dgm:pt modelId="{3D52097F-6065-434F-90CB-AD57D365A76C}" type="sibTrans" cxnId="{463AC08E-4D9E-48D7-ADA0-4F4ACD500BDD}">
      <dgm:prSet/>
      <dgm:spPr/>
      <dgm:t>
        <a:bodyPr/>
        <a:lstStyle/>
        <a:p>
          <a:endParaRPr lang="en-US" sz="2000"/>
        </a:p>
      </dgm:t>
    </dgm:pt>
    <dgm:pt modelId="{9B40786C-1D3F-49D6-A0A6-0C1FF58E7672}">
      <dgm:prSet custT="1"/>
      <dgm:spPr/>
      <dgm:t>
        <a:bodyPr/>
        <a:lstStyle/>
        <a:p>
          <a:r>
            <a:rPr lang="en-US" sz="2000" dirty="0"/>
            <a:t>Create / resize / destroy</a:t>
          </a:r>
        </a:p>
      </dgm:t>
    </dgm:pt>
    <dgm:pt modelId="{41E5A8DE-F234-4C0F-934B-5DB995D63765}" type="parTrans" cxnId="{C6B4CF47-AC3E-4A30-93F9-B7C5FD55EE2D}">
      <dgm:prSet/>
      <dgm:spPr/>
      <dgm:t>
        <a:bodyPr/>
        <a:lstStyle/>
        <a:p>
          <a:endParaRPr lang="en-US" sz="2000"/>
        </a:p>
      </dgm:t>
    </dgm:pt>
    <dgm:pt modelId="{F55A4654-54E1-4741-89CC-A2B17B7EBDDA}" type="sibTrans" cxnId="{C6B4CF47-AC3E-4A30-93F9-B7C5FD55EE2D}">
      <dgm:prSet/>
      <dgm:spPr/>
      <dgm:t>
        <a:bodyPr/>
        <a:lstStyle/>
        <a:p>
          <a:endParaRPr lang="en-US" sz="2000"/>
        </a:p>
      </dgm:t>
    </dgm:pt>
    <dgm:pt modelId="{F412BDEA-E305-4678-9F88-762A3BCFD269}" type="pres">
      <dgm:prSet presAssocID="{90FE196C-56B7-4051-B2F1-6185CC9EB54B}" presName="root" presStyleCnt="0">
        <dgm:presLayoutVars>
          <dgm:dir/>
          <dgm:resizeHandles val="exact"/>
        </dgm:presLayoutVars>
      </dgm:prSet>
      <dgm:spPr/>
    </dgm:pt>
    <dgm:pt modelId="{7DDC51FD-7FD4-46E3-ADCC-2EBA5A15748C}" type="pres">
      <dgm:prSet presAssocID="{08F43297-2D69-42A5-A273-C1171820EFA7}" presName="compNode" presStyleCnt="0"/>
      <dgm:spPr/>
    </dgm:pt>
    <dgm:pt modelId="{9B34B437-1256-42BA-8474-BCF95E4BE5BF}" type="pres">
      <dgm:prSet presAssocID="{08F43297-2D69-42A5-A273-C1171820EFA7}" presName="bgRect" presStyleLbl="bgShp" presStyleIdx="0" presStyleCnt="7"/>
      <dgm:spPr/>
    </dgm:pt>
    <dgm:pt modelId="{63144816-8649-469F-BCCD-4B7408184B53}" type="pres">
      <dgm:prSet presAssocID="{08F43297-2D69-42A5-A273-C1171820EFA7}"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Turtle"/>
        </a:ext>
      </dgm:extLst>
    </dgm:pt>
    <dgm:pt modelId="{A8C3DF62-5B33-4732-8421-EFE34CCB5237}" type="pres">
      <dgm:prSet presAssocID="{08F43297-2D69-42A5-A273-C1171820EFA7}" presName="spaceRect" presStyleCnt="0"/>
      <dgm:spPr/>
    </dgm:pt>
    <dgm:pt modelId="{640499E3-2B6C-4068-A3A8-8ACCD6EF41E1}" type="pres">
      <dgm:prSet presAssocID="{08F43297-2D69-42A5-A273-C1171820EFA7}" presName="parTx" presStyleLbl="revTx" presStyleIdx="0" presStyleCnt="13">
        <dgm:presLayoutVars>
          <dgm:chMax val="0"/>
          <dgm:chPref val="0"/>
        </dgm:presLayoutVars>
      </dgm:prSet>
      <dgm:spPr/>
    </dgm:pt>
    <dgm:pt modelId="{10EC7993-B2A8-4192-9D70-B7CEDEA7A0C7}" type="pres">
      <dgm:prSet presAssocID="{FC0B41E8-E339-4675-9DDC-F3BD85498A9B}" presName="sibTrans" presStyleCnt="0"/>
      <dgm:spPr/>
    </dgm:pt>
    <dgm:pt modelId="{2A06B91B-2545-43CC-8E64-BAE17892B082}" type="pres">
      <dgm:prSet presAssocID="{F952DF03-50D5-4160-A020-E0639642E851}" presName="compNode" presStyleCnt="0"/>
      <dgm:spPr/>
    </dgm:pt>
    <dgm:pt modelId="{BAB4A2B9-BC07-4152-A48C-59AE297A3F37}" type="pres">
      <dgm:prSet presAssocID="{F952DF03-50D5-4160-A020-E0639642E851}" presName="bgRect" presStyleLbl="bgShp" presStyleIdx="1" presStyleCnt="7"/>
      <dgm:spPr/>
    </dgm:pt>
    <dgm:pt modelId="{77151FC0-1D60-440C-ABF1-E9C51EA95C3F}" type="pres">
      <dgm:prSet presAssocID="{F952DF03-50D5-4160-A020-E0639642E851}"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B"/>
        </a:ext>
      </dgm:extLst>
    </dgm:pt>
    <dgm:pt modelId="{F2473A77-A9C9-442D-B915-01B5AED57F01}" type="pres">
      <dgm:prSet presAssocID="{F952DF03-50D5-4160-A020-E0639642E851}" presName="spaceRect" presStyleCnt="0"/>
      <dgm:spPr/>
    </dgm:pt>
    <dgm:pt modelId="{2A3EA224-74D6-4235-807E-566B345C52CD}" type="pres">
      <dgm:prSet presAssocID="{F952DF03-50D5-4160-A020-E0639642E851}" presName="parTx" presStyleLbl="revTx" presStyleIdx="1" presStyleCnt="13">
        <dgm:presLayoutVars>
          <dgm:chMax val="0"/>
          <dgm:chPref val="0"/>
        </dgm:presLayoutVars>
      </dgm:prSet>
      <dgm:spPr/>
    </dgm:pt>
    <dgm:pt modelId="{1EE129A4-15E0-47B6-899E-14ADFA249506}" type="pres">
      <dgm:prSet presAssocID="{F952DF03-50D5-4160-A020-E0639642E851}" presName="desTx" presStyleLbl="revTx" presStyleIdx="2" presStyleCnt="13">
        <dgm:presLayoutVars/>
      </dgm:prSet>
      <dgm:spPr/>
    </dgm:pt>
    <dgm:pt modelId="{4058EC0F-B9A6-480A-BF76-2E3B02D9983A}" type="pres">
      <dgm:prSet presAssocID="{40C3C347-8C6C-4C2C-B105-292CA6A459F2}" presName="sibTrans" presStyleCnt="0"/>
      <dgm:spPr/>
    </dgm:pt>
    <dgm:pt modelId="{3D8E06EF-9751-4818-8EA1-406525639E45}" type="pres">
      <dgm:prSet presAssocID="{370D15D5-6B93-43C6-9E02-6C97A20F6840}" presName="compNode" presStyleCnt="0"/>
      <dgm:spPr/>
    </dgm:pt>
    <dgm:pt modelId="{91D04FBB-8C12-459D-8FBB-F41B33259EB8}" type="pres">
      <dgm:prSet presAssocID="{370D15D5-6B93-43C6-9E02-6C97A20F6840}" presName="bgRect" presStyleLbl="bgShp" presStyleIdx="2" presStyleCnt="7"/>
      <dgm:spPr/>
    </dgm:pt>
    <dgm:pt modelId="{E9E884A7-EC44-44FD-B85B-CD1376151A19}" type="pres">
      <dgm:prSet presAssocID="{370D15D5-6B93-43C6-9E02-6C97A20F6840}"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Lock"/>
        </a:ext>
      </dgm:extLst>
    </dgm:pt>
    <dgm:pt modelId="{2FDEF97B-CBAC-41F9-BD47-D09B8EFDBAAA}" type="pres">
      <dgm:prSet presAssocID="{370D15D5-6B93-43C6-9E02-6C97A20F6840}" presName="spaceRect" presStyleCnt="0"/>
      <dgm:spPr/>
    </dgm:pt>
    <dgm:pt modelId="{111370DC-0190-4B91-8C00-D4246424FD2A}" type="pres">
      <dgm:prSet presAssocID="{370D15D5-6B93-43C6-9E02-6C97A20F6840}" presName="parTx" presStyleLbl="revTx" presStyleIdx="3" presStyleCnt="13">
        <dgm:presLayoutVars>
          <dgm:chMax val="0"/>
          <dgm:chPref val="0"/>
        </dgm:presLayoutVars>
      </dgm:prSet>
      <dgm:spPr/>
    </dgm:pt>
    <dgm:pt modelId="{97A3B23B-D845-46CC-A103-2ABA16556D8D}" type="pres">
      <dgm:prSet presAssocID="{370D15D5-6B93-43C6-9E02-6C97A20F6840}" presName="desTx" presStyleLbl="revTx" presStyleIdx="4" presStyleCnt="13">
        <dgm:presLayoutVars/>
      </dgm:prSet>
      <dgm:spPr/>
    </dgm:pt>
    <dgm:pt modelId="{078077D5-F5A9-48B7-A9C4-A2A756BBB0D3}" type="pres">
      <dgm:prSet presAssocID="{F00538A0-95FA-4E0E-8BC2-DA9F6C0E13CD}" presName="sibTrans" presStyleCnt="0"/>
      <dgm:spPr/>
    </dgm:pt>
    <dgm:pt modelId="{FEB65041-7A08-42D9-800E-3448B0A1BD3C}" type="pres">
      <dgm:prSet presAssocID="{362B2523-89AD-48AF-BED3-BACB28B53393}" presName="compNode" presStyleCnt="0"/>
      <dgm:spPr/>
    </dgm:pt>
    <dgm:pt modelId="{C468DA8F-6E4D-465E-8317-9CD9FED87D2A}" type="pres">
      <dgm:prSet presAssocID="{362B2523-89AD-48AF-BED3-BACB28B53393}" presName="bgRect" presStyleLbl="bgShp" presStyleIdx="3" presStyleCnt="7"/>
      <dgm:spPr/>
    </dgm:pt>
    <dgm:pt modelId="{FAF1A683-E8AB-4975-8851-3DA5B4D17CDF}" type="pres">
      <dgm:prSet presAssocID="{362B2523-89AD-48AF-BED3-BACB28B53393}"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Database"/>
        </a:ext>
      </dgm:extLst>
    </dgm:pt>
    <dgm:pt modelId="{84FC38C6-F354-4EC0-A1B1-29728EBC033C}" type="pres">
      <dgm:prSet presAssocID="{362B2523-89AD-48AF-BED3-BACB28B53393}" presName="spaceRect" presStyleCnt="0"/>
      <dgm:spPr/>
    </dgm:pt>
    <dgm:pt modelId="{25F8C189-7EA3-412F-B9C1-C6AFA0EA5614}" type="pres">
      <dgm:prSet presAssocID="{362B2523-89AD-48AF-BED3-BACB28B53393}" presName="parTx" presStyleLbl="revTx" presStyleIdx="5" presStyleCnt="13">
        <dgm:presLayoutVars>
          <dgm:chMax val="0"/>
          <dgm:chPref val="0"/>
        </dgm:presLayoutVars>
      </dgm:prSet>
      <dgm:spPr/>
    </dgm:pt>
    <dgm:pt modelId="{A8EF3066-A73C-4D57-B2C3-9F344986581E}" type="pres">
      <dgm:prSet presAssocID="{362B2523-89AD-48AF-BED3-BACB28B53393}" presName="desTx" presStyleLbl="revTx" presStyleIdx="6" presStyleCnt="13">
        <dgm:presLayoutVars/>
      </dgm:prSet>
      <dgm:spPr/>
    </dgm:pt>
    <dgm:pt modelId="{F492182A-4220-43EB-8D2B-C511CF5FF5D7}" type="pres">
      <dgm:prSet presAssocID="{D14D7EF8-9330-47C7-BB24-5668C4108F76}" presName="sibTrans" presStyleCnt="0"/>
      <dgm:spPr/>
    </dgm:pt>
    <dgm:pt modelId="{0FD513E3-2EC0-4606-979E-26AA7ABD1BEB}" type="pres">
      <dgm:prSet presAssocID="{8AAB7D40-D99F-44B1-AA93-252E8BBF2756}" presName="compNode" presStyleCnt="0"/>
      <dgm:spPr/>
    </dgm:pt>
    <dgm:pt modelId="{3EA11C62-FBE8-488C-877F-6C779786D527}" type="pres">
      <dgm:prSet presAssocID="{8AAB7D40-D99F-44B1-AA93-252E8BBF2756}" presName="bgRect" presStyleLbl="bgShp" presStyleIdx="4" presStyleCnt="7"/>
      <dgm:spPr/>
    </dgm:pt>
    <dgm:pt modelId="{11F177EE-051C-4EC2-BA52-363354EF6915}" type="pres">
      <dgm:prSet presAssocID="{8AAB7D40-D99F-44B1-AA93-252E8BBF2756}"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Transfer"/>
        </a:ext>
      </dgm:extLst>
    </dgm:pt>
    <dgm:pt modelId="{05794A4A-C1A2-4071-B209-9744E2E1E6DA}" type="pres">
      <dgm:prSet presAssocID="{8AAB7D40-D99F-44B1-AA93-252E8BBF2756}" presName="spaceRect" presStyleCnt="0"/>
      <dgm:spPr/>
    </dgm:pt>
    <dgm:pt modelId="{061CC589-ABBF-4E3A-ABBC-1B9D686CFC89}" type="pres">
      <dgm:prSet presAssocID="{8AAB7D40-D99F-44B1-AA93-252E8BBF2756}" presName="parTx" presStyleLbl="revTx" presStyleIdx="7" presStyleCnt="13">
        <dgm:presLayoutVars>
          <dgm:chMax val="0"/>
          <dgm:chPref val="0"/>
        </dgm:presLayoutVars>
      </dgm:prSet>
      <dgm:spPr/>
    </dgm:pt>
    <dgm:pt modelId="{2734BE41-015C-447A-8281-6A3CE69F3501}" type="pres">
      <dgm:prSet presAssocID="{8AAB7D40-D99F-44B1-AA93-252E8BBF2756}" presName="desTx" presStyleLbl="revTx" presStyleIdx="8" presStyleCnt="13">
        <dgm:presLayoutVars/>
      </dgm:prSet>
      <dgm:spPr/>
    </dgm:pt>
    <dgm:pt modelId="{E27FE45E-D8C2-47C7-B593-2A0151554083}" type="pres">
      <dgm:prSet presAssocID="{16F26058-95FC-42DE-BEE6-822C19F49678}" presName="sibTrans" presStyleCnt="0"/>
      <dgm:spPr/>
    </dgm:pt>
    <dgm:pt modelId="{75DAE8CD-62FB-4F29-AE7E-166E62D1D44E}" type="pres">
      <dgm:prSet presAssocID="{2B7B1CEC-D91C-4833-9240-18E10BF1F863}" presName="compNode" presStyleCnt="0"/>
      <dgm:spPr/>
    </dgm:pt>
    <dgm:pt modelId="{9F40DFA7-5941-4BB2-A546-2C6453EED143}" type="pres">
      <dgm:prSet presAssocID="{2B7B1CEC-D91C-4833-9240-18E10BF1F863}" presName="bgRect" presStyleLbl="bgShp" presStyleIdx="5" presStyleCnt="7"/>
      <dgm:spPr/>
    </dgm:pt>
    <dgm:pt modelId="{7443CA2C-D7F6-4A56-B86D-2C896E372BCF}" type="pres">
      <dgm:prSet presAssocID="{2B7B1CEC-D91C-4833-9240-18E10BF1F863}"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a:noFill/>
        </a:ln>
      </dgm:spPr>
      <dgm:extLst>
        <a:ext uri="{E40237B7-FDA0-4F09-8148-C483321AD2D9}">
          <dgm14:cNvPr xmlns:dgm14="http://schemas.microsoft.com/office/drawing/2010/diagram" id="0" name="" descr="Checkmark"/>
        </a:ext>
      </dgm:extLst>
    </dgm:pt>
    <dgm:pt modelId="{A95C41B3-C0BB-428E-9F74-127E04F52642}" type="pres">
      <dgm:prSet presAssocID="{2B7B1CEC-D91C-4833-9240-18E10BF1F863}" presName="spaceRect" presStyleCnt="0"/>
      <dgm:spPr/>
    </dgm:pt>
    <dgm:pt modelId="{4D9B144E-6262-48FF-82F9-A73F000A9EB4}" type="pres">
      <dgm:prSet presAssocID="{2B7B1CEC-D91C-4833-9240-18E10BF1F863}" presName="parTx" presStyleLbl="revTx" presStyleIdx="9" presStyleCnt="13">
        <dgm:presLayoutVars>
          <dgm:chMax val="0"/>
          <dgm:chPref val="0"/>
        </dgm:presLayoutVars>
      </dgm:prSet>
      <dgm:spPr/>
    </dgm:pt>
    <dgm:pt modelId="{C1EDCA14-4A33-4BA7-B55C-E027CE6D3FBB}" type="pres">
      <dgm:prSet presAssocID="{2B7B1CEC-D91C-4833-9240-18E10BF1F863}" presName="desTx" presStyleLbl="revTx" presStyleIdx="10" presStyleCnt="13">
        <dgm:presLayoutVars/>
      </dgm:prSet>
      <dgm:spPr/>
    </dgm:pt>
    <dgm:pt modelId="{B8974FD4-31C0-4F41-A85C-1B4C19B7AE20}" type="pres">
      <dgm:prSet presAssocID="{707124B2-F541-4F72-A436-EDAD2B87AE3D}" presName="sibTrans" presStyleCnt="0"/>
      <dgm:spPr/>
    </dgm:pt>
    <dgm:pt modelId="{AA4B5CDA-3B73-40D6-851A-B65E249DAE47}" type="pres">
      <dgm:prSet presAssocID="{3889E415-5F8B-4B08-884B-C58A193DE154}" presName="compNode" presStyleCnt="0"/>
      <dgm:spPr/>
    </dgm:pt>
    <dgm:pt modelId="{B5B7F545-A3F2-4607-A8A7-A40ECE796B6C}" type="pres">
      <dgm:prSet presAssocID="{3889E415-5F8B-4B08-884B-C58A193DE154}" presName="bgRect" presStyleLbl="bgShp" presStyleIdx="6" presStyleCnt="7"/>
      <dgm:spPr/>
    </dgm:pt>
    <dgm:pt modelId="{BF421ABE-7489-4305-8D31-E9B6D7F81FE0}" type="pres">
      <dgm:prSet presAssocID="{3889E415-5F8B-4B08-884B-C58A193DE154}"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a:ln>
          <a:noFill/>
        </a:ln>
      </dgm:spPr>
      <dgm:extLst>
        <a:ext uri="{E40237B7-FDA0-4F09-8148-C483321AD2D9}">
          <dgm14:cNvPr xmlns:dgm14="http://schemas.microsoft.com/office/drawing/2010/diagram" id="0" name="" descr="Share"/>
        </a:ext>
      </dgm:extLst>
    </dgm:pt>
    <dgm:pt modelId="{95678677-44B4-41FA-A9EF-146735E31838}" type="pres">
      <dgm:prSet presAssocID="{3889E415-5F8B-4B08-884B-C58A193DE154}" presName="spaceRect" presStyleCnt="0"/>
      <dgm:spPr/>
    </dgm:pt>
    <dgm:pt modelId="{10238881-5488-4C95-AA1A-874590B4D4DA}" type="pres">
      <dgm:prSet presAssocID="{3889E415-5F8B-4B08-884B-C58A193DE154}" presName="parTx" presStyleLbl="revTx" presStyleIdx="11" presStyleCnt="13">
        <dgm:presLayoutVars>
          <dgm:chMax val="0"/>
          <dgm:chPref val="0"/>
        </dgm:presLayoutVars>
      </dgm:prSet>
      <dgm:spPr/>
    </dgm:pt>
    <dgm:pt modelId="{7170F5A0-A4D2-4360-B599-37610B9F78AD}" type="pres">
      <dgm:prSet presAssocID="{3889E415-5F8B-4B08-884B-C58A193DE154}" presName="desTx" presStyleLbl="revTx" presStyleIdx="12" presStyleCnt="13">
        <dgm:presLayoutVars/>
      </dgm:prSet>
      <dgm:spPr/>
    </dgm:pt>
  </dgm:ptLst>
  <dgm:cxnLst>
    <dgm:cxn modelId="{72174407-44EE-4C84-A275-BFB0C2A4477A}" srcId="{90FE196C-56B7-4051-B2F1-6185CC9EB54B}" destId="{F952DF03-50D5-4160-A020-E0639642E851}" srcOrd="1" destOrd="0" parTransId="{F2D1D44E-F6AC-47A1-B989-211E129F90A6}" sibTransId="{40C3C347-8C6C-4C2C-B105-292CA6A459F2}"/>
    <dgm:cxn modelId="{3C5DD507-87D6-431A-9A07-27DBE64C017B}" srcId="{F952DF03-50D5-4160-A020-E0639642E851}" destId="{6D1C0292-2921-4258-8BEF-384393520380}" srcOrd="0" destOrd="0" parTransId="{F6C074B7-F7FB-4CDE-AA19-5330536B9F56}" sibTransId="{7E88C2DB-CD76-4CEF-B416-F75AA0995D94}"/>
    <dgm:cxn modelId="{7233C625-FF7E-4D80-BD77-3A0731185391}" srcId="{2B7B1CEC-D91C-4833-9240-18E10BF1F863}" destId="{425773D4-4D6B-4D50-9A6F-4EBDB75D5DC9}" srcOrd="0" destOrd="0" parTransId="{7088B87A-8E85-45BC-AC09-0BE0FD5A400C}" sibTransId="{06C47C19-6566-4C40-8FFE-0A22A13FB114}"/>
    <dgm:cxn modelId="{CE2C0130-950F-432E-89CA-E8B90A6A9B0A}" type="presOf" srcId="{57722407-C0D6-473D-BB72-D6A61AACB392}" destId="{A8EF3066-A73C-4D57-B2C3-9F344986581E}" srcOrd="0" destOrd="0" presId="urn:microsoft.com/office/officeart/2018/2/layout/IconVerticalSolidList"/>
    <dgm:cxn modelId="{5D6F9342-4998-4F49-BBC2-E2B8AD37FDE1}" srcId="{90FE196C-56B7-4051-B2F1-6185CC9EB54B}" destId="{2B7B1CEC-D91C-4833-9240-18E10BF1F863}" srcOrd="5" destOrd="0" parTransId="{433323F9-121D-490E-8DA1-4B26E2E2B08D}" sibTransId="{707124B2-F541-4F72-A436-EDAD2B87AE3D}"/>
    <dgm:cxn modelId="{C6B4CF47-AC3E-4A30-93F9-B7C5FD55EE2D}" srcId="{3889E415-5F8B-4B08-884B-C58A193DE154}" destId="{9B40786C-1D3F-49D6-A0A6-0C1FF58E7672}" srcOrd="0" destOrd="0" parTransId="{41E5A8DE-F234-4C0F-934B-5DB995D63765}" sibTransId="{F55A4654-54E1-4741-89CC-A2B17B7EBDDA}"/>
    <dgm:cxn modelId="{B51BB554-5E99-4BE7-9ED8-7EA196672A1E}" type="presOf" srcId="{2B7B1CEC-D91C-4833-9240-18E10BF1F863}" destId="{4D9B144E-6262-48FF-82F9-A73F000A9EB4}" srcOrd="0" destOrd="0" presId="urn:microsoft.com/office/officeart/2018/2/layout/IconVerticalSolidList"/>
    <dgm:cxn modelId="{0F2D0667-C1D9-42BA-9568-F878BA6A7B3F}" type="presOf" srcId="{362B2523-89AD-48AF-BED3-BACB28B53393}" destId="{25F8C189-7EA3-412F-B9C1-C6AFA0EA5614}" srcOrd="0" destOrd="0" presId="urn:microsoft.com/office/officeart/2018/2/layout/IconVerticalSolidList"/>
    <dgm:cxn modelId="{706EBD69-F71E-4EB2-A578-CA4388A8F0DD}" type="presOf" srcId="{22CAB352-FF5B-4139-8485-CE6AE139A08E}" destId="{2734BE41-015C-447A-8281-6A3CE69F3501}" srcOrd="0" destOrd="0" presId="urn:microsoft.com/office/officeart/2018/2/layout/IconVerticalSolidList"/>
    <dgm:cxn modelId="{269F706C-9D9D-4594-ACE6-31398EC3563E}" srcId="{8AAB7D40-D99F-44B1-AA93-252E8BBF2756}" destId="{22CAB352-FF5B-4139-8485-CE6AE139A08E}" srcOrd="0" destOrd="0" parTransId="{76A742C0-84C6-42CC-8D06-A4503B75C9BE}" sibTransId="{82BD1E56-1755-4ACA-9193-D6C9B643E9C4}"/>
    <dgm:cxn modelId="{83CB9D74-797B-45D9-945F-A8C7D85981E6}" srcId="{362B2523-89AD-48AF-BED3-BACB28B53393}" destId="{57722407-C0D6-473D-BB72-D6A61AACB392}" srcOrd="0" destOrd="0" parTransId="{8791EB1F-B630-4552-9879-90A8FD61664E}" sibTransId="{0170D9B4-AB37-432A-9435-D8EE2E3F8C8F}"/>
    <dgm:cxn modelId="{03ED8979-A49D-436D-A967-B80504959006}" type="presOf" srcId="{425773D4-4D6B-4D50-9A6F-4EBDB75D5DC9}" destId="{C1EDCA14-4A33-4BA7-B55C-E027CE6D3FBB}" srcOrd="0" destOrd="0" presId="urn:microsoft.com/office/officeart/2018/2/layout/IconVerticalSolidList"/>
    <dgm:cxn modelId="{48AF7387-E093-4AA6-992E-5BEC8194398F}" type="presOf" srcId="{6D1C0292-2921-4258-8BEF-384393520380}" destId="{1EE129A4-15E0-47B6-899E-14ADFA249506}" srcOrd="0" destOrd="0" presId="urn:microsoft.com/office/officeart/2018/2/layout/IconVerticalSolidList"/>
    <dgm:cxn modelId="{538B158A-01BB-456A-A602-EA9277CA94F9}" type="presOf" srcId="{90FE196C-56B7-4051-B2F1-6185CC9EB54B}" destId="{F412BDEA-E305-4678-9F88-762A3BCFD269}" srcOrd="0" destOrd="0" presId="urn:microsoft.com/office/officeart/2018/2/layout/IconVerticalSolidList"/>
    <dgm:cxn modelId="{C1373E8A-54E7-4CC6-B341-B78BB2A6A462}" type="presOf" srcId="{3889E415-5F8B-4B08-884B-C58A193DE154}" destId="{10238881-5488-4C95-AA1A-874590B4D4DA}" srcOrd="0" destOrd="0" presId="urn:microsoft.com/office/officeart/2018/2/layout/IconVerticalSolidList"/>
    <dgm:cxn modelId="{D7B1488D-D496-4FB6-B76C-1410C12CA796}" srcId="{90FE196C-56B7-4051-B2F1-6185CC9EB54B}" destId="{08F43297-2D69-42A5-A273-C1171820EFA7}" srcOrd="0" destOrd="0" parTransId="{15D4A734-F47E-407B-AE37-93B8E0E57613}" sibTransId="{FC0B41E8-E339-4675-9DDC-F3BD85498A9B}"/>
    <dgm:cxn modelId="{463AC08E-4D9E-48D7-ADA0-4F4ACD500BDD}" srcId="{90FE196C-56B7-4051-B2F1-6185CC9EB54B}" destId="{3889E415-5F8B-4B08-884B-C58A193DE154}" srcOrd="6" destOrd="0" parTransId="{261B4FD9-7088-4D3C-86D3-223E18CE5F3C}" sibTransId="{3D52097F-6065-434F-90CB-AD57D365A76C}"/>
    <dgm:cxn modelId="{ACD3F293-7D0E-48E8-BDD6-E31AAE308FEB}" srcId="{90FE196C-56B7-4051-B2F1-6185CC9EB54B}" destId="{362B2523-89AD-48AF-BED3-BACB28B53393}" srcOrd="3" destOrd="0" parTransId="{23840CEF-1FE1-4309-A6B7-C7DB56B55144}" sibTransId="{D14D7EF8-9330-47C7-BB24-5668C4108F76}"/>
    <dgm:cxn modelId="{D1065DB3-F6D4-4BF2-BFA4-8BD6E8CDDCF3}" type="presOf" srcId="{4653A3BE-23B2-426C-AB97-2BE6ACD02530}" destId="{97A3B23B-D845-46CC-A103-2ABA16556D8D}" srcOrd="0" destOrd="0" presId="urn:microsoft.com/office/officeart/2018/2/layout/IconVerticalSolidList"/>
    <dgm:cxn modelId="{8E7629BA-5B3F-497D-875D-E66EDDBB4FCA}" srcId="{90FE196C-56B7-4051-B2F1-6185CC9EB54B}" destId="{370D15D5-6B93-43C6-9E02-6C97A20F6840}" srcOrd="2" destOrd="0" parTransId="{6230F2A2-10C0-40B9-B6F0-010B33F50296}" sibTransId="{F00538A0-95FA-4E0E-8BC2-DA9F6C0E13CD}"/>
    <dgm:cxn modelId="{07F23BBB-6F1E-48D6-B9D4-C212D2B2C1AD}" type="presOf" srcId="{F952DF03-50D5-4160-A020-E0639642E851}" destId="{2A3EA224-74D6-4235-807E-566B345C52CD}" srcOrd="0" destOrd="0" presId="urn:microsoft.com/office/officeart/2018/2/layout/IconVerticalSolidList"/>
    <dgm:cxn modelId="{737D62C8-6E44-4051-BC2B-A5B7D762D76D}" type="presOf" srcId="{08F43297-2D69-42A5-A273-C1171820EFA7}" destId="{640499E3-2B6C-4068-A3A8-8ACCD6EF41E1}" srcOrd="0" destOrd="0" presId="urn:microsoft.com/office/officeart/2018/2/layout/IconVerticalSolidList"/>
    <dgm:cxn modelId="{6FFC0ACB-F5F1-48E8-88F0-070B552E64C0}" type="presOf" srcId="{370D15D5-6B93-43C6-9E02-6C97A20F6840}" destId="{111370DC-0190-4B91-8C00-D4246424FD2A}" srcOrd="0" destOrd="0" presId="urn:microsoft.com/office/officeart/2018/2/layout/IconVerticalSolidList"/>
    <dgm:cxn modelId="{8D9DEACD-B006-478C-9FB0-09BD1F92A96A}" srcId="{370D15D5-6B93-43C6-9E02-6C97A20F6840}" destId="{4653A3BE-23B2-426C-AB97-2BE6ACD02530}" srcOrd="0" destOrd="0" parTransId="{B472D4F6-E638-4D3D-950B-530A32FA21BF}" sibTransId="{9729C851-F33D-4084-ADB2-5664C5439E51}"/>
    <dgm:cxn modelId="{17E325D2-FC30-4DFE-A4B2-568362E721BA}" type="presOf" srcId="{8AAB7D40-D99F-44B1-AA93-252E8BBF2756}" destId="{061CC589-ABBF-4E3A-ABBC-1B9D686CFC89}" srcOrd="0" destOrd="0" presId="urn:microsoft.com/office/officeart/2018/2/layout/IconVerticalSolidList"/>
    <dgm:cxn modelId="{DC0278DC-DFD2-4779-B3CD-A676ABBD7CC4}" type="presOf" srcId="{9B40786C-1D3F-49D6-A0A6-0C1FF58E7672}" destId="{7170F5A0-A4D2-4360-B599-37610B9F78AD}" srcOrd="0" destOrd="0" presId="urn:microsoft.com/office/officeart/2018/2/layout/IconVerticalSolidList"/>
    <dgm:cxn modelId="{E9F181F5-EFFE-41F6-98F0-CD43C87D6C59}" srcId="{90FE196C-56B7-4051-B2F1-6185CC9EB54B}" destId="{8AAB7D40-D99F-44B1-AA93-252E8BBF2756}" srcOrd="4" destOrd="0" parTransId="{BB8973AB-2A44-4805-9310-E258EC8C8578}" sibTransId="{16F26058-95FC-42DE-BEE6-822C19F49678}"/>
    <dgm:cxn modelId="{627BD974-B2A4-4AAE-BE10-10D0E1A6C51A}" type="presParOf" srcId="{F412BDEA-E305-4678-9F88-762A3BCFD269}" destId="{7DDC51FD-7FD4-46E3-ADCC-2EBA5A15748C}" srcOrd="0" destOrd="0" presId="urn:microsoft.com/office/officeart/2018/2/layout/IconVerticalSolidList"/>
    <dgm:cxn modelId="{EF2EC4A4-7BAE-48EB-87ED-FBBCDC3B64FB}" type="presParOf" srcId="{7DDC51FD-7FD4-46E3-ADCC-2EBA5A15748C}" destId="{9B34B437-1256-42BA-8474-BCF95E4BE5BF}" srcOrd="0" destOrd="0" presId="urn:microsoft.com/office/officeart/2018/2/layout/IconVerticalSolidList"/>
    <dgm:cxn modelId="{C979F6BE-1D00-49B0-BC51-2F327816883E}" type="presParOf" srcId="{7DDC51FD-7FD4-46E3-ADCC-2EBA5A15748C}" destId="{63144816-8649-469F-BCCD-4B7408184B53}" srcOrd="1" destOrd="0" presId="urn:microsoft.com/office/officeart/2018/2/layout/IconVerticalSolidList"/>
    <dgm:cxn modelId="{54F4A44B-E6CC-4ADF-B630-114818E38C6D}" type="presParOf" srcId="{7DDC51FD-7FD4-46E3-ADCC-2EBA5A15748C}" destId="{A8C3DF62-5B33-4732-8421-EFE34CCB5237}" srcOrd="2" destOrd="0" presId="urn:microsoft.com/office/officeart/2018/2/layout/IconVerticalSolidList"/>
    <dgm:cxn modelId="{710D9A84-BEBA-4136-89F3-B74D0675C106}" type="presParOf" srcId="{7DDC51FD-7FD4-46E3-ADCC-2EBA5A15748C}" destId="{640499E3-2B6C-4068-A3A8-8ACCD6EF41E1}" srcOrd="3" destOrd="0" presId="urn:microsoft.com/office/officeart/2018/2/layout/IconVerticalSolidList"/>
    <dgm:cxn modelId="{7BE24B6D-9080-47C7-9A94-D0559A97D9E4}" type="presParOf" srcId="{F412BDEA-E305-4678-9F88-762A3BCFD269}" destId="{10EC7993-B2A8-4192-9D70-B7CEDEA7A0C7}" srcOrd="1" destOrd="0" presId="urn:microsoft.com/office/officeart/2018/2/layout/IconVerticalSolidList"/>
    <dgm:cxn modelId="{E1CAECE9-66DA-454D-A3B6-99D7A8F9185F}" type="presParOf" srcId="{F412BDEA-E305-4678-9F88-762A3BCFD269}" destId="{2A06B91B-2545-43CC-8E64-BAE17892B082}" srcOrd="2" destOrd="0" presId="urn:microsoft.com/office/officeart/2018/2/layout/IconVerticalSolidList"/>
    <dgm:cxn modelId="{53C5F535-7A91-4866-A454-8DDDF7C92CDF}" type="presParOf" srcId="{2A06B91B-2545-43CC-8E64-BAE17892B082}" destId="{BAB4A2B9-BC07-4152-A48C-59AE297A3F37}" srcOrd="0" destOrd="0" presId="urn:microsoft.com/office/officeart/2018/2/layout/IconVerticalSolidList"/>
    <dgm:cxn modelId="{110AF10F-F451-4178-991A-FEF7D6E0AA43}" type="presParOf" srcId="{2A06B91B-2545-43CC-8E64-BAE17892B082}" destId="{77151FC0-1D60-440C-ABF1-E9C51EA95C3F}" srcOrd="1" destOrd="0" presId="urn:microsoft.com/office/officeart/2018/2/layout/IconVerticalSolidList"/>
    <dgm:cxn modelId="{9353DF7F-200B-4BC1-8095-6415C5D3FED2}" type="presParOf" srcId="{2A06B91B-2545-43CC-8E64-BAE17892B082}" destId="{F2473A77-A9C9-442D-B915-01B5AED57F01}" srcOrd="2" destOrd="0" presId="urn:microsoft.com/office/officeart/2018/2/layout/IconVerticalSolidList"/>
    <dgm:cxn modelId="{57FC7682-9661-419B-9080-C53E53AB85E9}" type="presParOf" srcId="{2A06B91B-2545-43CC-8E64-BAE17892B082}" destId="{2A3EA224-74D6-4235-807E-566B345C52CD}" srcOrd="3" destOrd="0" presId="urn:microsoft.com/office/officeart/2018/2/layout/IconVerticalSolidList"/>
    <dgm:cxn modelId="{9C5F4F40-682E-4A7C-9707-F11B50E4D405}" type="presParOf" srcId="{2A06B91B-2545-43CC-8E64-BAE17892B082}" destId="{1EE129A4-15E0-47B6-899E-14ADFA249506}" srcOrd="4" destOrd="0" presId="urn:microsoft.com/office/officeart/2018/2/layout/IconVerticalSolidList"/>
    <dgm:cxn modelId="{D19570C0-5D31-4449-A858-492E612AC17F}" type="presParOf" srcId="{F412BDEA-E305-4678-9F88-762A3BCFD269}" destId="{4058EC0F-B9A6-480A-BF76-2E3B02D9983A}" srcOrd="3" destOrd="0" presId="urn:microsoft.com/office/officeart/2018/2/layout/IconVerticalSolidList"/>
    <dgm:cxn modelId="{94C6779B-1B82-4763-BCBC-9881157FAE79}" type="presParOf" srcId="{F412BDEA-E305-4678-9F88-762A3BCFD269}" destId="{3D8E06EF-9751-4818-8EA1-406525639E45}" srcOrd="4" destOrd="0" presId="urn:microsoft.com/office/officeart/2018/2/layout/IconVerticalSolidList"/>
    <dgm:cxn modelId="{4531856A-4CEB-407F-898B-8BEA7F210AEF}" type="presParOf" srcId="{3D8E06EF-9751-4818-8EA1-406525639E45}" destId="{91D04FBB-8C12-459D-8FBB-F41B33259EB8}" srcOrd="0" destOrd="0" presId="urn:microsoft.com/office/officeart/2018/2/layout/IconVerticalSolidList"/>
    <dgm:cxn modelId="{5A733963-1843-4975-BA22-16D0C67F4DD2}" type="presParOf" srcId="{3D8E06EF-9751-4818-8EA1-406525639E45}" destId="{E9E884A7-EC44-44FD-B85B-CD1376151A19}" srcOrd="1" destOrd="0" presId="urn:microsoft.com/office/officeart/2018/2/layout/IconVerticalSolidList"/>
    <dgm:cxn modelId="{F91E529E-EB5B-44E1-9077-F436ACAAF590}" type="presParOf" srcId="{3D8E06EF-9751-4818-8EA1-406525639E45}" destId="{2FDEF97B-CBAC-41F9-BD47-D09B8EFDBAAA}" srcOrd="2" destOrd="0" presId="urn:microsoft.com/office/officeart/2018/2/layout/IconVerticalSolidList"/>
    <dgm:cxn modelId="{CBE5F5A5-0C19-4929-96EF-29D9B9AE3B00}" type="presParOf" srcId="{3D8E06EF-9751-4818-8EA1-406525639E45}" destId="{111370DC-0190-4B91-8C00-D4246424FD2A}" srcOrd="3" destOrd="0" presId="urn:microsoft.com/office/officeart/2018/2/layout/IconVerticalSolidList"/>
    <dgm:cxn modelId="{456252CE-6D06-4D2B-A963-30B767D847F4}" type="presParOf" srcId="{3D8E06EF-9751-4818-8EA1-406525639E45}" destId="{97A3B23B-D845-46CC-A103-2ABA16556D8D}" srcOrd="4" destOrd="0" presId="urn:microsoft.com/office/officeart/2018/2/layout/IconVerticalSolidList"/>
    <dgm:cxn modelId="{8CF8ABCF-7650-4F6A-AF70-9879846C4B15}" type="presParOf" srcId="{F412BDEA-E305-4678-9F88-762A3BCFD269}" destId="{078077D5-F5A9-48B7-A9C4-A2A756BBB0D3}" srcOrd="5" destOrd="0" presId="urn:microsoft.com/office/officeart/2018/2/layout/IconVerticalSolidList"/>
    <dgm:cxn modelId="{5A3309EB-AEB9-4A0B-A96E-303E64454621}" type="presParOf" srcId="{F412BDEA-E305-4678-9F88-762A3BCFD269}" destId="{FEB65041-7A08-42D9-800E-3448B0A1BD3C}" srcOrd="6" destOrd="0" presId="urn:microsoft.com/office/officeart/2018/2/layout/IconVerticalSolidList"/>
    <dgm:cxn modelId="{355FD8F4-8679-4FB4-8E07-25DE6B750D6C}" type="presParOf" srcId="{FEB65041-7A08-42D9-800E-3448B0A1BD3C}" destId="{C468DA8F-6E4D-465E-8317-9CD9FED87D2A}" srcOrd="0" destOrd="0" presId="urn:microsoft.com/office/officeart/2018/2/layout/IconVerticalSolidList"/>
    <dgm:cxn modelId="{7096F261-3D0E-4DAB-AF44-5EBFFEEC75D5}" type="presParOf" srcId="{FEB65041-7A08-42D9-800E-3448B0A1BD3C}" destId="{FAF1A683-E8AB-4975-8851-3DA5B4D17CDF}" srcOrd="1" destOrd="0" presId="urn:microsoft.com/office/officeart/2018/2/layout/IconVerticalSolidList"/>
    <dgm:cxn modelId="{40875888-A7DC-4FF3-B3EB-F0FCD7293FA0}" type="presParOf" srcId="{FEB65041-7A08-42D9-800E-3448B0A1BD3C}" destId="{84FC38C6-F354-4EC0-A1B1-29728EBC033C}" srcOrd="2" destOrd="0" presId="urn:microsoft.com/office/officeart/2018/2/layout/IconVerticalSolidList"/>
    <dgm:cxn modelId="{66CDB8F6-B86A-405E-8C2B-C2F4C94E0126}" type="presParOf" srcId="{FEB65041-7A08-42D9-800E-3448B0A1BD3C}" destId="{25F8C189-7EA3-412F-B9C1-C6AFA0EA5614}" srcOrd="3" destOrd="0" presId="urn:microsoft.com/office/officeart/2018/2/layout/IconVerticalSolidList"/>
    <dgm:cxn modelId="{05CFBC79-71AE-4D48-878B-A92FE80A6D79}" type="presParOf" srcId="{FEB65041-7A08-42D9-800E-3448B0A1BD3C}" destId="{A8EF3066-A73C-4D57-B2C3-9F344986581E}" srcOrd="4" destOrd="0" presId="urn:microsoft.com/office/officeart/2018/2/layout/IconVerticalSolidList"/>
    <dgm:cxn modelId="{B1DA3A24-EBD4-4CDD-AA1B-87869F98C3D2}" type="presParOf" srcId="{F412BDEA-E305-4678-9F88-762A3BCFD269}" destId="{F492182A-4220-43EB-8D2B-C511CF5FF5D7}" srcOrd="7" destOrd="0" presId="urn:microsoft.com/office/officeart/2018/2/layout/IconVerticalSolidList"/>
    <dgm:cxn modelId="{DB8B6196-4D34-4AA8-B23A-37ED3DBA6464}" type="presParOf" srcId="{F412BDEA-E305-4678-9F88-762A3BCFD269}" destId="{0FD513E3-2EC0-4606-979E-26AA7ABD1BEB}" srcOrd="8" destOrd="0" presId="urn:microsoft.com/office/officeart/2018/2/layout/IconVerticalSolidList"/>
    <dgm:cxn modelId="{622FB8A6-6522-412F-BACB-62610AEB0392}" type="presParOf" srcId="{0FD513E3-2EC0-4606-979E-26AA7ABD1BEB}" destId="{3EA11C62-FBE8-488C-877F-6C779786D527}" srcOrd="0" destOrd="0" presId="urn:microsoft.com/office/officeart/2018/2/layout/IconVerticalSolidList"/>
    <dgm:cxn modelId="{352B8202-90DF-40C0-BD09-2AB5CDC2B08F}" type="presParOf" srcId="{0FD513E3-2EC0-4606-979E-26AA7ABD1BEB}" destId="{11F177EE-051C-4EC2-BA52-363354EF6915}" srcOrd="1" destOrd="0" presId="urn:microsoft.com/office/officeart/2018/2/layout/IconVerticalSolidList"/>
    <dgm:cxn modelId="{0A8A3311-5462-4E8E-83FC-8C2CB7EB70EE}" type="presParOf" srcId="{0FD513E3-2EC0-4606-979E-26AA7ABD1BEB}" destId="{05794A4A-C1A2-4071-B209-9744E2E1E6DA}" srcOrd="2" destOrd="0" presId="urn:microsoft.com/office/officeart/2018/2/layout/IconVerticalSolidList"/>
    <dgm:cxn modelId="{6D9C121C-3D29-4668-9480-A38A3E3B4926}" type="presParOf" srcId="{0FD513E3-2EC0-4606-979E-26AA7ABD1BEB}" destId="{061CC589-ABBF-4E3A-ABBC-1B9D686CFC89}" srcOrd="3" destOrd="0" presId="urn:microsoft.com/office/officeart/2018/2/layout/IconVerticalSolidList"/>
    <dgm:cxn modelId="{5955E834-04A9-42D4-9A26-A696C0D737EE}" type="presParOf" srcId="{0FD513E3-2EC0-4606-979E-26AA7ABD1BEB}" destId="{2734BE41-015C-447A-8281-6A3CE69F3501}" srcOrd="4" destOrd="0" presId="urn:microsoft.com/office/officeart/2018/2/layout/IconVerticalSolidList"/>
    <dgm:cxn modelId="{61F94514-5832-4323-86F3-B0856EE18235}" type="presParOf" srcId="{F412BDEA-E305-4678-9F88-762A3BCFD269}" destId="{E27FE45E-D8C2-47C7-B593-2A0151554083}" srcOrd="9" destOrd="0" presId="urn:microsoft.com/office/officeart/2018/2/layout/IconVerticalSolidList"/>
    <dgm:cxn modelId="{449E1CD7-AC2C-4FC8-961A-2E209BB85660}" type="presParOf" srcId="{F412BDEA-E305-4678-9F88-762A3BCFD269}" destId="{75DAE8CD-62FB-4F29-AE7E-166E62D1D44E}" srcOrd="10" destOrd="0" presId="urn:microsoft.com/office/officeart/2018/2/layout/IconVerticalSolidList"/>
    <dgm:cxn modelId="{5C18D161-2040-436E-A3DA-5B546E5EC028}" type="presParOf" srcId="{75DAE8CD-62FB-4F29-AE7E-166E62D1D44E}" destId="{9F40DFA7-5941-4BB2-A546-2C6453EED143}" srcOrd="0" destOrd="0" presId="urn:microsoft.com/office/officeart/2018/2/layout/IconVerticalSolidList"/>
    <dgm:cxn modelId="{88CB55D8-8896-4BFF-9FFA-C09D7A59D242}" type="presParOf" srcId="{75DAE8CD-62FB-4F29-AE7E-166E62D1D44E}" destId="{7443CA2C-D7F6-4A56-B86D-2C896E372BCF}" srcOrd="1" destOrd="0" presId="urn:microsoft.com/office/officeart/2018/2/layout/IconVerticalSolidList"/>
    <dgm:cxn modelId="{D9CD7DF1-E17F-4050-B345-99DE53D3A494}" type="presParOf" srcId="{75DAE8CD-62FB-4F29-AE7E-166E62D1D44E}" destId="{A95C41B3-C0BB-428E-9F74-127E04F52642}" srcOrd="2" destOrd="0" presId="urn:microsoft.com/office/officeart/2018/2/layout/IconVerticalSolidList"/>
    <dgm:cxn modelId="{BD79F628-8328-4D4A-8607-DE518C3B83F7}" type="presParOf" srcId="{75DAE8CD-62FB-4F29-AE7E-166E62D1D44E}" destId="{4D9B144E-6262-48FF-82F9-A73F000A9EB4}" srcOrd="3" destOrd="0" presId="urn:microsoft.com/office/officeart/2018/2/layout/IconVerticalSolidList"/>
    <dgm:cxn modelId="{60CA8609-75CF-4456-A6FF-085E943C7417}" type="presParOf" srcId="{75DAE8CD-62FB-4F29-AE7E-166E62D1D44E}" destId="{C1EDCA14-4A33-4BA7-B55C-E027CE6D3FBB}" srcOrd="4" destOrd="0" presId="urn:microsoft.com/office/officeart/2018/2/layout/IconVerticalSolidList"/>
    <dgm:cxn modelId="{D170FE3A-B3E0-4E6B-84CA-554A1EE72D17}" type="presParOf" srcId="{F412BDEA-E305-4678-9F88-762A3BCFD269}" destId="{B8974FD4-31C0-4F41-A85C-1B4C19B7AE20}" srcOrd="11" destOrd="0" presId="urn:microsoft.com/office/officeart/2018/2/layout/IconVerticalSolidList"/>
    <dgm:cxn modelId="{0F37841C-4933-4999-B086-950002FCEB05}" type="presParOf" srcId="{F412BDEA-E305-4678-9F88-762A3BCFD269}" destId="{AA4B5CDA-3B73-40D6-851A-B65E249DAE47}" srcOrd="12" destOrd="0" presId="urn:microsoft.com/office/officeart/2018/2/layout/IconVerticalSolidList"/>
    <dgm:cxn modelId="{248B33AE-4089-4B73-9439-068EAABFBBEE}" type="presParOf" srcId="{AA4B5CDA-3B73-40D6-851A-B65E249DAE47}" destId="{B5B7F545-A3F2-4607-A8A7-A40ECE796B6C}" srcOrd="0" destOrd="0" presId="urn:microsoft.com/office/officeart/2018/2/layout/IconVerticalSolidList"/>
    <dgm:cxn modelId="{DECB2E10-43F1-40B6-8C17-0A5041C7725C}" type="presParOf" srcId="{AA4B5CDA-3B73-40D6-851A-B65E249DAE47}" destId="{BF421ABE-7489-4305-8D31-E9B6D7F81FE0}" srcOrd="1" destOrd="0" presId="urn:microsoft.com/office/officeart/2018/2/layout/IconVerticalSolidList"/>
    <dgm:cxn modelId="{F5BF292E-E81B-456F-B223-CA53D509370A}" type="presParOf" srcId="{AA4B5CDA-3B73-40D6-851A-B65E249DAE47}" destId="{95678677-44B4-41FA-A9EF-146735E31838}" srcOrd="2" destOrd="0" presId="urn:microsoft.com/office/officeart/2018/2/layout/IconVerticalSolidList"/>
    <dgm:cxn modelId="{7E1F544F-D9CF-4189-9D0B-31C225580CDE}" type="presParOf" srcId="{AA4B5CDA-3B73-40D6-851A-B65E249DAE47}" destId="{10238881-5488-4C95-AA1A-874590B4D4DA}" srcOrd="3" destOrd="0" presId="urn:microsoft.com/office/officeart/2018/2/layout/IconVerticalSolidList"/>
    <dgm:cxn modelId="{B2CAB20A-4037-406E-ACBA-E1EE1FA81B26}" type="presParOf" srcId="{AA4B5CDA-3B73-40D6-851A-B65E249DAE47}" destId="{7170F5A0-A4D2-4360-B599-37610B9F78AD}"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3336567-9C78-460D-9D3D-94A488E585A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1FD0107-18DF-436E-96CB-26D0C15764C7}">
      <dgm:prSet custT="1"/>
      <dgm:spPr/>
      <dgm:t>
        <a:bodyPr/>
        <a:lstStyle/>
        <a:p>
          <a:pPr>
            <a:lnSpc>
              <a:spcPct val="100000"/>
            </a:lnSpc>
          </a:pPr>
          <a:r>
            <a:rPr lang="en-US" sz="2000"/>
            <a:t>Fast-path operations can be done from either user-space or a privileged driver.</a:t>
          </a:r>
        </a:p>
      </dgm:t>
    </dgm:pt>
    <dgm:pt modelId="{4850086E-0ECC-4CA0-8B12-88B6E2BF4DA5}" type="parTrans" cxnId="{51DBC2F4-7110-4E81-9297-E95943F9C190}">
      <dgm:prSet/>
      <dgm:spPr/>
      <dgm:t>
        <a:bodyPr/>
        <a:lstStyle/>
        <a:p>
          <a:endParaRPr lang="en-US" sz="2000"/>
        </a:p>
      </dgm:t>
    </dgm:pt>
    <dgm:pt modelId="{0E2CD2E8-2AF8-4666-B580-58493264672E}" type="sibTrans" cxnId="{51DBC2F4-7110-4E81-9297-E95943F9C190}">
      <dgm:prSet/>
      <dgm:spPr/>
      <dgm:t>
        <a:bodyPr/>
        <a:lstStyle/>
        <a:p>
          <a:endParaRPr lang="en-US" sz="2000"/>
        </a:p>
      </dgm:t>
    </dgm:pt>
    <dgm:pt modelId="{0857F9AD-FDF3-47DE-A4E1-484DB9E7559F}">
      <dgm:prSet custT="1"/>
      <dgm:spPr/>
      <dgm:t>
        <a:bodyPr/>
        <a:lstStyle/>
        <a:p>
          <a:pPr>
            <a:lnSpc>
              <a:spcPct val="100000"/>
            </a:lnSpc>
          </a:pPr>
          <a:r>
            <a:rPr lang="en-US" sz="2000"/>
            <a:t>Send operations</a:t>
          </a:r>
        </a:p>
      </dgm:t>
    </dgm:pt>
    <dgm:pt modelId="{3A38E243-39A3-4543-8B46-72090065197F}" type="parTrans" cxnId="{82BBB3C9-6F2D-40F0-91C2-5DA3FA9C05F2}">
      <dgm:prSet/>
      <dgm:spPr/>
      <dgm:t>
        <a:bodyPr/>
        <a:lstStyle/>
        <a:p>
          <a:endParaRPr lang="en-US" sz="2000"/>
        </a:p>
      </dgm:t>
    </dgm:pt>
    <dgm:pt modelId="{FBDFDC33-C0BD-4BCD-826F-614B9E5BA6CF}" type="sibTrans" cxnId="{82BBB3C9-6F2D-40F0-91C2-5DA3FA9C05F2}">
      <dgm:prSet/>
      <dgm:spPr/>
      <dgm:t>
        <a:bodyPr/>
        <a:lstStyle/>
        <a:p>
          <a:endParaRPr lang="en-US" sz="2000"/>
        </a:p>
      </dgm:t>
    </dgm:pt>
    <dgm:pt modelId="{086B6C32-747B-46CE-9D91-1CB51E4E3C0E}">
      <dgm:prSet custT="1"/>
      <dgm:spPr/>
      <dgm:t>
        <a:bodyPr/>
        <a:lstStyle/>
        <a:p>
          <a:pPr>
            <a:lnSpc>
              <a:spcPct val="100000"/>
            </a:lnSpc>
          </a:pPr>
          <a:r>
            <a:rPr lang="en-US" sz="1200" dirty="0"/>
            <a:t>Send operation consumes a RQ entry in the peer</a:t>
          </a:r>
        </a:p>
        <a:p>
          <a:pPr>
            <a:lnSpc>
              <a:spcPct val="100000"/>
            </a:lnSpc>
          </a:pPr>
          <a:r>
            <a:rPr lang="en-US" sz="1200" dirty="0"/>
            <a:t>All memory used in transfers </a:t>
          </a:r>
          <a:r>
            <a:rPr lang="en-US" sz="1200" b="1" dirty="0"/>
            <a:t>must be registered</a:t>
          </a:r>
        </a:p>
      </dgm:t>
    </dgm:pt>
    <dgm:pt modelId="{3C2F6CE6-3B60-4714-8408-9FBCBE9C155E}" type="parTrans" cxnId="{1BDF2B77-1CF2-4F59-A2CF-39C7B9EF38D1}">
      <dgm:prSet/>
      <dgm:spPr/>
      <dgm:t>
        <a:bodyPr/>
        <a:lstStyle/>
        <a:p>
          <a:endParaRPr lang="en-US" sz="2000"/>
        </a:p>
      </dgm:t>
    </dgm:pt>
    <dgm:pt modelId="{980639F3-94CB-43E9-AFD4-7FD60C99754D}" type="sibTrans" cxnId="{1BDF2B77-1CF2-4F59-A2CF-39C7B9EF38D1}">
      <dgm:prSet/>
      <dgm:spPr/>
      <dgm:t>
        <a:bodyPr/>
        <a:lstStyle/>
        <a:p>
          <a:endParaRPr lang="en-US" sz="2000"/>
        </a:p>
      </dgm:t>
    </dgm:pt>
    <dgm:pt modelId="{C3EE1FED-3205-43FE-8960-6F177A643A5A}">
      <dgm:prSet custT="1"/>
      <dgm:spPr/>
      <dgm:t>
        <a:bodyPr/>
        <a:lstStyle/>
        <a:p>
          <a:pPr>
            <a:lnSpc>
              <a:spcPct val="100000"/>
            </a:lnSpc>
          </a:pPr>
          <a:r>
            <a:rPr lang="en-US" sz="2000"/>
            <a:t>Receive operations</a:t>
          </a:r>
        </a:p>
      </dgm:t>
    </dgm:pt>
    <dgm:pt modelId="{66B1DCEC-4FE5-45F1-AC6F-9119DE8AE61E}" type="parTrans" cxnId="{1304B01C-E112-47DB-B068-55AF1A936639}">
      <dgm:prSet/>
      <dgm:spPr/>
      <dgm:t>
        <a:bodyPr/>
        <a:lstStyle/>
        <a:p>
          <a:endParaRPr lang="en-US" sz="2000"/>
        </a:p>
      </dgm:t>
    </dgm:pt>
    <dgm:pt modelId="{31BB6C9F-3463-4FC9-8706-7FF9E4FD467F}" type="sibTrans" cxnId="{1304B01C-E112-47DB-B068-55AF1A936639}">
      <dgm:prSet/>
      <dgm:spPr/>
      <dgm:t>
        <a:bodyPr/>
        <a:lstStyle/>
        <a:p>
          <a:endParaRPr lang="en-US" sz="2000"/>
        </a:p>
      </dgm:t>
    </dgm:pt>
    <dgm:pt modelId="{FC470497-C532-4F2A-92A3-A258D9797A03}">
      <dgm:prSet custT="1"/>
      <dgm:spPr/>
      <dgm:t>
        <a:bodyPr/>
        <a:lstStyle/>
        <a:p>
          <a:pPr>
            <a:lnSpc>
              <a:spcPct val="100000"/>
            </a:lnSpc>
          </a:pPr>
          <a:r>
            <a:rPr lang="en-US" sz="1200" dirty="0"/>
            <a:t>Post RQ receive</a:t>
          </a:r>
        </a:p>
        <a:p>
          <a:pPr>
            <a:lnSpc>
              <a:spcPct val="100000"/>
            </a:lnSpc>
          </a:pPr>
          <a:r>
            <a:rPr lang="en-US" sz="1200" dirty="0"/>
            <a:t>user application must ensure a send is not posted on one side before a corresponding </a:t>
          </a:r>
          <a:r>
            <a:rPr lang="en-US" sz="1200" dirty="0" err="1"/>
            <a:t>recv</a:t>
          </a:r>
          <a:r>
            <a:rPr lang="en-US" sz="1200" dirty="0"/>
            <a:t> has been posted on the other side</a:t>
          </a:r>
        </a:p>
      </dgm:t>
    </dgm:pt>
    <dgm:pt modelId="{D8C71F6C-65E0-492B-AB0E-A6EF18EDF73D}" type="parTrans" cxnId="{ACE66688-E43F-41D7-AE41-94C6DCFF41A8}">
      <dgm:prSet/>
      <dgm:spPr/>
      <dgm:t>
        <a:bodyPr/>
        <a:lstStyle/>
        <a:p>
          <a:endParaRPr lang="en-US" sz="2000"/>
        </a:p>
      </dgm:t>
    </dgm:pt>
    <dgm:pt modelId="{A2C90B4D-641F-4639-9C82-93AE7516F3E2}" type="sibTrans" cxnId="{ACE66688-E43F-41D7-AE41-94C6DCFF41A8}">
      <dgm:prSet/>
      <dgm:spPr/>
      <dgm:t>
        <a:bodyPr/>
        <a:lstStyle/>
        <a:p>
          <a:endParaRPr lang="en-US" sz="2000"/>
        </a:p>
      </dgm:t>
    </dgm:pt>
    <dgm:pt modelId="{DF32484F-FEDB-40A5-83A4-17A4539430EC}">
      <dgm:prSet custT="1"/>
      <dgm:spPr/>
      <dgm:t>
        <a:bodyPr/>
        <a:lstStyle/>
        <a:p>
          <a:pPr>
            <a:lnSpc>
              <a:spcPct val="100000"/>
            </a:lnSpc>
          </a:pPr>
          <a:r>
            <a:rPr lang="en-US" sz="2000"/>
            <a:t>RDMA operations</a:t>
          </a:r>
        </a:p>
      </dgm:t>
    </dgm:pt>
    <dgm:pt modelId="{5CD8C874-92D8-4069-9F95-EB59EEC2F475}" type="parTrans" cxnId="{543BE5EE-B9C2-4744-92B8-CEC7FD8E8E11}">
      <dgm:prSet/>
      <dgm:spPr/>
      <dgm:t>
        <a:bodyPr/>
        <a:lstStyle/>
        <a:p>
          <a:endParaRPr lang="en-US" sz="2000"/>
        </a:p>
      </dgm:t>
    </dgm:pt>
    <dgm:pt modelId="{124B20E4-AD22-4CA9-9BD7-9D9853C9AC6B}" type="sibTrans" cxnId="{543BE5EE-B9C2-4744-92B8-CEC7FD8E8E11}">
      <dgm:prSet/>
      <dgm:spPr/>
      <dgm:t>
        <a:bodyPr/>
        <a:lstStyle/>
        <a:p>
          <a:endParaRPr lang="en-US" sz="2000"/>
        </a:p>
      </dgm:t>
    </dgm:pt>
    <dgm:pt modelId="{2424EC1C-9D90-4190-A153-278920FBC7F3}">
      <dgm:prSet custT="1"/>
      <dgm:spPr/>
      <dgm:t>
        <a:bodyPr/>
        <a:lstStyle/>
        <a:p>
          <a:pPr>
            <a:lnSpc>
              <a:spcPct val="100000"/>
            </a:lnSpc>
          </a:pPr>
          <a:r>
            <a:rPr lang="en-US" sz="1200" dirty="0"/>
            <a:t>RDMA write, RDMA read</a:t>
          </a:r>
        </a:p>
      </dgm:t>
    </dgm:pt>
    <dgm:pt modelId="{D1727C59-051C-4E8E-97D3-DB0A2C6FDBD4}" type="parTrans" cxnId="{376179F1-B419-47F7-96BE-52A3B680E7E0}">
      <dgm:prSet/>
      <dgm:spPr/>
      <dgm:t>
        <a:bodyPr/>
        <a:lstStyle/>
        <a:p>
          <a:endParaRPr lang="en-US" sz="2000"/>
        </a:p>
      </dgm:t>
    </dgm:pt>
    <dgm:pt modelId="{52A75C0F-7446-4009-82A0-E3E975BAA6B9}" type="sibTrans" cxnId="{376179F1-B419-47F7-96BE-52A3B680E7E0}">
      <dgm:prSet/>
      <dgm:spPr/>
      <dgm:t>
        <a:bodyPr/>
        <a:lstStyle/>
        <a:p>
          <a:endParaRPr lang="en-US" sz="2000"/>
        </a:p>
      </dgm:t>
    </dgm:pt>
    <dgm:pt modelId="{23AA2825-8BAC-47CC-91B6-48882B5DA8BD}">
      <dgm:prSet custT="1"/>
      <dgm:spPr/>
      <dgm:t>
        <a:bodyPr/>
        <a:lstStyle/>
        <a:p>
          <a:pPr>
            <a:lnSpc>
              <a:spcPct val="100000"/>
            </a:lnSpc>
          </a:pPr>
          <a:r>
            <a:rPr lang="en-US" sz="1200"/>
            <a:t>Atomic operations (fetch and add, compare and swap)</a:t>
          </a:r>
        </a:p>
      </dgm:t>
    </dgm:pt>
    <dgm:pt modelId="{FDBC56FA-A3B2-4365-88A2-D090A3503688}" type="parTrans" cxnId="{62FB4650-0F84-42EC-AF42-2B7329DFE3C6}">
      <dgm:prSet/>
      <dgm:spPr/>
      <dgm:t>
        <a:bodyPr/>
        <a:lstStyle/>
        <a:p>
          <a:endParaRPr lang="en-US" sz="2000"/>
        </a:p>
      </dgm:t>
    </dgm:pt>
    <dgm:pt modelId="{FFADCBDF-2692-436E-AFE3-EBEC71637FBB}" type="sibTrans" cxnId="{62FB4650-0F84-42EC-AF42-2B7329DFE3C6}">
      <dgm:prSet/>
      <dgm:spPr/>
      <dgm:t>
        <a:bodyPr/>
        <a:lstStyle/>
        <a:p>
          <a:endParaRPr lang="en-US" sz="2000"/>
        </a:p>
      </dgm:t>
    </dgm:pt>
    <dgm:pt modelId="{0B3D03EE-0502-44AE-9770-D0CAD3E654DE}">
      <dgm:prSet custT="1"/>
      <dgm:spPr/>
      <dgm:t>
        <a:bodyPr/>
        <a:lstStyle/>
        <a:p>
          <a:pPr>
            <a:lnSpc>
              <a:spcPct val="100000"/>
            </a:lnSpc>
          </a:pPr>
          <a:r>
            <a:rPr lang="en-US" sz="2000"/>
            <a:t>Memory operations</a:t>
          </a:r>
        </a:p>
      </dgm:t>
    </dgm:pt>
    <dgm:pt modelId="{A4E7CE17-F730-4F2F-9D66-FB4505D6DFA9}" type="parTrans" cxnId="{9DF2CB61-1416-496D-9414-FBAED7ADE8DC}">
      <dgm:prSet/>
      <dgm:spPr/>
      <dgm:t>
        <a:bodyPr/>
        <a:lstStyle/>
        <a:p>
          <a:endParaRPr lang="en-US" sz="2000"/>
        </a:p>
      </dgm:t>
    </dgm:pt>
    <dgm:pt modelId="{484EE745-63CB-430D-9ECB-699CCE22FE18}" type="sibTrans" cxnId="{9DF2CB61-1416-496D-9414-FBAED7ADE8DC}">
      <dgm:prSet/>
      <dgm:spPr/>
      <dgm:t>
        <a:bodyPr/>
        <a:lstStyle/>
        <a:p>
          <a:endParaRPr lang="en-US" sz="2000"/>
        </a:p>
      </dgm:t>
    </dgm:pt>
    <dgm:pt modelId="{3D281DFF-F44F-429F-8782-6C4D92C5859D}">
      <dgm:prSet custT="1"/>
      <dgm:spPr/>
      <dgm:t>
        <a:bodyPr/>
        <a:lstStyle/>
        <a:p>
          <a:pPr>
            <a:lnSpc>
              <a:spcPct val="100000"/>
            </a:lnSpc>
          </a:pPr>
          <a:r>
            <a:rPr lang="en-US" sz="1200" dirty="0"/>
            <a:t>Bind MW, Fast register MR</a:t>
          </a:r>
        </a:p>
      </dgm:t>
    </dgm:pt>
    <dgm:pt modelId="{CD8BFD2E-B245-4523-93FA-DD35450857EB}" type="parTrans" cxnId="{BF66FCB1-5805-4EAC-9389-135321C22AA6}">
      <dgm:prSet/>
      <dgm:spPr/>
      <dgm:t>
        <a:bodyPr/>
        <a:lstStyle/>
        <a:p>
          <a:endParaRPr lang="en-US" sz="2000"/>
        </a:p>
      </dgm:t>
    </dgm:pt>
    <dgm:pt modelId="{4D027771-9812-4430-864B-D625D42BCCBA}" type="sibTrans" cxnId="{BF66FCB1-5805-4EAC-9389-135321C22AA6}">
      <dgm:prSet/>
      <dgm:spPr/>
      <dgm:t>
        <a:bodyPr/>
        <a:lstStyle/>
        <a:p>
          <a:endParaRPr lang="en-US" sz="2000"/>
        </a:p>
      </dgm:t>
    </dgm:pt>
    <dgm:pt modelId="{CB15262B-8E27-43CC-9C7B-9FD8C267D74D}">
      <dgm:prSet custT="1"/>
      <dgm:spPr/>
      <dgm:t>
        <a:bodyPr/>
        <a:lstStyle/>
        <a:p>
          <a:pPr>
            <a:lnSpc>
              <a:spcPct val="100000"/>
            </a:lnSpc>
          </a:pPr>
          <a:r>
            <a:rPr lang="en-US" sz="1200"/>
            <a:t>Local invalidate</a:t>
          </a:r>
        </a:p>
      </dgm:t>
    </dgm:pt>
    <dgm:pt modelId="{40CAA112-A266-490C-917A-293515066595}" type="parTrans" cxnId="{003E35EC-0BC5-4B2D-8EFB-594263C0A19D}">
      <dgm:prSet/>
      <dgm:spPr/>
      <dgm:t>
        <a:bodyPr/>
        <a:lstStyle/>
        <a:p>
          <a:endParaRPr lang="en-US" sz="2000"/>
        </a:p>
      </dgm:t>
    </dgm:pt>
    <dgm:pt modelId="{F383C7AC-40AE-40DE-9A0F-DC21F68FA6C0}" type="sibTrans" cxnId="{003E35EC-0BC5-4B2D-8EFB-594263C0A19D}">
      <dgm:prSet/>
      <dgm:spPr/>
      <dgm:t>
        <a:bodyPr/>
        <a:lstStyle/>
        <a:p>
          <a:endParaRPr lang="en-US" sz="2000"/>
        </a:p>
      </dgm:t>
    </dgm:pt>
    <dgm:pt modelId="{8B23C157-F03D-4C21-94FC-937B7B989EF0}" type="pres">
      <dgm:prSet presAssocID="{03336567-9C78-460D-9D3D-94A488E585AE}" presName="root" presStyleCnt="0">
        <dgm:presLayoutVars>
          <dgm:dir/>
          <dgm:resizeHandles val="exact"/>
        </dgm:presLayoutVars>
      </dgm:prSet>
      <dgm:spPr/>
    </dgm:pt>
    <dgm:pt modelId="{BB6BF22B-E4D9-4E18-8E41-243D0C54C3A4}" type="pres">
      <dgm:prSet presAssocID="{F1FD0107-18DF-436E-96CB-26D0C15764C7}" presName="compNode" presStyleCnt="0"/>
      <dgm:spPr/>
    </dgm:pt>
    <dgm:pt modelId="{4BF9D95C-2443-4CDF-8EF6-53B910B60AB4}" type="pres">
      <dgm:prSet presAssocID="{F1FD0107-18DF-436E-96CB-26D0C15764C7}" presName="bgRect" presStyleLbl="bgShp" presStyleIdx="0" presStyleCnt="5"/>
      <dgm:spPr/>
    </dgm:pt>
    <dgm:pt modelId="{C554A9B2-4EF9-4E52-B11C-7E9B734F99BC}" type="pres">
      <dgm:prSet presAssocID="{F1FD0107-18DF-436E-96CB-26D0C15764C7}"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Run"/>
        </a:ext>
      </dgm:extLst>
    </dgm:pt>
    <dgm:pt modelId="{80BD7B82-A267-4F24-9AF8-2066F89A7718}" type="pres">
      <dgm:prSet presAssocID="{F1FD0107-18DF-436E-96CB-26D0C15764C7}" presName="spaceRect" presStyleCnt="0"/>
      <dgm:spPr/>
    </dgm:pt>
    <dgm:pt modelId="{5AE47FDE-962D-4B27-9C35-803F0F5D1337}" type="pres">
      <dgm:prSet presAssocID="{F1FD0107-18DF-436E-96CB-26D0C15764C7}" presName="parTx" presStyleLbl="revTx" presStyleIdx="0" presStyleCnt="9">
        <dgm:presLayoutVars>
          <dgm:chMax val="0"/>
          <dgm:chPref val="0"/>
        </dgm:presLayoutVars>
      </dgm:prSet>
      <dgm:spPr/>
    </dgm:pt>
    <dgm:pt modelId="{AF21A83C-915C-48CC-BF3F-E92C29678B54}" type="pres">
      <dgm:prSet presAssocID="{0E2CD2E8-2AF8-4666-B580-58493264672E}" presName="sibTrans" presStyleCnt="0"/>
      <dgm:spPr/>
    </dgm:pt>
    <dgm:pt modelId="{D72536AE-00E4-425F-911F-E8E38493FF65}" type="pres">
      <dgm:prSet presAssocID="{0857F9AD-FDF3-47DE-A4E1-484DB9E7559F}" presName="compNode" presStyleCnt="0"/>
      <dgm:spPr/>
    </dgm:pt>
    <dgm:pt modelId="{5CCFA9D5-0658-4C5E-B8FE-DA6A10F0BC7A}" type="pres">
      <dgm:prSet presAssocID="{0857F9AD-FDF3-47DE-A4E1-484DB9E7559F}" presName="bgRect" presStyleLbl="bgShp" presStyleIdx="1" presStyleCnt="5"/>
      <dgm:spPr/>
    </dgm:pt>
    <dgm:pt modelId="{8116E48B-0B71-457B-A461-060058A6B912}" type="pres">
      <dgm:prSet presAssocID="{0857F9AD-FDF3-47DE-A4E1-484DB9E7559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end"/>
        </a:ext>
      </dgm:extLst>
    </dgm:pt>
    <dgm:pt modelId="{F68904C4-23F5-457A-9B7C-B8C6955FD313}" type="pres">
      <dgm:prSet presAssocID="{0857F9AD-FDF3-47DE-A4E1-484DB9E7559F}" presName="spaceRect" presStyleCnt="0"/>
      <dgm:spPr/>
    </dgm:pt>
    <dgm:pt modelId="{D3F37CC6-4289-4892-A9A6-4D21C08EA13F}" type="pres">
      <dgm:prSet presAssocID="{0857F9AD-FDF3-47DE-A4E1-484DB9E7559F}" presName="parTx" presStyleLbl="revTx" presStyleIdx="1" presStyleCnt="9">
        <dgm:presLayoutVars>
          <dgm:chMax val="0"/>
          <dgm:chPref val="0"/>
        </dgm:presLayoutVars>
      </dgm:prSet>
      <dgm:spPr/>
    </dgm:pt>
    <dgm:pt modelId="{5B861C9D-1E95-4F4C-AB10-8B9EB8B41509}" type="pres">
      <dgm:prSet presAssocID="{0857F9AD-FDF3-47DE-A4E1-484DB9E7559F}" presName="desTx" presStyleLbl="revTx" presStyleIdx="2" presStyleCnt="9">
        <dgm:presLayoutVars/>
      </dgm:prSet>
      <dgm:spPr/>
    </dgm:pt>
    <dgm:pt modelId="{E1FFF99D-E5F7-435D-A212-4A100657A04B}" type="pres">
      <dgm:prSet presAssocID="{FBDFDC33-C0BD-4BCD-826F-614B9E5BA6CF}" presName="sibTrans" presStyleCnt="0"/>
      <dgm:spPr/>
    </dgm:pt>
    <dgm:pt modelId="{573108E2-28E6-48EA-BD74-C43E5EB6085A}" type="pres">
      <dgm:prSet presAssocID="{C3EE1FED-3205-43FE-8960-6F177A643A5A}" presName="compNode" presStyleCnt="0"/>
      <dgm:spPr/>
    </dgm:pt>
    <dgm:pt modelId="{F08C8951-8C7C-4194-B9BF-89957B0031B7}" type="pres">
      <dgm:prSet presAssocID="{C3EE1FED-3205-43FE-8960-6F177A643A5A}" presName="bgRect" presStyleLbl="bgShp" presStyleIdx="2" presStyleCnt="5"/>
      <dgm:spPr/>
    </dgm:pt>
    <dgm:pt modelId="{DA14A4D4-C0C2-4E6D-8954-399B2D7DFE02}" type="pres">
      <dgm:prSet presAssocID="{C3EE1FED-3205-43FE-8960-6F177A643A5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Open envelope"/>
        </a:ext>
      </dgm:extLst>
    </dgm:pt>
    <dgm:pt modelId="{265013A4-38D7-445E-8D26-488EBC9A8F52}" type="pres">
      <dgm:prSet presAssocID="{C3EE1FED-3205-43FE-8960-6F177A643A5A}" presName="spaceRect" presStyleCnt="0"/>
      <dgm:spPr/>
    </dgm:pt>
    <dgm:pt modelId="{DF27B85E-A81E-4221-B68F-FF1E27B9151D}" type="pres">
      <dgm:prSet presAssocID="{C3EE1FED-3205-43FE-8960-6F177A643A5A}" presName="parTx" presStyleLbl="revTx" presStyleIdx="3" presStyleCnt="9">
        <dgm:presLayoutVars>
          <dgm:chMax val="0"/>
          <dgm:chPref val="0"/>
        </dgm:presLayoutVars>
      </dgm:prSet>
      <dgm:spPr/>
    </dgm:pt>
    <dgm:pt modelId="{DDFAF8E6-493C-4F03-8134-A132EDB079F7}" type="pres">
      <dgm:prSet presAssocID="{C3EE1FED-3205-43FE-8960-6F177A643A5A}" presName="desTx" presStyleLbl="revTx" presStyleIdx="4" presStyleCnt="9">
        <dgm:presLayoutVars/>
      </dgm:prSet>
      <dgm:spPr/>
    </dgm:pt>
    <dgm:pt modelId="{934DA1CD-DD75-41B0-8E7B-56E2FA13BB11}" type="pres">
      <dgm:prSet presAssocID="{31BB6C9F-3463-4FC9-8706-7FF9E4FD467F}" presName="sibTrans" presStyleCnt="0"/>
      <dgm:spPr/>
    </dgm:pt>
    <dgm:pt modelId="{1386E31F-86D7-411C-9751-71AF52754FF8}" type="pres">
      <dgm:prSet presAssocID="{DF32484F-FEDB-40A5-83A4-17A4539430EC}" presName="compNode" presStyleCnt="0"/>
      <dgm:spPr/>
    </dgm:pt>
    <dgm:pt modelId="{E5707760-D6CB-4469-8130-663C1AF75A4F}" type="pres">
      <dgm:prSet presAssocID="{DF32484F-FEDB-40A5-83A4-17A4539430EC}" presName="bgRect" presStyleLbl="bgShp" presStyleIdx="3" presStyleCnt="5"/>
      <dgm:spPr/>
    </dgm:pt>
    <dgm:pt modelId="{6D41649B-BB3D-4F07-9BD2-CE1D864026EE}" type="pres">
      <dgm:prSet presAssocID="{DF32484F-FEDB-40A5-83A4-17A4539430EC}"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Blackboard"/>
        </a:ext>
      </dgm:extLst>
    </dgm:pt>
    <dgm:pt modelId="{760024B3-36D7-44E1-B42B-E057E544BB67}" type="pres">
      <dgm:prSet presAssocID="{DF32484F-FEDB-40A5-83A4-17A4539430EC}" presName="spaceRect" presStyleCnt="0"/>
      <dgm:spPr/>
    </dgm:pt>
    <dgm:pt modelId="{C46CCE8B-1958-4AF5-9FB5-1BC53ADEA53B}" type="pres">
      <dgm:prSet presAssocID="{DF32484F-FEDB-40A5-83A4-17A4539430EC}" presName="parTx" presStyleLbl="revTx" presStyleIdx="5" presStyleCnt="9">
        <dgm:presLayoutVars>
          <dgm:chMax val="0"/>
          <dgm:chPref val="0"/>
        </dgm:presLayoutVars>
      </dgm:prSet>
      <dgm:spPr/>
    </dgm:pt>
    <dgm:pt modelId="{7ABEA07C-8859-4D8E-A309-4AC72B090BD1}" type="pres">
      <dgm:prSet presAssocID="{DF32484F-FEDB-40A5-83A4-17A4539430EC}" presName="desTx" presStyleLbl="revTx" presStyleIdx="6" presStyleCnt="9">
        <dgm:presLayoutVars/>
      </dgm:prSet>
      <dgm:spPr/>
    </dgm:pt>
    <dgm:pt modelId="{4512C5EE-6942-4941-B769-CDE8B2AF3957}" type="pres">
      <dgm:prSet presAssocID="{124B20E4-AD22-4CA9-9BD7-9D9853C9AC6B}" presName="sibTrans" presStyleCnt="0"/>
      <dgm:spPr/>
    </dgm:pt>
    <dgm:pt modelId="{244A58B7-B615-44D6-AE03-FD094B555346}" type="pres">
      <dgm:prSet presAssocID="{0B3D03EE-0502-44AE-9770-D0CAD3E654DE}" presName="compNode" presStyleCnt="0"/>
      <dgm:spPr/>
    </dgm:pt>
    <dgm:pt modelId="{44C2FE4E-7155-4FD9-84C4-D1C8C0537938}" type="pres">
      <dgm:prSet presAssocID="{0B3D03EE-0502-44AE-9770-D0CAD3E654DE}" presName="bgRect" presStyleLbl="bgShp" presStyleIdx="4" presStyleCnt="5"/>
      <dgm:spPr/>
    </dgm:pt>
    <dgm:pt modelId="{254EDA7E-9145-464A-A3BF-E7340E075852}" type="pres">
      <dgm:prSet presAssocID="{0B3D03EE-0502-44AE-9770-D0CAD3E654D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atabase"/>
        </a:ext>
      </dgm:extLst>
    </dgm:pt>
    <dgm:pt modelId="{B8DC0447-F805-4552-9F3E-A7F771384E28}" type="pres">
      <dgm:prSet presAssocID="{0B3D03EE-0502-44AE-9770-D0CAD3E654DE}" presName="spaceRect" presStyleCnt="0"/>
      <dgm:spPr/>
    </dgm:pt>
    <dgm:pt modelId="{BFF25ABB-0C4D-4C6F-910C-ED1F6EEC6E8A}" type="pres">
      <dgm:prSet presAssocID="{0B3D03EE-0502-44AE-9770-D0CAD3E654DE}" presName="parTx" presStyleLbl="revTx" presStyleIdx="7" presStyleCnt="9">
        <dgm:presLayoutVars>
          <dgm:chMax val="0"/>
          <dgm:chPref val="0"/>
        </dgm:presLayoutVars>
      </dgm:prSet>
      <dgm:spPr/>
    </dgm:pt>
    <dgm:pt modelId="{0F8CD445-1CC6-44C6-89F8-9F4E27D78E40}" type="pres">
      <dgm:prSet presAssocID="{0B3D03EE-0502-44AE-9770-D0CAD3E654DE}" presName="desTx" presStyleLbl="revTx" presStyleIdx="8" presStyleCnt="9">
        <dgm:presLayoutVars/>
      </dgm:prSet>
      <dgm:spPr/>
    </dgm:pt>
  </dgm:ptLst>
  <dgm:cxnLst>
    <dgm:cxn modelId="{4B549501-6D25-40B2-8885-765869DD23CF}" type="presOf" srcId="{CB15262B-8E27-43CC-9C7B-9FD8C267D74D}" destId="{0F8CD445-1CC6-44C6-89F8-9F4E27D78E40}" srcOrd="0" destOrd="1" presId="urn:microsoft.com/office/officeart/2018/2/layout/IconVerticalSolidList"/>
    <dgm:cxn modelId="{1304B01C-E112-47DB-B068-55AF1A936639}" srcId="{03336567-9C78-460D-9D3D-94A488E585AE}" destId="{C3EE1FED-3205-43FE-8960-6F177A643A5A}" srcOrd="2" destOrd="0" parTransId="{66B1DCEC-4FE5-45F1-AC6F-9119DE8AE61E}" sibTransId="{31BB6C9F-3463-4FC9-8706-7FF9E4FD467F}"/>
    <dgm:cxn modelId="{E9825F34-5050-459E-A2BD-62D069E6D29E}" type="presOf" srcId="{C3EE1FED-3205-43FE-8960-6F177A643A5A}" destId="{DF27B85E-A81E-4221-B68F-FF1E27B9151D}" srcOrd="0" destOrd="0" presId="urn:microsoft.com/office/officeart/2018/2/layout/IconVerticalSolidList"/>
    <dgm:cxn modelId="{CEB28E3A-82A5-4294-AF8F-A5AC2128FA76}" type="presOf" srcId="{0B3D03EE-0502-44AE-9770-D0CAD3E654DE}" destId="{BFF25ABB-0C4D-4C6F-910C-ED1F6EEC6E8A}" srcOrd="0" destOrd="0" presId="urn:microsoft.com/office/officeart/2018/2/layout/IconVerticalSolidList"/>
    <dgm:cxn modelId="{F85F964A-D2BE-4843-B373-7134C85D7A9B}" type="presOf" srcId="{F1FD0107-18DF-436E-96CB-26D0C15764C7}" destId="{5AE47FDE-962D-4B27-9C35-803F0F5D1337}" srcOrd="0" destOrd="0" presId="urn:microsoft.com/office/officeart/2018/2/layout/IconVerticalSolidList"/>
    <dgm:cxn modelId="{BDF93E4D-CC56-4155-A110-717A34CB1166}" type="presOf" srcId="{2424EC1C-9D90-4190-A153-278920FBC7F3}" destId="{7ABEA07C-8859-4D8E-A309-4AC72B090BD1}" srcOrd="0" destOrd="0" presId="urn:microsoft.com/office/officeart/2018/2/layout/IconVerticalSolidList"/>
    <dgm:cxn modelId="{62FB4650-0F84-42EC-AF42-2B7329DFE3C6}" srcId="{DF32484F-FEDB-40A5-83A4-17A4539430EC}" destId="{23AA2825-8BAC-47CC-91B6-48882B5DA8BD}" srcOrd="1" destOrd="0" parTransId="{FDBC56FA-A3B2-4365-88A2-D090A3503688}" sibTransId="{FFADCBDF-2692-436E-AFE3-EBEC71637FBB}"/>
    <dgm:cxn modelId="{9DF2CB61-1416-496D-9414-FBAED7ADE8DC}" srcId="{03336567-9C78-460D-9D3D-94A488E585AE}" destId="{0B3D03EE-0502-44AE-9770-D0CAD3E654DE}" srcOrd="4" destOrd="0" parTransId="{A4E7CE17-F730-4F2F-9D66-FB4505D6DFA9}" sibTransId="{484EE745-63CB-430D-9ECB-699CCE22FE18}"/>
    <dgm:cxn modelId="{1BDF2B77-1CF2-4F59-A2CF-39C7B9EF38D1}" srcId="{0857F9AD-FDF3-47DE-A4E1-484DB9E7559F}" destId="{086B6C32-747B-46CE-9D91-1CB51E4E3C0E}" srcOrd="0" destOrd="0" parTransId="{3C2F6CE6-3B60-4714-8408-9FBCBE9C155E}" sibTransId="{980639F3-94CB-43E9-AFD4-7FD60C99754D}"/>
    <dgm:cxn modelId="{0AC32E7A-829D-49E8-A4FC-2A26DBF21494}" type="presOf" srcId="{3D281DFF-F44F-429F-8782-6C4D92C5859D}" destId="{0F8CD445-1CC6-44C6-89F8-9F4E27D78E40}" srcOrd="0" destOrd="0" presId="urn:microsoft.com/office/officeart/2018/2/layout/IconVerticalSolidList"/>
    <dgm:cxn modelId="{ACE66688-E43F-41D7-AE41-94C6DCFF41A8}" srcId="{C3EE1FED-3205-43FE-8960-6F177A643A5A}" destId="{FC470497-C532-4F2A-92A3-A258D9797A03}" srcOrd="0" destOrd="0" parTransId="{D8C71F6C-65E0-492B-AB0E-A6EF18EDF73D}" sibTransId="{A2C90B4D-641F-4639-9C82-93AE7516F3E2}"/>
    <dgm:cxn modelId="{090A6F89-464D-4F3A-AC16-6EC0A09182AF}" type="presOf" srcId="{23AA2825-8BAC-47CC-91B6-48882B5DA8BD}" destId="{7ABEA07C-8859-4D8E-A309-4AC72B090BD1}" srcOrd="0" destOrd="1" presId="urn:microsoft.com/office/officeart/2018/2/layout/IconVerticalSolidList"/>
    <dgm:cxn modelId="{A4D7239F-9A47-4699-809C-9B6CD7EEA210}" type="presOf" srcId="{DF32484F-FEDB-40A5-83A4-17A4539430EC}" destId="{C46CCE8B-1958-4AF5-9FB5-1BC53ADEA53B}" srcOrd="0" destOrd="0" presId="urn:microsoft.com/office/officeart/2018/2/layout/IconVerticalSolidList"/>
    <dgm:cxn modelId="{46884E9F-0A4D-4D8D-979D-27A80A66F9A2}" type="presOf" srcId="{03336567-9C78-460D-9D3D-94A488E585AE}" destId="{8B23C157-F03D-4C21-94FC-937B7B989EF0}" srcOrd="0" destOrd="0" presId="urn:microsoft.com/office/officeart/2018/2/layout/IconVerticalSolidList"/>
    <dgm:cxn modelId="{0A7339AC-3FA6-43AA-84C9-DD36A7100E3E}" type="presOf" srcId="{0857F9AD-FDF3-47DE-A4E1-484DB9E7559F}" destId="{D3F37CC6-4289-4892-A9A6-4D21C08EA13F}" srcOrd="0" destOrd="0" presId="urn:microsoft.com/office/officeart/2018/2/layout/IconVerticalSolidList"/>
    <dgm:cxn modelId="{BF66FCB1-5805-4EAC-9389-135321C22AA6}" srcId="{0B3D03EE-0502-44AE-9770-D0CAD3E654DE}" destId="{3D281DFF-F44F-429F-8782-6C4D92C5859D}" srcOrd="0" destOrd="0" parTransId="{CD8BFD2E-B245-4523-93FA-DD35450857EB}" sibTransId="{4D027771-9812-4430-864B-D625D42BCCBA}"/>
    <dgm:cxn modelId="{82BBB3C9-6F2D-40F0-91C2-5DA3FA9C05F2}" srcId="{03336567-9C78-460D-9D3D-94A488E585AE}" destId="{0857F9AD-FDF3-47DE-A4E1-484DB9E7559F}" srcOrd="1" destOrd="0" parTransId="{3A38E243-39A3-4543-8B46-72090065197F}" sibTransId="{FBDFDC33-C0BD-4BCD-826F-614B9E5BA6CF}"/>
    <dgm:cxn modelId="{8551D7D4-2873-4073-ADF5-86A690257310}" type="presOf" srcId="{FC470497-C532-4F2A-92A3-A258D9797A03}" destId="{DDFAF8E6-493C-4F03-8134-A132EDB079F7}" srcOrd="0" destOrd="0" presId="urn:microsoft.com/office/officeart/2018/2/layout/IconVerticalSolidList"/>
    <dgm:cxn modelId="{003E35EC-0BC5-4B2D-8EFB-594263C0A19D}" srcId="{0B3D03EE-0502-44AE-9770-D0CAD3E654DE}" destId="{CB15262B-8E27-43CC-9C7B-9FD8C267D74D}" srcOrd="1" destOrd="0" parTransId="{40CAA112-A266-490C-917A-293515066595}" sibTransId="{F383C7AC-40AE-40DE-9A0F-DC21F68FA6C0}"/>
    <dgm:cxn modelId="{543BE5EE-B9C2-4744-92B8-CEC7FD8E8E11}" srcId="{03336567-9C78-460D-9D3D-94A488E585AE}" destId="{DF32484F-FEDB-40A5-83A4-17A4539430EC}" srcOrd="3" destOrd="0" parTransId="{5CD8C874-92D8-4069-9F95-EB59EEC2F475}" sibTransId="{124B20E4-AD22-4CA9-9BD7-9D9853C9AC6B}"/>
    <dgm:cxn modelId="{376179F1-B419-47F7-96BE-52A3B680E7E0}" srcId="{DF32484F-FEDB-40A5-83A4-17A4539430EC}" destId="{2424EC1C-9D90-4190-A153-278920FBC7F3}" srcOrd="0" destOrd="0" parTransId="{D1727C59-051C-4E8E-97D3-DB0A2C6FDBD4}" sibTransId="{52A75C0F-7446-4009-82A0-E3E975BAA6B9}"/>
    <dgm:cxn modelId="{51DBC2F4-7110-4E81-9297-E95943F9C190}" srcId="{03336567-9C78-460D-9D3D-94A488E585AE}" destId="{F1FD0107-18DF-436E-96CB-26D0C15764C7}" srcOrd="0" destOrd="0" parTransId="{4850086E-0ECC-4CA0-8B12-88B6E2BF4DA5}" sibTransId="{0E2CD2E8-2AF8-4666-B580-58493264672E}"/>
    <dgm:cxn modelId="{E824BEFF-414F-48AF-A5E8-BC206646DE46}" type="presOf" srcId="{086B6C32-747B-46CE-9D91-1CB51E4E3C0E}" destId="{5B861C9D-1E95-4F4C-AB10-8B9EB8B41509}" srcOrd="0" destOrd="0" presId="urn:microsoft.com/office/officeart/2018/2/layout/IconVerticalSolidList"/>
    <dgm:cxn modelId="{88BF80DB-7CC1-4C91-83D0-CD04697B542D}" type="presParOf" srcId="{8B23C157-F03D-4C21-94FC-937B7B989EF0}" destId="{BB6BF22B-E4D9-4E18-8E41-243D0C54C3A4}" srcOrd="0" destOrd="0" presId="urn:microsoft.com/office/officeart/2018/2/layout/IconVerticalSolidList"/>
    <dgm:cxn modelId="{DDB55070-8776-4E0A-B652-021CF1C41582}" type="presParOf" srcId="{BB6BF22B-E4D9-4E18-8E41-243D0C54C3A4}" destId="{4BF9D95C-2443-4CDF-8EF6-53B910B60AB4}" srcOrd="0" destOrd="0" presId="urn:microsoft.com/office/officeart/2018/2/layout/IconVerticalSolidList"/>
    <dgm:cxn modelId="{54898410-7CBB-4A21-BD58-DC1C1210833A}" type="presParOf" srcId="{BB6BF22B-E4D9-4E18-8E41-243D0C54C3A4}" destId="{C554A9B2-4EF9-4E52-B11C-7E9B734F99BC}" srcOrd="1" destOrd="0" presId="urn:microsoft.com/office/officeart/2018/2/layout/IconVerticalSolidList"/>
    <dgm:cxn modelId="{FEAA455A-5445-4364-B442-B2E3BA63712A}" type="presParOf" srcId="{BB6BF22B-E4D9-4E18-8E41-243D0C54C3A4}" destId="{80BD7B82-A267-4F24-9AF8-2066F89A7718}" srcOrd="2" destOrd="0" presId="urn:microsoft.com/office/officeart/2018/2/layout/IconVerticalSolidList"/>
    <dgm:cxn modelId="{1EFAE710-A4CB-4B89-9EDB-0C8D3639382B}" type="presParOf" srcId="{BB6BF22B-E4D9-4E18-8E41-243D0C54C3A4}" destId="{5AE47FDE-962D-4B27-9C35-803F0F5D1337}" srcOrd="3" destOrd="0" presId="urn:microsoft.com/office/officeart/2018/2/layout/IconVerticalSolidList"/>
    <dgm:cxn modelId="{D96971B7-0FF7-4BFF-866F-5E9643D2DA05}" type="presParOf" srcId="{8B23C157-F03D-4C21-94FC-937B7B989EF0}" destId="{AF21A83C-915C-48CC-BF3F-E92C29678B54}" srcOrd="1" destOrd="0" presId="urn:microsoft.com/office/officeart/2018/2/layout/IconVerticalSolidList"/>
    <dgm:cxn modelId="{A9E2815D-C07D-452E-8C74-D349A7D01386}" type="presParOf" srcId="{8B23C157-F03D-4C21-94FC-937B7B989EF0}" destId="{D72536AE-00E4-425F-911F-E8E38493FF65}" srcOrd="2" destOrd="0" presId="urn:microsoft.com/office/officeart/2018/2/layout/IconVerticalSolidList"/>
    <dgm:cxn modelId="{273EF7C3-5A38-4BE9-8A0A-70B0519971E2}" type="presParOf" srcId="{D72536AE-00E4-425F-911F-E8E38493FF65}" destId="{5CCFA9D5-0658-4C5E-B8FE-DA6A10F0BC7A}" srcOrd="0" destOrd="0" presId="urn:microsoft.com/office/officeart/2018/2/layout/IconVerticalSolidList"/>
    <dgm:cxn modelId="{5C5A1D4F-BB28-4769-8095-55FB55948F85}" type="presParOf" srcId="{D72536AE-00E4-425F-911F-E8E38493FF65}" destId="{8116E48B-0B71-457B-A461-060058A6B912}" srcOrd="1" destOrd="0" presId="urn:microsoft.com/office/officeart/2018/2/layout/IconVerticalSolidList"/>
    <dgm:cxn modelId="{43E98BC3-7506-42F1-970F-49E0F688B43D}" type="presParOf" srcId="{D72536AE-00E4-425F-911F-E8E38493FF65}" destId="{F68904C4-23F5-457A-9B7C-B8C6955FD313}" srcOrd="2" destOrd="0" presId="urn:microsoft.com/office/officeart/2018/2/layout/IconVerticalSolidList"/>
    <dgm:cxn modelId="{BC5D60E5-FFAB-47DB-AA5C-61C210B7B7B5}" type="presParOf" srcId="{D72536AE-00E4-425F-911F-E8E38493FF65}" destId="{D3F37CC6-4289-4892-A9A6-4D21C08EA13F}" srcOrd="3" destOrd="0" presId="urn:microsoft.com/office/officeart/2018/2/layout/IconVerticalSolidList"/>
    <dgm:cxn modelId="{18C03BA7-0096-41D9-8F5F-E4EF8E088C89}" type="presParOf" srcId="{D72536AE-00E4-425F-911F-E8E38493FF65}" destId="{5B861C9D-1E95-4F4C-AB10-8B9EB8B41509}" srcOrd="4" destOrd="0" presId="urn:microsoft.com/office/officeart/2018/2/layout/IconVerticalSolidList"/>
    <dgm:cxn modelId="{AFA9CDBA-209A-4C76-A77D-D7F3D618B2B2}" type="presParOf" srcId="{8B23C157-F03D-4C21-94FC-937B7B989EF0}" destId="{E1FFF99D-E5F7-435D-A212-4A100657A04B}" srcOrd="3" destOrd="0" presId="urn:microsoft.com/office/officeart/2018/2/layout/IconVerticalSolidList"/>
    <dgm:cxn modelId="{8EA0190C-78D9-4323-9195-B7751155102A}" type="presParOf" srcId="{8B23C157-F03D-4C21-94FC-937B7B989EF0}" destId="{573108E2-28E6-48EA-BD74-C43E5EB6085A}" srcOrd="4" destOrd="0" presId="urn:microsoft.com/office/officeart/2018/2/layout/IconVerticalSolidList"/>
    <dgm:cxn modelId="{68DE1BAC-B7F0-40D3-9116-2306CA2988C0}" type="presParOf" srcId="{573108E2-28E6-48EA-BD74-C43E5EB6085A}" destId="{F08C8951-8C7C-4194-B9BF-89957B0031B7}" srcOrd="0" destOrd="0" presId="urn:microsoft.com/office/officeart/2018/2/layout/IconVerticalSolidList"/>
    <dgm:cxn modelId="{B2C07E9B-945D-4C1B-BD1D-1BD4037A86F9}" type="presParOf" srcId="{573108E2-28E6-48EA-BD74-C43E5EB6085A}" destId="{DA14A4D4-C0C2-4E6D-8954-399B2D7DFE02}" srcOrd="1" destOrd="0" presId="urn:microsoft.com/office/officeart/2018/2/layout/IconVerticalSolidList"/>
    <dgm:cxn modelId="{3472D3D8-7FEA-4E26-AE72-6FE444C3FDC7}" type="presParOf" srcId="{573108E2-28E6-48EA-BD74-C43E5EB6085A}" destId="{265013A4-38D7-445E-8D26-488EBC9A8F52}" srcOrd="2" destOrd="0" presId="urn:microsoft.com/office/officeart/2018/2/layout/IconVerticalSolidList"/>
    <dgm:cxn modelId="{350DF7E8-C801-4102-902F-833DBFE08802}" type="presParOf" srcId="{573108E2-28E6-48EA-BD74-C43E5EB6085A}" destId="{DF27B85E-A81E-4221-B68F-FF1E27B9151D}" srcOrd="3" destOrd="0" presId="urn:microsoft.com/office/officeart/2018/2/layout/IconVerticalSolidList"/>
    <dgm:cxn modelId="{B31738E4-38E4-4E59-87EA-23F63DAA479B}" type="presParOf" srcId="{573108E2-28E6-48EA-BD74-C43E5EB6085A}" destId="{DDFAF8E6-493C-4F03-8134-A132EDB079F7}" srcOrd="4" destOrd="0" presId="urn:microsoft.com/office/officeart/2018/2/layout/IconVerticalSolidList"/>
    <dgm:cxn modelId="{6A4FB07F-9C14-41D5-8231-E06FC3266198}" type="presParOf" srcId="{8B23C157-F03D-4C21-94FC-937B7B989EF0}" destId="{934DA1CD-DD75-41B0-8E7B-56E2FA13BB11}" srcOrd="5" destOrd="0" presId="urn:microsoft.com/office/officeart/2018/2/layout/IconVerticalSolidList"/>
    <dgm:cxn modelId="{EA9B4450-5487-404A-BF77-99ADC65839AF}" type="presParOf" srcId="{8B23C157-F03D-4C21-94FC-937B7B989EF0}" destId="{1386E31F-86D7-411C-9751-71AF52754FF8}" srcOrd="6" destOrd="0" presId="urn:microsoft.com/office/officeart/2018/2/layout/IconVerticalSolidList"/>
    <dgm:cxn modelId="{7E6D8B97-4A76-4B6B-AF5C-9794A2FDD9C4}" type="presParOf" srcId="{1386E31F-86D7-411C-9751-71AF52754FF8}" destId="{E5707760-D6CB-4469-8130-663C1AF75A4F}" srcOrd="0" destOrd="0" presId="urn:microsoft.com/office/officeart/2018/2/layout/IconVerticalSolidList"/>
    <dgm:cxn modelId="{89F35C04-CF9B-46A6-A604-392A2BFF7D4F}" type="presParOf" srcId="{1386E31F-86D7-411C-9751-71AF52754FF8}" destId="{6D41649B-BB3D-4F07-9BD2-CE1D864026EE}" srcOrd="1" destOrd="0" presId="urn:microsoft.com/office/officeart/2018/2/layout/IconVerticalSolidList"/>
    <dgm:cxn modelId="{E1A379CC-E2DC-4E89-A125-673BA269E343}" type="presParOf" srcId="{1386E31F-86D7-411C-9751-71AF52754FF8}" destId="{760024B3-36D7-44E1-B42B-E057E544BB67}" srcOrd="2" destOrd="0" presId="urn:microsoft.com/office/officeart/2018/2/layout/IconVerticalSolidList"/>
    <dgm:cxn modelId="{44897CCD-46EB-4E59-9EC6-080CEF069F9A}" type="presParOf" srcId="{1386E31F-86D7-411C-9751-71AF52754FF8}" destId="{C46CCE8B-1958-4AF5-9FB5-1BC53ADEA53B}" srcOrd="3" destOrd="0" presId="urn:microsoft.com/office/officeart/2018/2/layout/IconVerticalSolidList"/>
    <dgm:cxn modelId="{2AB508C0-FA8E-4CAB-B0B7-01CE74545A68}" type="presParOf" srcId="{1386E31F-86D7-411C-9751-71AF52754FF8}" destId="{7ABEA07C-8859-4D8E-A309-4AC72B090BD1}" srcOrd="4" destOrd="0" presId="urn:microsoft.com/office/officeart/2018/2/layout/IconVerticalSolidList"/>
    <dgm:cxn modelId="{F206F386-8770-4790-AC6F-DA091E3A660F}" type="presParOf" srcId="{8B23C157-F03D-4C21-94FC-937B7B989EF0}" destId="{4512C5EE-6942-4941-B769-CDE8B2AF3957}" srcOrd="7" destOrd="0" presId="urn:microsoft.com/office/officeart/2018/2/layout/IconVerticalSolidList"/>
    <dgm:cxn modelId="{D4E8F807-EE33-4113-9D02-EBC897FDE9D9}" type="presParOf" srcId="{8B23C157-F03D-4C21-94FC-937B7B989EF0}" destId="{244A58B7-B615-44D6-AE03-FD094B555346}" srcOrd="8" destOrd="0" presId="urn:microsoft.com/office/officeart/2018/2/layout/IconVerticalSolidList"/>
    <dgm:cxn modelId="{CECF7E0C-50F4-4651-8729-A4EE8B9813B6}" type="presParOf" srcId="{244A58B7-B615-44D6-AE03-FD094B555346}" destId="{44C2FE4E-7155-4FD9-84C4-D1C8C0537938}" srcOrd="0" destOrd="0" presId="urn:microsoft.com/office/officeart/2018/2/layout/IconVerticalSolidList"/>
    <dgm:cxn modelId="{5D99E22B-8B15-4471-8C85-678D6E1E5FE7}" type="presParOf" srcId="{244A58B7-B615-44D6-AE03-FD094B555346}" destId="{254EDA7E-9145-464A-A3BF-E7340E075852}" srcOrd="1" destOrd="0" presId="urn:microsoft.com/office/officeart/2018/2/layout/IconVerticalSolidList"/>
    <dgm:cxn modelId="{81D89A5A-3DFF-4B5A-837E-B9F48C682392}" type="presParOf" srcId="{244A58B7-B615-44D6-AE03-FD094B555346}" destId="{B8DC0447-F805-4552-9F3E-A7F771384E28}" srcOrd="2" destOrd="0" presId="urn:microsoft.com/office/officeart/2018/2/layout/IconVerticalSolidList"/>
    <dgm:cxn modelId="{629552BA-48BD-4FD5-A382-F400AC72AA7B}" type="presParOf" srcId="{244A58B7-B615-44D6-AE03-FD094B555346}" destId="{BFF25ABB-0C4D-4C6F-910C-ED1F6EEC6E8A}" srcOrd="3" destOrd="0" presId="urn:microsoft.com/office/officeart/2018/2/layout/IconVerticalSolidList"/>
    <dgm:cxn modelId="{EFEA5E04-06CB-4F06-ACBC-E9F17E9FFADA}" type="presParOf" srcId="{244A58B7-B615-44D6-AE03-FD094B555346}" destId="{0F8CD445-1CC6-44C6-89F8-9F4E27D78E40}"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45D0066-3947-4EB0-8EE0-A843EB2FFA3F}"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FFAAC1BA-E8E6-4E9C-BC90-A3FEC96D9C91}">
      <dgm:prSet/>
      <dgm:spPr/>
      <dgm:t>
        <a:bodyPr/>
        <a:lstStyle/>
        <a:p>
          <a:pPr>
            <a:defRPr cap="all"/>
          </a:pPr>
          <a:r>
            <a:rPr lang="en-US" b="1" dirty="0">
              <a:solidFill>
                <a:srgbClr val="92D050"/>
              </a:solidFill>
            </a:rPr>
            <a:t>Hosts initialize context and register memory regions</a:t>
          </a:r>
        </a:p>
      </dgm:t>
    </dgm:pt>
    <dgm:pt modelId="{026D9516-BDE4-4081-9514-C2FB98C92383}" type="parTrans" cxnId="{A4B51F96-C6A0-4D35-B6B0-70ACD04507E5}">
      <dgm:prSet/>
      <dgm:spPr/>
      <dgm:t>
        <a:bodyPr/>
        <a:lstStyle/>
        <a:p>
          <a:endParaRPr lang="en-US"/>
        </a:p>
      </dgm:t>
    </dgm:pt>
    <dgm:pt modelId="{5F08CD25-8797-4B6F-85BF-5D2615FCF12D}" type="sibTrans" cxnId="{A4B51F96-C6A0-4D35-B6B0-70ACD04507E5}">
      <dgm:prSet/>
      <dgm:spPr/>
      <dgm:t>
        <a:bodyPr/>
        <a:lstStyle/>
        <a:p>
          <a:endParaRPr lang="en-US"/>
        </a:p>
      </dgm:t>
    </dgm:pt>
    <dgm:pt modelId="{E744DFAF-6CAC-49F8-BF66-1046996B83CC}">
      <dgm:prSet/>
      <dgm:spPr/>
      <dgm:t>
        <a:bodyPr/>
        <a:lstStyle/>
        <a:p>
          <a:pPr>
            <a:defRPr cap="all"/>
          </a:pPr>
          <a:r>
            <a:rPr lang="en-US" b="1" dirty="0"/>
            <a:t>Establish connection</a:t>
          </a:r>
        </a:p>
      </dgm:t>
    </dgm:pt>
    <dgm:pt modelId="{A19FC9E5-6814-4F46-8E7B-408F0EFD3776}" type="parTrans" cxnId="{17976026-91C2-4162-8A3F-FA7AC187621F}">
      <dgm:prSet/>
      <dgm:spPr/>
      <dgm:t>
        <a:bodyPr/>
        <a:lstStyle/>
        <a:p>
          <a:endParaRPr lang="en-US"/>
        </a:p>
      </dgm:t>
    </dgm:pt>
    <dgm:pt modelId="{9A15F48B-886C-4CAC-9AF6-925C689C8BEB}" type="sibTrans" cxnId="{17976026-91C2-4162-8A3F-FA7AC187621F}">
      <dgm:prSet/>
      <dgm:spPr/>
      <dgm:t>
        <a:bodyPr/>
        <a:lstStyle/>
        <a:p>
          <a:endParaRPr lang="en-US"/>
        </a:p>
      </dgm:t>
    </dgm:pt>
    <dgm:pt modelId="{7842250D-9B0E-45C5-8E26-339B41F7386F}">
      <dgm:prSet/>
      <dgm:spPr/>
      <dgm:t>
        <a:bodyPr/>
        <a:lstStyle/>
        <a:p>
          <a:pPr>
            <a:defRPr cap="all"/>
          </a:pPr>
          <a:r>
            <a:rPr lang="en-US" b="1" dirty="0"/>
            <a:t>Use Send/Receive model to exchange memory region keys between peers</a:t>
          </a:r>
        </a:p>
      </dgm:t>
    </dgm:pt>
    <dgm:pt modelId="{D8251B65-9B9F-4229-AFDA-8C5537F585E0}" type="parTrans" cxnId="{3C518371-6B6B-4ACD-ADAF-AA3280E5F6BE}">
      <dgm:prSet/>
      <dgm:spPr/>
      <dgm:t>
        <a:bodyPr/>
        <a:lstStyle/>
        <a:p>
          <a:endParaRPr lang="en-US"/>
        </a:p>
      </dgm:t>
    </dgm:pt>
    <dgm:pt modelId="{695A2A4F-2398-4C3F-AE27-DB14E8FEE3CC}" type="sibTrans" cxnId="{3C518371-6B6B-4ACD-ADAF-AA3280E5F6BE}">
      <dgm:prSet/>
      <dgm:spPr/>
      <dgm:t>
        <a:bodyPr/>
        <a:lstStyle/>
        <a:p>
          <a:endParaRPr lang="en-US"/>
        </a:p>
      </dgm:t>
    </dgm:pt>
    <dgm:pt modelId="{5DBA125A-C5BF-4A62-8CBA-9E5E12B1EC5B}">
      <dgm:prSet/>
      <dgm:spPr/>
      <dgm:t>
        <a:bodyPr/>
        <a:lstStyle/>
        <a:p>
          <a:pPr>
            <a:defRPr cap="all"/>
          </a:pPr>
          <a:r>
            <a:rPr lang="en-US" b="1" dirty="0"/>
            <a:t>Post read/write operations</a:t>
          </a:r>
        </a:p>
      </dgm:t>
    </dgm:pt>
    <dgm:pt modelId="{268140C2-D42B-476B-83EE-CAAF769F3357}" type="parTrans" cxnId="{145FA29A-ADC9-48E8-9DD2-008A29F88472}">
      <dgm:prSet/>
      <dgm:spPr/>
      <dgm:t>
        <a:bodyPr/>
        <a:lstStyle/>
        <a:p>
          <a:endParaRPr lang="en-US"/>
        </a:p>
      </dgm:t>
    </dgm:pt>
    <dgm:pt modelId="{A486453D-1DDE-404C-9DD2-8412F622235A}" type="sibTrans" cxnId="{145FA29A-ADC9-48E8-9DD2-008A29F88472}">
      <dgm:prSet/>
      <dgm:spPr/>
      <dgm:t>
        <a:bodyPr/>
        <a:lstStyle/>
        <a:p>
          <a:endParaRPr lang="en-US"/>
        </a:p>
      </dgm:t>
    </dgm:pt>
    <dgm:pt modelId="{9FB3A024-18DD-4958-9AE5-C54C1D3D777F}">
      <dgm:prSet/>
      <dgm:spPr/>
      <dgm:t>
        <a:bodyPr/>
        <a:lstStyle/>
        <a:p>
          <a:pPr>
            <a:defRPr cap="all"/>
          </a:pPr>
          <a:r>
            <a:rPr lang="en-US" b="1" dirty="0"/>
            <a:t>Disconnect</a:t>
          </a:r>
        </a:p>
      </dgm:t>
    </dgm:pt>
    <dgm:pt modelId="{62108B79-62AA-45CC-AC2F-B9863E6C92B3}" type="parTrans" cxnId="{8EF111D2-3734-406B-837A-4B752842CB40}">
      <dgm:prSet/>
      <dgm:spPr/>
      <dgm:t>
        <a:bodyPr/>
        <a:lstStyle/>
        <a:p>
          <a:endParaRPr lang="en-US"/>
        </a:p>
      </dgm:t>
    </dgm:pt>
    <dgm:pt modelId="{19204E3E-5497-47C6-9F6E-566E0ED60366}" type="sibTrans" cxnId="{8EF111D2-3734-406B-837A-4B752842CB40}">
      <dgm:prSet/>
      <dgm:spPr/>
      <dgm:t>
        <a:bodyPr/>
        <a:lstStyle/>
        <a:p>
          <a:endParaRPr lang="en-US"/>
        </a:p>
      </dgm:t>
    </dgm:pt>
    <dgm:pt modelId="{92CBD938-0365-488A-AF42-7DF46148BCCE}" type="pres">
      <dgm:prSet presAssocID="{E45D0066-3947-4EB0-8EE0-A843EB2FFA3F}" presName="root" presStyleCnt="0">
        <dgm:presLayoutVars>
          <dgm:dir/>
          <dgm:resizeHandles val="exact"/>
        </dgm:presLayoutVars>
      </dgm:prSet>
      <dgm:spPr/>
    </dgm:pt>
    <dgm:pt modelId="{DF4F7F5E-48A7-4F17-A99B-BFA78417D6CA}" type="pres">
      <dgm:prSet presAssocID="{FFAAC1BA-E8E6-4E9C-BC90-A3FEC96D9C91}" presName="compNode" presStyleCnt="0"/>
      <dgm:spPr/>
    </dgm:pt>
    <dgm:pt modelId="{E44A1CA6-C46F-418D-BCF5-75E9479FB932}" type="pres">
      <dgm:prSet presAssocID="{FFAAC1BA-E8E6-4E9C-BC90-A3FEC96D9C91}" presName="iconBgRect" presStyleLbl="bgShp" presStyleIdx="0" presStyleCnt="5"/>
      <dgm:spPr>
        <a:solidFill>
          <a:srgbClr val="92D050"/>
        </a:solidFill>
      </dgm:spPr>
    </dgm:pt>
    <dgm:pt modelId="{BC5EAD1D-EA17-418C-81D9-C436716302FA}" type="pres">
      <dgm:prSet presAssocID="{FFAAC1BA-E8E6-4E9C-BC90-A3FEC96D9C9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5BABF8F3-0941-4690-A656-19410A86D11A}" type="pres">
      <dgm:prSet presAssocID="{FFAAC1BA-E8E6-4E9C-BC90-A3FEC96D9C91}" presName="spaceRect" presStyleCnt="0"/>
      <dgm:spPr/>
    </dgm:pt>
    <dgm:pt modelId="{1D174E64-0A46-4E24-9C64-9A907B563E7F}" type="pres">
      <dgm:prSet presAssocID="{FFAAC1BA-E8E6-4E9C-BC90-A3FEC96D9C91}" presName="textRect" presStyleLbl="revTx" presStyleIdx="0" presStyleCnt="5">
        <dgm:presLayoutVars>
          <dgm:chMax val="1"/>
          <dgm:chPref val="1"/>
        </dgm:presLayoutVars>
      </dgm:prSet>
      <dgm:spPr/>
    </dgm:pt>
    <dgm:pt modelId="{637A0830-D701-4160-ABFC-8F48404AEF8C}" type="pres">
      <dgm:prSet presAssocID="{5F08CD25-8797-4B6F-85BF-5D2615FCF12D}" presName="sibTrans" presStyleCnt="0"/>
      <dgm:spPr/>
    </dgm:pt>
    <dgm:pt modelId="{D5685A1E-D81E-48A8-A032-215BE8586188}" type="pres">
      <dgm:prSet presAssocID="{E744DFAF-6CAC-49F8-BF66-1046996B83CC}" presName="compNode" presStyleCnt="0"/>
      <dgm:spPr/>
    </dgm:pt>
    <dgm:pt modelId="{65CDBC03-4C9B-473F-9C3A-8A8D8C59050E}" type="pres">
      <dgm:prSet presAssocID="{E744DFAF-6CAC-49F8-BF66-1046996B83CC}" presName="iconBgRect" presStyleLbl="bgShp" presStyleIdx="1" presStyleCnt="5"/>
      <dgm:spPr/>
    </dgm:pt>
    <dgm:pt modelId="{2BB0AA5C-603E-4E4C-9197-DC1D25F69DC6}" type="pres">
      <dgm:prSet presAssocID="{E744DFAF-6CAC-49F8-BF66-1046996B83C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etwork"/>
        </a:ext>
      </dgm:extLst>
    </dgm:pt>
    <dgm:pt modelId="{F803A173-4207-4739-BA33-82D0A7AB4814}" type="pres">
      <dgm:prSet presAssocID="{E744DFAF-6CAC-49F8-BF66-1046996B83CC}" presName="spaceRect" presStyleCnt="0"/>
      <dgm:spPr/>
    </dgm:pt>
    <dgm:pt modelId="{3B724D0F-D592-4F50-9EE7-B7C4C093BE22}" type="pres">
      <dgm:prSet presAssocID="{E744DFAF-6CAC-49F8-BF66-1046996B83CC}" presName="textRect" presStyleLbl="revTx" presStyleIdx="1" presStyleCnt="5">
        <dgm:presLayoutVars>
          <dgm:chMax val="1"/>
          <dgm:chPref val="1"/>
        </dgm:presLayoutVars>
      </dgm:prSet>
      <dgm:spPr/>
    </dgm:pt>
    <dgm:pt modelId="{C879410C-5550-4325-8A72-C3CB8068F80D}" type="pres">
      <dgm:prSet presAssocID="{9A15F48B-886C-4CAC-9AF6-925C689C8BEB}" presName="sibTrans" presStyleCnt="0"/>
      <dgm:spPr/>
    </dgm:pt>
    <dgm:pt modelId="{F95F870B-99EA-4B78-9F87-715B1F035711}" type="pres">
      <dgm:prSet presAssocID="{7842250D-9B0E-45C5-8E26-339B41F7386F}" presName="compNode" presStyleCnt="0"/>
      <dgm:spPr/>
    </dgm:pt>
    <dgm:pt modelId="{238E5D59-AC7D-4B5F-9C6A-D7C52C6A557C}" type="pres">
      <dgm:prSet presAssocID="{7842250D-9B0E-45C5-8E26-339B41F7386F}" presName="iconBgRect" presStyleLbl="bgShp" presStyleIdx="2" presStyleCnt="5"/>
      <dgm:spPr/>
    </dgm:pt>
    <dgm:pt modelId="{E45C4140-C9BD-4997-9470-5D613FD9F1B9}" type="pres">
      <dgm:prSet presAssocID="{7842250D-9B0E-45C5-8E26-339B41F7386F}"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Key"/>
        </a:ext>
      </dgm:extLst>
    </dgm:pt>
    <dgm:pt modelId="{1A417BB6-EEA8-4AA6-8FA3-2BFDC65FD44A}" type="pres">
      <dgm:prSet presAssocID="{7842250D-9B0E-45C5-8E26-339B41F7386F}" presName="spaceRect" presStyleCnt="0"/>
      <dgm:spPr/>
    </dgm:pt>
    <dgm:pt modelId="{60666CFF-FB19-497C-9BAD-88847D31D5F4}" type="pres">
      <dgm:prSet presAssocID="{7842250D-9B0E-45C5-8E26-339B41F7386F}" presName="textRect" presStyleLbl="revTx" presStyleIdx="2" presStyleCnt="5">
        <dgm:presLayoutVars>
          <dgm:chMax val="1"/>
          <dgm:chPref val="1"/>
        </dgm:presLayoutVars>
      </dgm:prSet>
      <dgm:spPr/>
    </dgm:pt>
    <dgm:pt modelId="{C7683AA0-4FD5-4AA7-A9D6-B3EC522B6914}" type="pres">
      <dgm:prSet presAssocID="{695A2A4F-2398-4C3F-AE27-DB14E8FEE3CC}" presName="sibTrans" presStyleCnt="0"/>
      <dgm:spPr/>
    </dgm:pt>
    <dgm:pt modelId="{46D859DA-D584-47DF-8ED7-902FF23AFBB1}" type="pres">
      <dgm:prSet presAssocID="{5DBA125A-C5BF-4A62-8CBA-9E5E12B1EC5B}" presName="compNode" presStyleCnt="0"/>
      <dgm:spPr/>
    </dgm:pt>
    <dgm:pt modelId="{B1D49303-56C2-473F-8C9A-44C882A28075}" type="pres">
      <dgm:prSet presAssocID="{5DBA125A-C5BF-4A62-8CBA-9E5E12B1EC5B}" presName="iconBgRect" presStyleLbl="bgShp" presStyleIdx="3" presStyleCnt="5"/>
      <dgm:spPr/>
    </dgm:pt>
    <dgm:pt modelId="{96460CB9-C103-489F-9367-BF7A67F08708}" type="pres">
      <dgm:prSet presAssocID="{5DBA125A-C5BF-4A62-8CBA-9E5E12B1EC5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cument"/>
        </a:ext>
      </dgm:extLst>
    </dgm:pt>
    <dgm:pt modelId="{FB39ACD9-212F-450A-A2E3-C902EBEF8981}" type="pres">
      <dgm:prSet presAssocID="{5DBA125A-C5BF-4A62-8CBA-9E5E12B1EC5B}" presName="spaceRect" presStyleCnt="0"/>
      <dgm:spPr/>
    </dgm:pt>
    <dgm:pt modelId="{D106FE6F-D87B-4E58-AA91-266E03A93BB2}" type="pres">
      <dgm:prSet presAssocID="{5DBA125A-C5BF-4A62-8CBA-9E5E12B1EC5B}" presName="textRect" presStyleLbl="revTx" presStyleIdx="3" presStyleCnt="5">
        <dgm:presLayoutVars>
          <dgm:chMax val="1"/>
          <dgm:chPref val="1"/>
        </dgm:presLayoutVars>
      </dgm:prSet>
      <dgm:spPr/>
    </dgm:pt>
    <dgm:pt modelId="{229BDEE6-1B85-4E9B-A253-668354F9E050}" type="pres">
      <dgm:prSet presAssocID="{A486453D-1DDE-404C-9DD2-8412F622235A}" presName="sibTrans" presStyleCnt="0"/>
      <dgm:spPr/>
    </dgm:pt>
    <dgm:pt modelId="{3A4DD54A-CFA5-4FE4-9529-068D66CC628C}" type="pres">
      <dgm:prSet presAssocID="{9FB3A024-18DD-4958-9AE5-C54C1D3D777F}" presName="compNode" presStyleCnt="0"/>
      <dgm:spPr/>
    </dgm:pt>
    <dgm:pt modelId="{9A8A426A-6B62-44DB-AC69-71A5D585448F}" type="pres">
      <dgm:prSet presAssocID="{9FB3A024-18DD-4958-9AE5-C54C1D3D777F}" presName="iconBgRect" presStyleLbl="bgShp" presStyleIdx="4" presStyleCnt="5"/>
      <dgm:spPr/>
    </dgm:pt>
    <dgm:pt modelId="{8A269D63-7286-47D7-8BFC-9FC44ACA2292}" type="pres">
      <dgm:prSet presAssocID="{9FB3A024-18DD-4958-9AE5-C54C1D3D777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isconnected"/>
        </a:ext>
      </dgm:extLst>
    </dgm:pt>
    <dgm:pt modelId="{1A7E0473-8C37-4556-8CE9-15BB47052247}" type="pres">
      <dgm:prSet presAssocID="{9FB3A024-18DD-4958-9AE5-C54C1D3D777F}" presName="spaceRect" presStyleCnt="0"/>
      <dgm:spPr/>
    </dgm:pt>
    <dgm:pt modelId="{E6DCDC43-1970-4F6B-AFB8-DBBBCE7030D7}" type="pres">
      <dgm:prSet presAssocID="{9FB3A024-18DD-4958-9AE5-C54C1D3D777F}" presName="textRect" presStyleLbl="revTx" presStyleIdx="4" presStyleCnt="5">
        <dgm:presLayoutVars>
          <dgm:chMax val="1"/>
          <dgm:chPref val="1"/>
        </dgm:presLayoutVars>
      </dgm:prSet>
      <dgm:spPr/>
    </dgm:pt>
  </dgm:ptLst>
  <dgm:cxnLst>
    <dgm:cxn modelId="{CCEFE408-4123-4518-A43C-E8DB82C9FC7E}" type="presOf" srcId="{FFAAC1BA-E8E6-4E9C-BC90-A3FEC96D9C91}" destId="{1D174E64-0A46-4E24-9C64-9A907B563E7F}" srcOrd="0" destOrd="0" presId="urn:microsoft.com/office/officeart/2018/5/layout/IconCircleLabelList"/>
    <dgm:cxn modelId="{0BEC2B16-AEAF-4A05-B9C2-42106B580AAB}" type="presOf" srcId="{7842250D-9B0E-45C5-8E26-339B41F7386F}" destId="{60666CFF-FB19-497C-9BAD-88847D31D5F4}" srcOrd="0" destOrd="0" presId="urn:microsoft.com/office/officeart/2018/5/layout/IconCircleLabelList"/>
    <dgm:cxn modelId="{17976026-91C2-4162-8A3F-FA7AC187621F}" srcId="{E45D0066-3947-4EB0-8EE0-A843EB2FFA3F}" destId="{E744DFAF-6CAC-49F8-BF66-1046996B83CC}" srcOrd="1" destOrd="0" parTransId="{A19FC9E5-6814-4F46-8E7B-408F0EFD3776}" sibTransId="{9A15F48B-886C-4CAC-9AF6-925C689C8BEB}"/>
    <dgm:cxn modelId="{11947736-F1CE-48FE-8061-19A2F64B6217}" type="presOf" srcId="{E45D0066-3947-4EB0-8EE0-A843EB2FFA3F}" destId="{92CBD938-0365-488A-AF42-7DF46148BCCE}" srcOrd="0" destOrd="0" presId="urn:microsoft.com/office/officeart/2018/5/layout/IconCircleLabelList"/>
    <dgm:cxn modelId="{CEBEFC55-07FF-41B4-9FC7-D089EAE1E029}" type="presOf" srcId="{E744DFAF-6CAC-49F8-BF66-1046996B83CC}" destId="{3B724D0F-D592-4F50-9EE7-B7C4C093BE22}" srcOrd="0" destOrd="0" presId="urn:microsoft.com/office/officeart/2018/5/layout/IconCircleLabelList"/>
    <dgm:cxn modelId="{A30E1B56-5779-4E36-8D3C-8A07BF03007B}" type="presOf" srcId="{5DBA125A-C5BF-4A62-8CBA-9E5E12B1EC5B}" destId="{D106FE6F-D87B-4E58-AA91-266E03A93BB2}" srcOrd="0" destOrd="0" presId="urn:microsoft.com/office/officeart/2018/5/layout/IconCircleLabelList"/>
    <dgm:cxn modelId="{3C518371-6B6B-4ACD-ADAF-AA3280E5F6BE}" srcId="{E45D0066-3947-4EB0-8EE0-A843EB2FFA3F}" destId="{7842250D-9B0E-45C5-8E26-339B41F7386F}" srcOrd="2" destOrd="0" parTransId="{D8251B65-9B9F-4229-AFDA-8C5537F585E0}" sibTransId="{695A2A4F-2398-4C3F-AE27-DB14E8FEE3CC}"/>
    <dgm:cxn modelId="{A4B51F96-C6A0-4D35-B6B0-70ACD04507E5}" srcId="{E45D0066-3947-4EB0-8EE0-A843EB2FFA3F}" destId="{FFAAC1BA-E8E6-4E9C-BC90-A3FEC96D9C91}" srcOrd="0" destOrd="0" parTransId="{026D9516-BDE4-4081-9514-C2FB98C92383}" sibTransId="{5F08CD25-8797-4B6F-85BF-5D2615FCF12D}"/>
    <dgm:cxn modelId="{145FA29A-ADC9-48E8-9DD2-008A29F88472}" srcId="{E45D0066-3947-4EB0-8EE0-A843EB2FFA3F}" destId="{5DBA125A-C5BF-4A62-8CBA-9E5E12B1EC5B}" srcOrd="3" destOrd="0" parTransId="{268140C2-D42B-476B-83EE-CAAF769F3357}" sibTransId="{A486453D-1DDE-404C-9DD2-8412F622235A}"/>
    <dgm:cxn modelId="{32CFBBC5-0710-45A7-8923-68BCAD2C1678}" type="presOf" srcId="{9FB3A024-18DD-4958-9AE5-C54C1D3D777F}" destId="{E6DCDC43-1970-4F6B-AFB8-DBBBCE7030D7}" srcOrd="0" destOrd="0" presId="urn:microsoft.com/office/officeart/2018/5/layout/IconCircleLabelList"/>
    <dgm:cxn modelId="{8EF111D2-3734-406B-837A-4B752842CB40}" srcId="{E45D0066-3947-4EB0-8EE0-A843EB2FFA3F}" destId="{9FB3A024-18DD-4958-9AE5-C54C1D3D777F}" srcOrd="4" destOrd="0" parTransId="{62108B79-62AA-45CC-AC2F-B9863E6C92B3}" sibTransId="{19204E3E-5497-47C6-9F6E-566E0ED60366}"/>
    <dgm:cxn modelId="{32408FD2-77FB-4725-A284-633E00BE0B5D}" type="presParOf" srcId="{92CBD938-0365-488A-AF42-7DF46148BCCE}" destId="{DF4F7F5E-48A7-4F17-A99B-BFA78417D6CA}" srcOrd="0" destOrd="0" presId="urn:microsoft.com/office/officeart/2018/5/layout/IconCircleLabelList"/>
    <dgm:cxn modelId="{614D19B8-7C18-4EDA-B03B-71282DF2431E}" type="presParOf" srcId="{DF4F7F5E-48A7-4F17-A99B-BFA78417D6CA}" destId="{E44A1CA6-C46F-418D-BCF5-75E9479FB932}" srcOrd="0" destOrd="0" presId="urn:microsoft.com/office/officeart/2018/5/layout/IconCircleLabelList"/>
    <dgm:cxn modelId="{D8D09E3E-41BC-4E09-B83C-AAF89E8E7B15}" type="presParOf" srcId="{DF4F7F5E-48A7-4F17-A99B-BFA78417D6CA}" destId="{BC5EAD1D-EA17-418C-81D9-C436716302FA}" srcOrd="1" destOrd="0" presId="urn:microsoft.com/office/officeart/2018/5/layout/IconCircleLabelList"/>
    <dgm:cxn modelId="{F54DFBD9-E6FA-415D-81DA-CA3E135D948E}" type="presParOf" srcId="{DF4F7F5E-48A7-4F17-A99B-BFA78417D6CA}" destId="{5BABF8F3-0941-4690-A656-19410A86D11A}" srcOrd="2" destOrd="0" presId="urn:microsoft.com/office/officeart/2018/5/layout/IconCircleLabelList"/>
    <dgm:cxn modelId="{3E04ED3B-A722-4A6D-A1A2-103709CFA1C6}" type="presParOf" srcId="{DF4F7F5E-48A7-4F17-A99B-BFA78417D6CA}" destId="{1D174E64-0A46-4E24-9C64-9A907B563E7F}" srcOrd="3" destOrd="0" presId="urn:microsoft.com/office/officeart/2018/5/layout/IconCircleLabelList"/>
    <dgm:cxn modelId="{12A5D706-9EEB-4136-86D8-0FE3A91BEBBB}" type="presParOf" srcId="{92CBD938-0365-488A-AF42-7DF46148BCCE}" destId="{637A0830-D701-4160-ABFC-8F48404AEF8C}" srcOrd="1" destOrd="0" presId="urn:microsoft.com/office/officeart/2018/5/layout/IconCircleLabelList"/>
    <dgm:cxn modelId="{DDC79032-E627-4407-A266-785E4E8CFBB4}" type="presParOf" srcId="{92CBD938-0365-488A-AF42-7DF46148BCCE}" destId="{D5685A1E-D81E-48A8-A032-215BE8586188}" srcOrd="2" destOrd="0" presId="urn:microsoft.com/office/officeart/2018/5/layout/IconCircleLabelList"/>
    <dgm:cxn modelId="{AB1AB24F-AE4B-47D8-9006-78F467A8680D}" type="presParOf" srcId="{D5685A1E-D81E-48A8-A032-215BE8586188}" destId="{65CDBC03-4C9B-473F-9C3A-8A8D8C59050E}" srcOrd="0" destOrd="0" presId="urn:microsoft.com/office/officeart/2018/5/layout/IconCircleLabelList"/>
    <dgm:cxn modelId="{72DBE69C-CF20-4673-A0B9-0EBFD62901E7}" type="presParOf" srcId="{D5685A1E-D81E-48A8-A032-215BE8586188}" destId="{2BB0AA5C-603E-4E4C-9197-DC1D25F69DC6}" srcOrd="1" destOrd="0" presId="urn:microsoft.com/office/officeart/2018/5/layout/IconCircleLabelList"/>
    <dgm:cxn modelId="{D1683494-7079-47DB-8373-1BB125569EC8}" type="presParOf" srcId="{D5685A1E-D81E-48A8-A032-215BE8586188}" destId="{F803A173-4207-4739-BA33-82D0A7AB4814}" srcOrd="2" destOrd="0" presId="urn:microsoft.com/office/officeart/2018/5/layout/IconCircleLabelList"/>
    <dgm:cxn modelId="{649063FC-5ADE-480B-9403-4104F4A464BE}" type="presParOf" srcId="{D5685A1E-D81E-48A8-A032-215BE8586188}" destId="{3B724D0F-D592-4F50-9EE7-B7C4C093BE22}" srcOrd="3" destOrd="0" presId="urn:microsoft.com/office/officeart/2018/5/layout/IconCircleLabelList"/>
    <dgm:cxn modelId="{52021C52-AF65-4096-B12B-6E064CF1A9CB}" type="presParOf" srcId="{92CBD938-0365-488A-AF42-7DF46148BCCE}" destId="{C879410C-5550-4325-8A72-C3CB8068F80D}" srcOrd="3" destOrd="0" presId="urn:microsoft.com/office/officeart/2018/5/layout/IconCircleLabelList"/>
    <dgm:cxn modelId="{592DB691-B7EF-44C7-B1BA-60DDC72751A6}" type="presParOf" srcId="{92CBD938-0365-488A-AF42-7DF46148BCCE}" destId="{F95F870B-99EA-4B78-9F87-715B1F035711}" srcOrd="4" destOrd="0" presId="urn:microsoft.com/office/officeart/2018/5/layout/IconCircleLabelList"/>
    <dgm:cxn modelId="{5C92CA54-4696-4186-8169-061461F5ABC4}" type="presParOf" srcId="{F95F870B-99EA-4B78-9F87-715B1F035711}" destId="{238E5D59-AC7D-4B5F-9C6A-D7C52C6A557C}" srcOrd="0" destOrd="0" presId="urn:microsoft.com/office/officeart/2018/5/layout/IconCircleLabelList"/>
    <dgm:cxn modelId="{D2067785-2CDE-445E-B573-38235DA3E831}" type="presParOf" srcId="{F95F870B-99EA-4B78-9F87-715B1F035711}" destId="{E45C4140-C9BD-4997-9470-5D613FD9F1B9}" srcOrd="1" destOrd="0" presId="urn:microsoft.com/office/officeart/2018/5/layout/IconCircleLabelList"/>
    <dgm:cxn modelId="{20ECEC6B-CF7C-426D-AE3F-BF1DE0E8F166}" type="presParOf" srcId="{F95F870B-99EA-4B78-9F87-715B1F035711}" destId="{1A417BB6-EEA8-4AA6-8FA3-2BFDC65FD44A}" srcOrd="2" destOrd="0" presId="urn:microsoft.com/office/officeart/2018/5/layout/IconCircleLabelList"/>
    <dgm:cxn modelId="{DFC0D2E2-E1BF-491A-9F7A-ED6516796AAC}" type="presParOf" srcId="{F95F870B-99EA-4B78-9F87-715B1F035711}" destId="{60666CFF-FB19-497C-9BAD-88847D31D5F4}" srcOrd="3" destOrd="0" presId="urn:microsoft.com/office/officeart/2018/5/layout/IconCircleLabelList"/>
    <dgm:cxn modelId="{81E3089B-B61D-4A5F-9176-68B817519ABE}" type="presParOf" srcId="{92CBD938-0365-488A-AF42-7DF46148BCCE}" destId="{C7683AA0-4FD5-4AA7-A9D6-B3EC522B6914}" srcOrd="5" destOrd="0" presId="urn:microsoft.com/office/officeart/2018/5/layout/IconCircleLabelList"/>
    <dgm:cxn modelId="{A9185C7A-343D-4CF2-84A5-AB61F23B2F6E}" type="presParOf" srcId="{92CBD938-0365-488A-AF42-7DF46148BCCE}" destId="{46D859DA-D584-47DF-8ED7-902FF23AFBB1}" srcOrd="6" destOrd="0" presId="urn:microsoft.com/office/officeart/2018/5/layout/IconCircleLabelList"/>
    <dgm:cxn modelId="{F805C06E-6FA3-416B-8505-A01B176C325A}" type="presParOf" srcId="{46D859DA-D584-47DF-8ED7-902FF23AFBB1}" destId="{B1D49303-56C2-473F-8C9A-44C882A28075}" srcOrd="0" destOrd="0" presId="urn:microsoft.com/office/officeart/2018/5/layout/IconCircleLabelList"/>
    <dgm:cxn modelId="{3926B24C-19BA-47A1-9C0B-E29871B4939A}" type="presParOf" srcId="{46D859DA-D584-47DF-8ED7-902FF23AFBB1}" destId="{96460CB9-C103-489F-9367-BF7A67F08708}" srcOrd="1" destOrd="0" presId="urn:microsoft.com/office/officeart/2018/5/layout/IconCircleLabelList"/>
    <dgm:cxn modelId="{546A4BB1-2045-4DDD-A127-7482AAD285BF}" type="presParOf" srcId="{46D859DA-D584-47DF-8ED7-902FF23AFBB1}" destId="{FB39ACD9-212F-450A-A2E3-C902EBEF8981}" srcOrd="2" destOrd="0" presId="urn:microsoft.com/office/officeart/2018/5/layout/IconCircleLabelList"/>
    <dgm:cxn modelId="{0375E1A1-D26C-4567-A2C9-78615CC390AC}" type="presParOf" srcId="{46D859DA-D584-47DF-8ED7-902FF23AFBB1}" destId="{D106FE6F-D87B-4E58-AA91-266E03A93BB2}" srcOrd="3" destOrd="0" presId="urn:microsoft.com/office/officeart/2018/5/layout/IconCircleLabelList"/>
    <dgm:cxn modelId="{F36CC803-8C2C-4F19-B755-611B24C15F79}" type="presParOf" srcId="{92CBD938-0365-488A-AF42-7DF46148BCCE}" destId="{229BDEE6-1B85-4E9B-A253-668354F9E050}" srcOrd="7" destOrd="0" presId="urn:microsoft.com/office/officeart/2018/5/layout/IconCircleLabelList"/>
    <dgm:cxn modelId="{522A3F52-3F1A-46C7-8C77-9016D4AE6F62}" type="presParOf" srcId="{92CBD938-0365-488A-AF42-7DF46148BCCE}" destId="{3A4DD54A-CFA5-4FE4-9529-068D66CC628C}" srcOrd="8" destOrd="0" presId="urn:microsoft.com/office/officeart/2018/5/layout/IconCircleLabelList"/>
    <dgm:cxn modelId="{38B5B3C7-388D-49A6-8317-DC985B6897F1}" type="presParOf" srcId="{3A4DD54A-CFA5-4FE4-9529-068D66CC628C}" destId="{9A8A426A-6B62-44DB-AC69-71A5D585448F}" srcOrd="0" destOrd="0" presId="urn:microsoft.com/office/officeart/2018/5/layout/IconCircleLabelList"/>
    <dgm:cxn modelId="{DD20E428-361E-4F35-88BA-28DAEFA2E527}" type="presParOf" srcId="{3A4DD54A-CFA5-4FE4-9529-068D66CC628C}" destId="{8A269D63-7286-47D7-8BFC-9FC44ACA2292}" srcOrd="1" destOrd="0" presId="urn:microsoft.com/office/officeart/2018/5/layout/IconCircleLabelList"/>
    <dgm:cxn modelId="{8EFA6671-BCD3-40D6-8B9F-EFB8D123EF21}" type="presParOf" srcId="{3A4DD54A-CFA5-4FE4-9529-068D66CC628C}" destId="{1A7E0473-8C37-4556-8CE9-15BB47052247}" srcOrd="2" destOrd="0" presId="urn:microsoft.com/office/officeart/2018/5/layout/IconCircleLabelList"/>
    <dgm:cxn modelId="{2FEAD9AA-6986-4C3C-9C69-ACE439EBC75B}" type="presParOf" srcId="{3A4DD54A-CFA5-4FE4-9529-068D66CC628C}" destId="{E6DCDC43-1970-4F6B-AFB8-DBBBCE7030D7}"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8818A-A060-4934-99E1-8A5B6924BCB1}">
      <dsp:nvSpPr>
        <dsp:cNvPr id="0" name=""/>
        <dsp:cNvSpPr/>
      </dsp:nvSpPr>
      <dsp:spPr>
        <a:xfrm>
          <a:off x="3201"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2DBCF6-F001-4A89-B3D9-F19F1F496BDA}">
      <dsp:nvSpPr>
        <dsp:cNvPr id="0" name=""/>
        <dsp:cNvSpPr/>
      </dsp:nvSpPr>
      <dsp:spPr>
        <a:xfrm>
          <a:off x="257188"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100000"/>
            </a:lnSpc>
            <a:spcBef>
              <a:spcPct val="0"/>
            </a:spcBef>
            <a:spcAft>
              <a:spcPct val="35000"/>
            </a:spcAft>
            <a:buNone/>
          </a:pPr>
          <a:r>
            <a:rPr lang="en-US" sz="2500" kern="1200"/>
            <a:t>What is RDMA ? </a:t>
          </a:r>
        </a:p>
      </dsp:txBody>
      <dsp:txXfrm>
        <a:off x="299702" y="1282093"/>
        <a:ext cx="2200851" cy="1366505"/>
      </dsp:txXfrm>
    </dsp:sp>
    <dsp:sp modelId="{848CBD83-BA05-40DE-B78D-AFC3390FB932}">
      <dsp:nvSpPr>
        <dsp:cNvPr id="0" name=""/>
        <dsp:cNvSpPr/>
      </dsp:nvSpPr>
      <dsp:spPr>
        <a:xfrm>
          <a:off x="2797054"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C54259-9F2D-4C4C-9D97-FE75A091668A}">
      <dsp:nvSpPr>
        <dsp:cNvPr id="0" name=""/>
        <dsp:cNvSpPr/>
      </dsp:nvSpPr>
      <dsp:spPr>
        <a:xfrm>
          <a:off x="3051041"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100000"/>
            </a:lnSpc>
            <a:spcBef>
              <a:spcPct val="0"/>
            </a:spcBef>
            <a:spcAft>
              <a:spcPct val="35000"/>
            </a:spcAft>
            <a:buNone/>
          </a:pPr>
          <a:r>
            <a:rPr lang="en-US" sz="2500" kern="1200"/>
            <a:t>RDMA – Technical Details</a:t>
          </a:r>
        </a:p>
      </dsp:txBody>
      <dsp:txXfrm>
        <a:off x="3093555" y="1282093"/>
        <a:ext cx="2200851" cy="1366505"/>
      </dsp:txXfrm>
    </dsp:sp>
    <dsp:sp modelId="{3DACB74F-F42E-4D14-910E-4C3000EBB951}">
      <dsp:nvSpPr>
        <dsp:cNvPr id="0" name=""/>
        <dsp:cNvSpPr/>
      </dsp:nvSpPr>
      <dsp:spPr>
        <a:xfrm>
          <a:off x="5590907"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44B981-1544-4256-A364-CDEBF44A507A}">
      <dsp:nvSpPr>
        <dsp:cNvPr id="0" name=""/>
        <dsp:cNvSpPr/>
      </dsp:nvSpPr>
      <dsp:spPr>
        <a:xfrm>
          <a:off x="5844894"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100000"/>
            </a:lnSpc>
            <a:spcBef>
              <a:spcPct val="0"/>
            </a:spcBef>
            <a:spcAft>
              <a:spcPct val="35000"/>
            </a:spcAft>
            <a:buNone/>
          </a:pPr>
          <a:r>
            <a:rPr lang="en-US" sz="2500" kern="1200"/>
            <a:t>Use Cases</a:t>
          </a:r>
        </a:p>
      </dsp:txBody>
      <dsp:txXfrm>
        <a:off x="5887408" y="1282093"/>
        <a:ext cx="2200851" cy="1366505"/>
      </dsp:txXfrm>
    </dsp:sp>
    <dsp:sp modelId="{836BB754-2779-4C21-8A77-041EDED03328}">
      <dsp:nvSpPr>
        <dsp:cNvPr id="0" name=""/>
        <dsp:cNvSpPr/>
      </dsp:nvSpPr>
      <dsp:spPr>
        <a:xfrm>
          <a:off x="8384760"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FB123C-1AA2-4AF9-95E8-D99CDEBCB0B3}">
      <dsp:nvSpPr>
        <dsp:cNvPr id="0" name=""/>
        <dsp:cNvSpPr/>
      </dsp:nvSpPr>
      <dsp:spPr>
        <a:xfrm>
          <a:off x="8638747"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100000"/>
            </a:lnSpc>
            <a:spcBef>
              <a:spcPct val="0"/>
            </a:spcBef>
            <a:spcAft>
              <a:spcPct val="35000"/>
            </a:spcAft>
            <a:buNone/>
          </a:pPr>
          <a:r>
            <a:rPr lang="en-US" sz="2500" kern="1200"/>
            <a:t>Key Takeaways</a:t>
          </a:r>
        </a:p>
      </dsp:txBody>
      <dsp:txXfrm>
        <a:off x="8681261" y="1282093"/>
        <a:ext cx="2200851" cy="136650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03E06-8042-4131-AAC3-F456EF919634}">
      <dsp:nvSpPr>
        <dsp:cNvPr id="0" name=""/>
        <dsp:cNvSpPr/>
      </dsp:nvSpPr>
      <dsp:spPr>
        <a:xfrm>
          <a:off x="0" y="1800"/>
          <a:ext cx="10891659" cy="91258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5DCEED-571E-4C3D-A7B5-9D5457FBF66D}">
      <dsp:nvSpPr>
        <dsp:cNvPr id="0" name=""/>
        <dsp:cNvSpPr/>
      </dsp:nvSpPr>
      <dsp:spPr>
        <a:xfrm>
          <a:off x="276056" y="207131"/>
          <a:ext cx="501920" cy="5019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6928B3-76D7-4174-B74C-83F8F976D048}">
      <dsp:nvSpPr>
        <dsp:cNvPr id="0" name=""/>
        <dsp:cNvSpPr/>
      </dsp:nvSpPr>
      <dsp:spPr>
        <a:xfrm>
          <a:off x="1054033" y="1800"/>
          <a:ext cx="4901246" cy="912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582" tIns="96582" rIns="96582" bIns="96582" numCol="1" spcCol="1270" anchor="ctr" anchorCtr="0">
          <a:noAutofit/>
        </a:bodyPr>
        <a:lstStyle/>
        <a:p>
          <a:pPr marL="0" lvl="0" indent="0" algn="l" defTabSz="977900">
            <a:lnSpc>
              <a:spcPct val="90000"/>
            </a:lnSpc>
            <a:spcBef>
              <a:spcPct val="0"/>
            </a:spcBef>
            <a:spcAft>
              <a:spcPct val="35000"/>
            </a:spcAft>
            <a:buNone/>
          </a:pPr>
          <a:r>
            <a:rPr lang="en-US" sz="2200" kern="1200"/>
            <a:t>Upper layers are the same as in Infiniband</a:t>
          </a:r>
        </a:p>
      </dsp:txBody>
      <dsp:txXfrm>
        <a:off x="1054033" y="1800"/>
        <a:ext cx="4901246" cy="912583"/>
      </dsp:txXfrm>
    </dsp:sp>
    <dsp:sp modelId="{6D43E4AB-4623-44FA-9778-B83C37156E29}">
      <dsp:nvSpPr>
        <dsp:cNvPr id="0" name=""/>
        <dsp:cNvSpPr/>
      </dsp:nvSpPr>
      <dsp:spPr>
        <a:xfrm>
          <a:off x="5955280" y="1800"/>
          <a:ext cx="4936378" cy="912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582" tIns="96582" rIns="96582" bIns="96582" numCol="1" spcCol="1270" anchor="ctr" anchorCtr="0">
          <a:noAutofit/>
        </a:bodyPr>
        <a:lstStyle/>
        <a:p>
          <a:pPr marL="0" lvl="0" indent="0" algn="l" defTabSz="666750">
            <a:lnSpc>
              <a:spcPct val="90000"/>
            </a:lnSpc>
            <a:spcBef>
              <a:spcPct val="0"/>
            </a:spcBef>
            <a:spcAft>
              <a:spcPct val="35000"/>
            </a:spcAft>
            <a:buNone/>
          </a:pPr>
          <a:r>
            <a:rPr lang="en-US" sz="1500" kern="1200"/>
            <a:t>link and physical layers are replaced with Ethernet.</a:t>
          </a:r>
        </a:p>
        <a:p>
          <a:pPr marL="0" lvl="0" indent="0" algn="l" defTabSz="666750">
            <a:lnSpc>
              <a:spcPct val="90000"/>
            </a:lnSpc>
            <a:spcBef>
              <a:spcPct val="0"/>
            </a:spcBef>
            <a:spcAft>
              <a:spcPct val="35000"/>
            </a:spcAft>
            <a:buNone/>
          </a:pPr>
          <a:r>
            <a:rPr lang="en-US" sz="1500" kern="1200"/>
            <a:t>EtherType indicates RoCE (0x8915).</a:t>
          </a:r>
        </a:p>
      </dsp:txBody>
      <dsp:txXfrm>
        <a:off x="5955280" y="1800"/>
        <a:ext cx="4936378" cy="912583"/>
      </dsp:txXfrm>
    </dsp:sp>
    <dsp:sp modelId="{2D78E624-8EA1-4903-9353-39ADE93D160C}">
      <dsp:nvSpPr>
        <dsp:cNvPr id="0" name=""/>
        <dsp:cNvSpPr/>
      </dsp:nvSpPr>
      <dsp:spPr>
        <a:xfrm>
          <a:off x="0" y="1142530"/>
          <a:ext cx="10891659" cy="91258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A8C937-527A-40EE-A5D5-FC3A2D16CB3B}">
      <dsp:nvSpPr>
        <dsp:cNvPr id="0" name=""/>
        <dsp:cNvSpPr/>
      </dsp:nvSpPr>
      <dsp:spPr>
        <a:xfrm>
          <a:off x="276056" y="1347861"/>
          <a:ext cx="501920" cy="5019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33BADF-95A4-4229-BAE1-778A84ED0D6D}">
      <dsp:nvSpPr>
        <dsp:cNvPr id="0" name=""/>
        <dsp:cNvSpPr/>
      </dsp:nvSpPr>
      <dsp:spPr>
        <a:xfrm>
          <a:off x="1054033" y="1142530"/>
          <a:ext cx="4901246" cy="912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582" tIns="96582" rIns="96582" bIns="96582" numCol="1" spcCol="1270" anchor="ctr" anchorCtr="0">
          <a:noAutofit/>
        </a:bodyPr>
        <a:lstStyle/>
        <a:p>
          <a:pPr marL="0" lvl="0" indent="0" algn="l" defTabSz="977900">
            <a:lnSpc>
              <a:spcPct val="90000"/>
            </a:lnSpc>
            <a:spcBef>
              <a:spcPct val="0"/>
            </a:spcBef>
            <a:spcAft>
              <a:spcPct val="35000"/>
            </a:spcAft>
            <a:buNone/>
          </a:pPr>
          <a:r>
            <a:rPr lang="en-US" sz="2200" kern="1200"/>
            <a:t>RoCE versions</a:t>
          </a:r>
        </a:p>
      </dsp:txBody>
      <dsp:txXfrm>
        <a:off x="1054033" y="1142530"/>
        <a:ext cx="4901246" cy="912583"/>
      </dsp:txXfrm>
    </dsp:sp>
    <dsp:sp modelId="{902FE60F-B708-4509-88B9-CDDD78CC38BD}">
      <dsp:nvSpPr>
        <dsp:cNvPr id="0" name=""/>
        <dsp:cNvSpPr/>
      </dsp:nvSpPr>
      <dsp:spPr>
        <a:xfrm>
          <a:off x="5955280" y="1142530"/>
          <a:ext cx="4936378" cy="912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582" tIns="96582" rIns="96582" bIns="96582" numCol="1" spcCol="1270" anchor="ctr" anchorCtr="0">
          <a:noAutofit/>
        </a:bodyPr>
        <a:lstStyle/>
        <a:p>
          <a:pPr marL="0" lvl="0" indent="0" algn="l" defTabSz="666750">
            <a:lnSpc>
              <a:spcPct val="90000"/>
            </a:lnSpc>
            <a:spcBef>
              <a:spcPct val="0"/>
            </a:spcBef>
            <a:spcAft>
              <a:spcPct val="35000"/>
            </a:spcAft>
            <a:buNone/>
          </a:pPr>
          <a:r>
            <a:rPr lang="en-US" sz="1500" kern="1200"/>
            <a:t>RoCEv1 doesn’t contain an IP header, therefore it is not routable.</a:t>
          </a:r>
        </a:p>
        <a:p>
          <a:pPr marL="0" lvl="0" indent="0" algn="l" defTabSz="666750">
            <a:lnSpc>
              <a:spcPct val="90000"/>
            </a:lnSpc>
            <a:spcBef>
              <a:spcPct val="0"/>
            </a:spcBef>
            <a:spcAft>
              <a:spcPct val="35000"/>
            </a:spcAft>
            <a:buNone/>
          </a:pPr>
          <a:r>
            <a:rPr lang="en-US" sz="1500" kern="1200"/>
            <a:t>RoCEv2 over UDP (a.k.a  “routable RoCE” )</a:t>
          </a:r>
        </a:p>
      </dsp:txBody>
      <dsp:txXfrm>
        <a:off x="5955280" y="1142530"/>
        <a:ext cx="4936378" cy="912583"/>
      </dsp:txXfrm>
    </dsp:sp>
    <dsp:sp modelId="{B09D5158-5A2D-444B-8241-DE2D97E79732}">
      <dsp:nvSpPr>
        <dsp:cNvPr id="0" name=""/>
        <dsp:cNvSpPr/>
      </dsp:nvSpPr>
      <dsp:spPr>
        <a:xfrm>
          <a:off x="0" y="2283259"/>
          <a:ext cx="10891659" cy="91258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CB821F-E5F2-415E-B650-E8B377EEA611}">
      <dsp:nvSpPr>
        <dsp:cNvPr id="0" name=""/>
        <dsp:cNvSpPr/>
      </dsp:nvSpPr>
      <dsp:spPr>
        <a:xfrm>
          <a:off x="276056" y="2488590"/>
          <a:ext cx="501920" cy="5019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13C01B-85BC-4F25-B1A1-F84607D30565}">
      <dsp:nvSpPr>
        <dsp:cNvPr id="0" name=""/>
        <dsp:cNvSpPr/>
      </dsp:nvSpPr>
      <dsp:spPr>
        <a:xfrm>
          <a:off x="1054033" y="2283259"/>
          <a:ext cx="4901246" cy="912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582" tIns="96582" rIns="96582" bIns="96582" numCol="1" spcCol="1270" anchor="ctr" anchorCtr="0">
          <a:noAutofit/>
        </a:bodyPr>
        <a:lstStyle/>
        <a:p>
          <a:pPr marL="0" lvl="0" indent="0" algn="l" defTabSz="977900">
            <a:lnSpc>
              <a:spcPct val="90000"/>
            </a:lnSpc>
            <a:spcBef>
              <a:spcPct val="0"/>
            </a:spcBef>
            <a:spcAft>
              <a:spcPct val="35000"/>
            </a:spcAft>
            <a:buNone/>
          </a:pPr>
          <a:r>
            <a:rPr lang="en-US" sz="2200" kern="1200"/>
            <a:t>Ethernet subnet management  means are used.</a:t>
          </a:r>
        </a:p>
      </dsp:txBody>
      <dsp:txXfrm>
        <a:off x="1054033" y="2283259"/>
        <a:ext cx="4901246" cy="912583"/>
      </dsp:txXfrm>
    </dsp:sp>
    <dsp:sp modelId="{C225C3C8-B3FE-4955-BD6E-28AC66C9DCFC}">
      <dsp:nvSpPr>
        <dsp:cNvPr id="0" name=""/>
        <dsp:cNvSpPr/>
      </dsp:nvSpPr>
      <dsp:spPr>
        <a:xfrm>
          <a:off x="5955280" y="2283259"/>
          <a:ext cx="4936378" cy="912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582" tIns="96582" rIns="96582" bIns="96582" numCol="1" spcCol="1270" anchor="ctr" anchorCtr="0">
          <a:noAutofit/>
        </a:bodyPr>
        <a:lstStyle/>
        <a:p>
          <a:pPr marL="0" lvl="0" indent="0" algn="l" defTabSz="666750">
            <a:lnSpc>
              <a:spcPct val="90000"/>
            </a:lnSpc>
            <a:spcBef>
              <a:spcPct val="0"/>
            </a:spcBef>
            <a:spcAft>
              <a:spcPct val="35000"/>
            </a:spcAft>
            <a:buNone/>
          </a:pPr>
          <a:r>
            <a:rPr lang="en-US" sz="1500" kern="1200" dirty="0"/>
            <a:t>Uses the ARP (Address Resolution Protocol) to get remote MAC address.</a:t>
          </a:r>
        </a:p>
        <a:p>
          <a:pPr marL="0" lvl="0" indent="0" algn="l" defTabSz="666750">
            <a:lnSpc>
              <a:spcPct val="90000"/>
            </a:lnSpc>
            <a:spcBef>
              <a:spcPct val="0"/>
            </a:spcBef>
            <a:spcAft>
              <a:spcPct val="35000"/>
            </a:spcAft>
            <a:buNone/>
          </a:pPr>
          <a:r>
            <a:rPr lang="en-US" sz="1500" kern="1200"/>
            <a:t>Requires a network interface on the same port.</a:t>
          </a:r>
        </a:p>
      </dsp:txBody>
      <dsp:txXfrm>
        <a:off x="5955280" y="2283259"/>
        <a:ext cx="4936378" cy="912583"/>
      </dsp:txXfrm>
    </dsp:sp>
    <dsp:sp modelId="{E76AA3D1-72F4-4B44-87A5-071F14ABF137}">
      <dsp:nvSpPr>
        <dsp:cNvPr id="0" name=""/>
        <dsp:cNvSpPr/>
      </dsp:nvSpPr>
      <dsp:spPr>
        <a:xfrm>
          <a:off x="0" y="3423988"/>
          <a:ext cx="10891659" cy="91258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77845D-6565-420E-B072-1AEF180FCA07}">
      <dsp:nvSpPr>
        <dsp:cNvPr id="0" name=""/>
        <dsp:cNvSpPr/>
      </dsp:nvSpPr>
      <dsp:spPr>
        <a:xfrm>
          <a:off x="276056" y="3629320"/>
          <a:ext cx="501920" cy="5019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E8058B-AA69-42BF-9979-772795FE5525}">
      <dsp:nvSpPr>
        <dsp:cNvPr id="0" name=""/>
        <dsp:cNvSpPr/>
      </dsp:nvSpPr>
      <dsp:spPr>
        <a:xfrm>
          <a:off x="1054033" y="3423988"/>
          <a:ext cx="4901246" cy="912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582" tIns="96582" rIns="96582" bIns="96582" numCol="1" spcCol="1270" anchor="ctr" anchorCtr="0">
          <a:noAutofit/>
        </a:bodyPr>
        <a:lstStyle/>
        <a:p>
          <a:pPr marL="0" lvl="0" indent="0" algn="l" defTabSz="977900">
            <a:lnSpc>
              <a:spcPct val="90000"/>
            </a:lnSpc>
            <a:spcBef>
              <a:spcPct val="0"/>
            </a:spcBef>
            <a:spcAft>
              <a:spcPct val="35000"/>
            </a:spcAft>
            <a:buNone/>
          </a:pPr>
          <a:r>
            <a:rPr lang="en-US" sz="2200" kern="1200" dirty="0"/>
            <a:t>Requires lossless operation – i.e. PAUSE / PFC.</a:t>
          </a:r>
        </a:p>
      </dsp:txBody>
      <dsp:txXfrm>
        <a:off x="1054033" y="3423988"/>
        <a:ext cx="4901246" cy="912583"/>
      </dsp:txXfrm>
    </dsp:sp>
    <dsp:sp modelId="{A0AFC1BF-5B73-47DB-BFE7-FF4982157494}">
      <dsp:nvSpPr>
        <dsp:cNvPr id="0" name=""/>
        <dsp:cNvSpPr/>
      </dsp:nvSpPr>
      <dsp:spPr>
        <a:xfrm>
          <a:off x="5955280" y="3423988"/>
          <a:ext cx="4936378" cy="912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582" tIns="96582" rIns="96582" bIns="96582" numCol="1" spcCol="1270" anchor="ctr" anchorCtr="0">
          <a:noAutofit/>
        </a:bodyPr>
        <a:lstStyle/>
        <a:p>
          <a:pPr marL="0" lvl="0" indent="0" algn="l" defTabSz="666750">
            <a:lnSpc>
              <a:spcPct val="90000"/>
            </a:lnSpc>
            <a:spcBef>
              <a:spcPct val="0"/>
            </a:spcBef>
            <a:spcAft>
              <a:spcPct val="35000"/>
            </a:spcAft>
            <a:buNone/>
          </a:pPr>
          <a:r>
            <a:rPr lang="en-US" sz="1500" kern="1200" dirty="0"/>
            <a:t>Same as InfiniBand, but disadvantage comparing to </a:t>
          </a:r>
          <a:r>
            <a:rPr lang="en-US" sz="1500" kern="1200" dirty="0" err="1"/>
            <a:t>iWARP</a:t>
          </a:r>
          <a:r>
            <a:rPr lang="en-US" sz="1500" kern="1200" dirty="0"/>
            <a:t>.</a:t>
          </a:r>
        </a:p>
      </dsp:txBody>
      <dsp:txXfrm>
        <a:off x="5955280" y="3423988"/>
        <a:ext cx="4936378" cy="91258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29BCB3-DB04-4D02-BEAA-1761CE267A22}">
      <dsp:nvSpPr>
        <dsp:cNvPr id="0" name=""/>
        <dsp:cNvSpPr/>
      </dsp:nvSpPr>
      <dsp:spPr>
        <a:xfrm>
          <a:off x="0" y="205159"/>
          <a:ext cx="11019574"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PFC (Priority Flow Control) pause frames are used to signal congestion to the source and throttle.</a:t>
          </a:r>
        </a:p>
      </dsp:txBody>
      <dsp:txXfrm>
        <a:off x="38838" y="243997"/>
        <a:ext cx="10941898" cy="717924"/>
      </dsp:txXfrm>
    </dsp:sp>
    <dsp:sp modelId="{2A5B0A3D-2FC7-4433-89E2-ED8384B728FD}">
      <dsp:nvSpPr>
        <dsp:cNvPr id="0" name=""/>
        <dsp:cNvSpPr/>
      </dsp:nvSpPr>
      <dsp:spPr>
        <a:xfrm>
          <a:off x="0" y="1058359"/>
          <a:ext cx="11019574"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DCQCN (Data Center Quantized Congestion Notification) employs ECN (Explicit Congestion Notification) for signaling congestion feedback. Preferred for Storage workloads.</a:t>
          </a:r>
        </a:p>
      </dsp:txBody>
      <dsp:txXfrm>
        <a:off x="38838" y="1097197"/>
        <a:ext cx="10941898" cy="717924"/>
      </dsp:txXfrm>
    </dsp:sp>
    <dsp:sp modelId="{49421218-B06A-4C8A-9963-780F8D9A20CF}">
      <dsp:nvSpPr>
        <dsp:cNvPr id="0" name=""/>
        <dsp:cNvSpPr/>
      </dsp:nvSpPr>
      <dsp:spPr>
        <a:xfrm>
          <a:off x="0" y="1911559"/>
          <a:ext cx="11019574"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err="1"/>
            <a:t>RoCC</a:t>
          </a:r>
          <a:r>
            <a:rPr lang="en-US" sz="2000" kern="1200" dirty="0"/>
            <a:t> (Robust Congestion Control) utilizes switch queue size for fair data rate signaling.</a:t>
          </a:r>
        </a:p>
      </dsp:txBody>
      <dsp:txXfrm>
        <a:off x="38838" y="1950397"/>
        <a:ext cx="10941898" cy="717924"/>
      </dsp:txXfrm>
    </dsp:sp>
    <dsp:sp modelId="{CFC817D2-A2FE-48BA-9707-B124EDCECB0B}">
      <dsp:nvSpPr>
        <dsp:cNvPr id="0" name=""/>
        <dsp:cNvSpPr/>
      </dsp:nvSpPr>
      <dsp:spPr>
        <a:xfrm>
          <a:off x="0" y="2764759"/>
          <a:ext cx="11019574"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Shaped-Quota is receiver-driven, optimizing bandwidth allocation. It abandons use of PFC.</a:t>
          </a:r>
        </a:p>
      </dsp:txBody>
      <dsp:txXfrm>
        <a:off x="38838" y="2803597"/>
        <a:ext cx="10941898" cy="717924"/>
      </dsp:txXfrm>
    </dsp:sp>
    <dsp:sp modelId="{FCAC9097-3D30-4FD1-941D-76922353D447}">
      <dsp:nvSpPr>
        <dsp:cNvPr id="0" name=""/>
        <dsp:cNvSpPr/>
      </dsp:nvSpPr>
      <dsp:spPr>
        <a:xfrm>
          <a:off x="0" y="3617959"/>
          <a:ext cx="11019574"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RTTCC (Round Trip Time Congestion Control) uses RTT as a feedback signal in hardware for congestion control. Preferred for HPC and AI workloads.</a:t>
          </a:r>
        </a:p>
      </dsp:txBody>
      <dsp:txXfrm>
        <a:off x="38838" y="3656797"/>
        <a:ext cx="10941898" cy="71792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E1AFA-295D-4046-95EE-32D2755FEACF}">
      <dsp:nvSpPr>
        <dsp:cNvPr id="0" name=""/>
        <dsp:cNvSpPr/>
      </dsp:nvSpPr>
      <dsp:spPr>
        <a:xfrm>
          <a:off x="446174" y="1492128"/>
          <a:ext cx="726152" cy="7261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3F052A-38F7-4A0C-B926-17FFDA7EFBDD}">
      <dsp:nvSpPr>
        <dsp:cNvPr id="0" name=""/>
        <dsp:cNvSpPr/>
      </dsp:nvSpPr>
      <dsp:spPr>
        <a:xfrm>
          <a:off x="2414" y="2496315"/>
          <a:ext cx="1613671" cy="645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0" i="0" kern="1200" dirty="0"/>
            <a:t>High-Performance Computing (HPC)</a:t>
          </a:r>
          <a:endParaRPr lang="en-US" sz="1500" b="0" kern="1200" dirty="0"/>
        </a:p>
      </dsp:txBody>
      <dsp:txXfrm>
        <a:off x="2414" y="2496315"/>
        <a:ext cx="1613671" cy="645468"/>
      </dsp:txXfrm>
    </dsp:sp>
    <dsp:sp modelId="{ACB01678-E9FA-42EB-BDE4-A14D8AF75F48}">
      <dsp:nvSpPr>
        <dsp:cNvPr id="0" name=""/>
        <dsp:cNvSpPr/>
      </dsp:nvSpPr>
      <dsp:spPr>
        <a:xfrm>
          <a:off x="2342238" y="1492128"/>
          <a:ext cx="726152" cy="7261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5602B2-F9BF-408D-B88E-33321B1DB2A3}">
      <dsp:nvSpPr>
        <dsp:cNvPr id="0" name=""/>
        <dsp:cNvSpPr/>
      </dsp:nvSpPr>
      <dsp:spPr>
        <a:xfrm>
          <a:off x="1898478" y="2496315"/>
          <a:ext cx="1613671" cy="645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0" i="0" kern="1200" dirty="0"/>
            <a:t>Data Centers</a:t>
          </a:r>
        </a:p>
      </dsp:txBody>
      <dsp:txXfrm>
        <a:off x="1898478" y="2496315"/>
        <a:ext cx="1613671" cy="645468"/>
      </dsp:txXfrm>
    </dsp:sp>
    <dsp:sp modelId="{68805034-AFB6-47E1-A9F6-6E647BE90E95}">
      <dsp:nvSpPr>
        <dsp:cNvPr id="0" name=""/>
        <dsp:cNvSpPr/>
      </dsp:nvSpPr>
      <dsp:spPr>
        <a:xfrm>
          <a:off x="4238303" y="1492128"/>
          <a:ext cx="726152" cy="7261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1DA623-9341-4348-B33A-9416092B7F8C}">
      <dsp:nvSpPr>
        <dsp:cNvPr id="0" name=""/>
        <dsp:cNvSpPr/>
      </dsp:nvSpPr>
      <dsp:spPr>
        <a:xfrm>
          <a:off x="3794543" y="2496315"/>
          <a:ext cx="1613671" cy="645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0" i="0" kern="1200" dirty="0"/>
            <a:t>Cloud Computing</a:t>
          </a:r>
        </a:p>
      </dsp:txBody>
      <dsp:txXfrm>
        <a:off x="3794543" y="2496315"/>
        <a:ext cx="1613671" cy="645468"/>
      </dsp:txXfrm>
    </dsp:sp>
    <dsp:sp modelId="{B1FE6CC5-AD6C-47C5-ACC9-6F2F8949A3A5}">
      <dsp:nvSpPr>
        <dsp:cNvPr id="0" name=""/>
        <dsp:cNvSpPr/>
      </dsp:nvSpPr>
      <dsp:spPr>
        <a:xfrm>
          <a:off x="6134367" y="1492128"/>
          <a:ext cx="726152" cy="72615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A0DD28-65E9-4397-9852-3A29BF20C6A3}">
      <dsp:nvSpPr>
        <dsp:cNvPr id="0" name=""/>
        <dsp:cNvSpPr/>
      </dsp:nvSpPr>
      <dsp:spPr>
        <a:xfrm>
          <a:off x="5690607" y="2496315"/>
          <a:ext cx="1613671" cy="645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0" i="0" kern="1200" dirty="0"/>
            <a:t>Storage Solutions</a:t>
          </a:r>
        </a:p>
      </dsp:txBody>
      <dsp:txXfrm>
        <a:off x="5690607" y="2496315"/>
        <a:ext cx="1613671" cy="645468"/>
      </dsp:txXfrm>
    </dsp:sp>
    <dsp:sp modelId="{AB44E7F5-B350-4AFB-8976-8E0ECED991B8}">
      <dsp:nvSpPr>
        <dsp:cNvPr id="0" name=""/>
        <dsp:cNvSpPr/>
      </dsp:nvSpPr>
      <dsp:spPr>
        <a:xfrm>
          <a:off x="8030432" y="1492128"/>
          <a:ext cx="726152" cy="72615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EA20CC-8CAD-4B35-B4D4-ECC535A46E1A}">
      <dsp:nvSpPr>
        <dsp:cNvPr id="0" name=""/>
        <dsp:cNvSpPr/>
      </dsp:nvSpPr>
      <dsp:spPr>
        <a:xfrm>
          <a:off x="7586672" y="2496315"/>
          <a:ext cx="1613671" cy="645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0" i="0" kern="1200" dirty="0"/>
            <a:t>Financial Services</a:t>
          </a:r>
        </a:p>
      </dsp:txBody>
      <dsp:txXfrm>
        <a:off x="7586672" y="2496315"/>
        <a:ext cx="1613671" cy="645468"/>
      </dsp:txXfrm>
    </dsp:sp>
    <dsp:sp modelId="{9F8F289B-8FB9-4EA6-9CBD-5D2BD1FB1801}">
      <dsp:nvSpPr>
        <dsp:cNvPr id="0" name=""/>
        <dsp:cNvSpPr/>
      </dsp:nvSpPr>
      <dsp:spPr>
        <a:xfrm>
          <a:off x="9926496" y="1492128"/>
          <a:ext cx="726152" cy="72615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A4D65D-126B-422B-A9E5-9975D3BFE76E}">
      <dsp:nvSpPr>
        <dsp:cNvPr id="0" name=""/>
        <dsp:cNvSpPr/>
      </dsp:nvSpPr>
      <dsp:spPr>
        <a:xfrm>
          <a:off x="9482736" y="2496315"/>
          <a:ext cx="1613671" cy="645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0" i="0" kern="1200"/>
            <a:t>AI/ML Training / Inference</a:t>
          </a:r>
        </a:p>
      </dsp:txBody>
      <dsp:txXfrm>
        <a:off x="9482736" y="2496315"/>
        <a:ext cx="1613671" cy="64546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3744DD-A466-46A6-BA8C-7428451C7B5B}">
      <dsp:nvSpPr>
        <dsp:cNvPr id="0" name=""/>
        <dsp:cNvSpPr/>
      </dsp:nvSpPr>
      <dsp:spPr>
        <a:xfrm>
          <a:off x="3551418" y="1995"/>
          <a:ext cx="3995346" cy="87246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b="0" i="0" kern="1200" dirty="0"/>
            <a:t>RDMA Benefits: Low latency, high throughput, Kernel bypass, Zero Copy</a:t>
          </a:r>
          <a:endParaRPr lang="en-US" sz="1700" kern="1200" dirty="0"/>
        </a:p>
      </dsp:txBody>
      <dsp:txXfrm>
        <a:off x="3594008" y="44585"/>
        <a:ext cx="3910166" cy="787288"/>
      </dsp:txXfrm>
    </dsp:sp>
    <dsp:sp modelId="{34A752F1-FCCC-4AE7-A5E2-3A5EBE991F97}">
      <dsp:nvSpPr>
        <dsp:cNvPr id="0" name=""/>
        <dsp:cNvSpPr/>
      </dsp:nvSpPr>
      <dsp:spPr>
        <a:xfrm>
          <a:off x="3551418" y="918087"/>
          <a:ext cx="3995346" cy="87246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dirty="0"/>
            <a:t>RDMA Objects</a:t>
          </a:r>
        </a:p>
      </dsp:txBody>
      <dsp:txXfrm>
        <a:off x="3594008" y="960677"/>
        <a:ext cx="3910166" cy="787288"/>
      </dsp:txXfrm>
    </dsp:sp>
    <dsp:sp modelId="{7EAFF776-50B0-4E0A-A050-144C79F98172}">
      <dsp:nvSpPr>
        <dsp:cNvPr id="0" name=""/>
        <dsp:cNvSpPr/>
      </dsp:nvSpPr>
      <dsp:spPr>
        <a:xfrm>
          <a:off x="3551418" y="1834179"/>
          <a:ext cx="3995346" cy="87246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dirty="0"/>
            <a:t>Typical Application</a:t>
          </a:r>
        </a:p>
      </dsp:txBody>
      <dsp:txXfrm>
        <a:off x="3594008" y="1876769"/>
        <a:ext cx="3910166" cy="787288"/>
      </dsp:txXfrm>
    </dsp:sp>
    <dsp:sp modelId="{7D4F39D9-27D8-4CFA-84D0-740CF754F18F}">
      <dsp:nvSpPr>
        <dsp:cNvPr id="0" name=""/>
        <dsp:cNvSpPr/>
      </dsp:nvSpPr>
      <dsp:spPr>
        <a:xfrm>
          <a:off x="3551418" y="2750271"/>
          <a:ext cx="3995346" cy="87246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dirty="0"/>
            <a:t>RDMA on the wire</a:t>
          </a:r>
        </a:p>
      </dsp:txBody>
      <dsp:txXfrm>
        <a:off x="3594008" y="2792861"/>
        <a:ext cx="3910166" cy="787288"/>
      </dsp:txXfrm>
    </dsp:sp>
    <dsp:sp modelId="{0F96DC5F-C809-4539-AA24-6D181305A196}">
      <dsp:nvSpPr>
        <dsp:cNvPr id="0" name=""/>
        <dsp:cNvSpPr/>
      </dsp:nvSpPr>
      <dsp:spPr>
        <a:xfrm>
          <a:off x="3551418" y="3666363"/>
          <a:ext cx="3995346" cy="87246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dirty="0"/>
            <a:t>RDMA Use Cases</a:t>
          </a:r>
        </a:p>
      </dsp:txBody>
      <dsp:txXfrm>
        <a:off x="3594008" y="3708953"/>
        <a:ext cx="3910166" cy="7872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BBE5A8-32D2-4C8B-A1D2-98D5B9D86D54}">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DCD4D6-B383-4D81-A961-C6510813BAD4}">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744207-F843-4957-9A2C-9BDDAE9B2700}">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US" sz="2100" b="1" i="0" kern="1200" dirty="0"/>
            <a:t>DMA - Direct Memory Access</a:t>
          </a:r>
          <a:r>
            <a:rPr lang="en-US" sz="2100" b="0" i="0" kern="1200" dirty="0"/>
            <a:t>: Allow hardware components to directly read from and write to the main memory without involving the CPU</a:t>
          </a:r>
          <a:endParaRPr lang="en-US" sz="2100" kern="1200" dirty="0"/>
        </a:p>
      </dsp:txBody>
      <dsp:txXfrm>
        <a:off x="1435590" y="531"/>
        <a:ext cx="9080009" cy="1242935"/>
      </dsp:txXfrm>
    </dsp:sp>
    <dsp:sp modelId="{5D71EC05-4B70-44F6-B130-AA7C5E7A944A}">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362A74-63A2-4C70-9175-02CCB17C0342}">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28287F-B333-4A2C-AD5D-D727CC01CC44}">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US" sz="2100" b="1" i="0" kern="1200" dirty="0"/>
            <a:t>RDMA - Remote Direct Memory Access</a:t>
          </a:r>
          <a:r>
            <a:rPr lang="en-US" sz="2100" b="0" i="0" kern="1200" dirty="0"/>
            <a:t>: Extends DMA capabilities over a network, enabling one computer to directly access the memory of another computer without involving their CPUs,</a:t>
          </a:r>
          <a:r>
            <a:rPr lang="en-US" sz="2100" kern="1200" dirty="0"/>
            <a:t> cache, or OS</a:t>
          </a:r>
        </a:p>
      </dsp:txBody>
      <dsp:txXfrm>
        <a:off x="1435590" y="1554201"/>
        <a:ext cx="9080009" cy="1242935"/>
      </dsp:txXfrm>
    </dsp:sp>
    <dsp:sp modelId="{FD7E6790-FF31-48B0-A1CC-341FB2001E2C}">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5F2073-B3F1-4173-8D7C-0D0FECE66EA6}">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92A023-77CA-4E4E-9F0B-988E0D09B419}">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US" sz="2100" b="1" kern="1200" dirty="0"/>
            <a:t>Benefits of RDMA</a:t>
          </a:r>
        </a:p>
      </dsp:txBody>
      <dsp:txXfrm>
        <a:off x="1435590" y="3107870"/>
        <a:ext cx="9080009" cy="12429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9C827E-4853-4DE3-89E2-9727EDF4DC87}">
      <dsp:nvSpPr>
        <dsp:cNvPr id="0" name=""/>
        <dsp:cNvSpPr/>
      </dsp:nvSpPr>
      <dsp:spPr>
        <a:xfrm>
          <a:off x="229095" y="288251"/>
          <a:ext cx="372172" cy="3721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8C2053-BD9D-425A-9DDA-5A159109BE7E}">
      <dsp:nvSpPr>
        <dsp:cNvPr id="0" name=""/>
        <dsp:cNvSpPr/>
      </dsp:nvSpPr>
      <dsp:spPr>
        <a:xfrm>
          <a:off x="1656" y="784527"/>
          <a:ext cx="827050" cy="330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Zero copy data</a:t>
          </a:r>
        </a:p>
      </dsp:txBody>
      <dsp:txXfrm>
        <a:off x="1656" y="784527"/>
        <a:ext cx="827050" cy="330820"/>
      </dsp:txXfrm>
    </dsp:sp>
    <dsp:sp modelId="{E5ADD9D9-53CF-4155-95C6-CEBBFEC79BFC}">
      <dsp:nvSpPr>
        <dsp:cNvPr id="0" name=""/>
        <dsp:cNvSpPr/>
      </dsp:nvSpPr>
      <dsp:spPr>
        <a:xfrm>
          <a:off x="1200880" y="288251"/>
          <a:ext cx="372172" cy="3721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01B06-3CF4-4E53-A5FF-35BA0FCC9123}">
      <dsp:nvSpPr>
        <dsp:cNvPr id="0" name=""/>
        <dsp:cNvSpPr/>
      </dsp:nvSpPr>
      <dsp:spPr>
        <a:xfrm>
          <a:off x="973441" y="784527"/>
          <a:ext cx="827050" cy="330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Bypasses the CPU</a:t>
          </a:r>
        </a:p>
      </dsp:txBody>
      <dsp:txXfrm>
        <a:off x="973441" y="784527"/>
        <a:ext cx="827050" cy="330820"/>
      </dsp:txXfrm>
    </dsp:sp>
    <dsp:sp modelId="{6F167D57-1D6E-4D5C-B3C7-0E1FCD8929B4}">
      <dsp:nvSpPr>
        <dsp:cNvPr id="0" name=""/>
        <dsp:cNvSpPr/>
      </dsp:nvSpPr>
      <dsp:spPr>
        <a:xfrm>
          <a:off x="2172665" y="288251"/>
          <a:ext cx="372172" cy="3721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76CAE09-F506-4CAE-92A5-9E08DDB01DE0}">
      <dsp:nvSpPr>
        <dsp:cNvPr id="0" name=""/>
        <dsp:cNvSpPr/>
      </dsp:nvSpPr>
      <dsp:spPr>
        <a:xfrm>
          <a:off x="1945226" y="784527"/>
          <a:ext cx="827050" cy="330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Bypasses the OS kernel</a:t>
          </a:r>
        </a:p>
      </dsp:txBody>
      <dsp:txXfrm>
        <a:off x="1945226" y="784527"/>
        <a:ext cx="827050" cy="330820"/>
      </dsp:txXfrm>
    </dsp:sp>
    <dsp:sp modelId="{00F7E503-803D-454E-8246-634F5FD58D06}">
      <dsp:nvSpPr>
        <dsp:cNvPr id="0" name=""/>
        <dsp:cNvSpPr/>
      </dsp:nvSpPr>
      <dsp:spPr>
        <a:xfrm>
          <a:off x="3144449" y="288251"/>
          <a:ext cx="372172" cy="37217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38C950-B481-420C-990C-5091103CB278}">
      <dsp:nvSpPr>
        <dsp:cNvPr id="0" name=""/>
        <dsp:cNvSpPr/>
      </dsp:nvSpPr>
      <dsp:spPr>
        <a:xfrm>
          <a:off x="2917010" y="784527"/>
          <a:ext cx="827050" cy="330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Message based transactions</a:t>
          </a:r>
        </a:p>
      </dsp:txBody>
      <dsp:txXfrm>
        <a:off x="2917010" y="784527"/>
        <a:ext cx="827050" cy="330820"/>
      </dsp:txXfrm>
    </dsp:sp>
    <dsp:sp modelId="{FB4B445C-DA37-42C6-9C76-D64CE01F01A8}">
      <dsp:nvSpPr>
        <dsp:cNvPr id="0" name=""/>
        <dsp:cNvSpPr/>
      </dsp:nvSpPr>
      <dsp:spPr>
        <a:xfrm>
          <a:off x="4116234" y="288251"/>
          <a:ext cx="372172" cy="372172"/>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75A45-2B51-4851-9C35-9C1CCCFAE3BB}">
      <dsp:nvSpPr>
        <dsp:cNvPr id="0" name=""/>
        <dsp:cNvSpPr/>
      </dsp:nvSpPr>
      <dsp:spPr>
        <a:xfrm>
          <a:off x="3888795" y="784527"/>
          <a:ext cx="827050" cy="330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Low Latency</a:t>
          </a:r>
        </a:p>
      </dsp:txBody>
      <dsp:txXfrm>
        <a:off x="3888795" y="784527"/>
        <a:ext cx="827050" cy="330820"/>
      </dsp:txXfrm>
    </dsp:sp>
    <dsp:sp modelId="{ACFBA29C-BD66-416B-96CD-FD26D07E87C0}">
      <dsp:nvSpPr>
        <dsp:cNvPr id="0" name=""/>
        <dsp:cNvSpPr/>
      </dsp:nvSpPr>
      <dsp:spPr>
        <a:xfrm>
          <a:off x="5088019" y="288251"/>
          <a:ext cx="372172" cy="372172"/>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D214D9-4C67-4F1A-A89B-DC8129E1B935}">
      <dsp:nvSpPr>
        <dsp:cNvPr id="0" name=""/>
        <dsp:cNvSpPr/>
      </dsp:nvSpPr>
      <dsp:spPr>
        <a:xfrm>
          <a:off x="4860580" y="784527"/>
          <a:ext cx="827050" cy="330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High Bandwidth</a:t>
          </a:r>
        </a:p>
      </dsp:txBody>
      <dsp:txXfrm>
        <a:off x="4860580" y="784527"/>
        <a:ext cx="827050" cy="3308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B818FF-E166-4D04-A66D-6E537F86A74A}">
      <dsp:nvSpPr>
        <dsp:cNvPr id="0" name=""/>
        <dsp:cNvSpPr/>
      </dsp:nvSpPr>
      <dsp:spPr>
        <a:xfrm>
          <a:off x="837934" y="152841"/>
          <a:ext cx="893923" cy="8939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89B447-C8A4-44AE-9097-8A2218897C31}">
      <dsp:nvSpPr>
        <dsp:cNvPr id="0" name=""/>
        <dsp:cNvSpPr/>
      </dsp:nvSpPr>
      <dsp:spPr>
        <a:xfrm>
          <a:off x="7863" y="1236602"/>
          <a:ext cx="2554065" cy="1126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b="1"/>
          </a:pPr>
          <a:r>
            <a:rPr lang="en-US" sz="1800" b="1" i="0" kern="1200" baseline="0" dirty="0"/>
            <a:t>Early Days (1990s)</a:t>
          </a:r>
          <a:endParaRPr lang="en-US" sz="1800" kern="1200" dirty="0"/>
        </a:p>
      </dsp:txBody>
      <dsp:txXfrm>
        <a:off x="7863" y="1236602"/>
        <a:ext cx="2554065" cy="1126485"/>
      </dsp:txXfrm>
    </dsp:sp>
    <dsp:sp modelId="{41763B1C-6760-4819-9B03-4CCBD633F22D}">
      <dsp:nvSpPr>
        <dsp:cNvPr id="0" name=""/>
        <dsp:cNvSpPr/>
      </dsp:nvSpPr>
      <dsp:spPr>
        <a:xfrm>
          <a:off x="7863" y="2451384"/>
          <a:ext cx="2554065" cy="21154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0" i="0" kern="1200" baseline="0" dirty="0"/>
            <a:t>1993: RDMA concept outlined in HP patent </a:t>
          </a:r>
          <a:endParaRPr lang="en-US" sz="1400" kern="1200" dirty="0"/>
        </a:p>
        <a:p>
          <a:pPr marL="0" lvl="0" indent="0" algn="ctr" defTabSz="622300">
            <a:lnSpc>
              <a:spcPct val="100000"/>
            </a:lnSpc>
            <a:spcBef>
              <a:spcPct val="0"/>
            </a:spcBef>
            <a:spcAft>
              <a:spcPct val="35000"/>
            </a:spcAft>
            <a:buNone/>
          </a:pPr>
          <a:r>
            <a:rPr lang="en-US" sz="1400" b="0" i="0" kern="1200" baseline="0"/>
            <a:t>Mid-1990s: Early RDMA research and development for HPC </a:t>
          </a:r>
          <a:endParaRPr lang="en-US" sz="1400" kern="1200"/>
        </a:p>
        <a:p>
          <a:pPr marL="0" lvl="0" indent="0" algn="ctr" defTabSz="622300">
            <a:lnSpc>
              <a:spcPct val="100000"/>
            </a:lnSpc>
            <a:spcBef>
              <a:spcPct val="0"/>
            </a:spcBef>
            <a:spcAft>
              <a:spcPct val="35000"/>
            </a:spcAft>
            <a:buNone/>
          </a:pPr>
          <a:r>
            <a:rPr lang="en-US" sz="1400" b="0" i="0" kern="1200" baseline="0" dirty="0"/>
            <a:t>1995: Paper on parallel computing using standard servers laid the groundwork </a:t>
          </a:r>
          <a:endParaRPr lang="en-US" sz="1400" kern="1200" dirty="0"/>
        </a:p>
      </dsp:txBody>
      <dsp:txXfrm>
        <a:off x="7863" y="2451384"/>
        <a:ext cx="2554065" cy="2115411"/>
      </dsp:txXfrm>
    </dsp:sp>
    <dsp:sp modelId="{4B1E52C6-475F-42D4-A84A-C48E3B624D0F}">
      <dsp:nvSpPr>
        <dsp:cNvPr id="0" name=""/>
        <dsp:cNvSpPr/>
      </dsp:nvSpPr>
      <dsp:spPr>
        <a:xfrm>
          <a:off x="3838962" y="152821"/>
          <a:ext cx="893923" cy="8939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46CF1E-AA70-4C12-AC77-BB70B84C4F07}">
      <dsp:nvSpPr>
        <dsp:cNvPr id="0" name=""/>
        <dsp:cNvSpPr/>
      </dsp:nvSpPr>
      <dsp:spPr>
        <a:xfrm>
          <a:off x="3008890" y="1236609"/>
          <a:ext cx="2554065" cy="1126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b="1"/>
          </a:pPr>
          <a:r>
            <a:rPr lang="en-US" sz="1800" b="1" i="0" kern="1200" baseline="0" dirty="0"/>
            <a:t>InfiniBand Era (2000s)</a:t>
          </a:r>
          <a:endParaRPr lang="en-US" sz="1800" kern="1200" dirty="0"/>
        </a:p>
      </dsp:txBody>
      <dsp:txXfrm>
        <a:off x="3008890" y="1236609"/>
        <a:ext cx="2554065" cy="1126485"/>
      </dsp:txXfrm>
    </dsp:sp>
    <dsp:sp modelId="{112A4F90-5A39-411A-B21D-399EB2D71270}">
      <dsp:nvSpPr>
        <dsp:cNvPr id="0" name=""/>
        <dsp:cNvSpPr/>
      </dsp:nvSpPr>
      <dsp:spPr>
        <a:xfrm>
          <a:off x="3008890" y="2451403"/>
          <a:ext cx="2554065" cy="21154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0" i="0" kern="1200" baseline="0"/>
            <a:t>1999: InfiniBand Trade Association (IBTA) formed </a:t>
          </a:r>
          <a:endParaRPr lang="en-US" sz="1400" kern="1200"/>
        </a:p>
        <a:p>
          <a:pPr marL="0" lvl="0" indent="0" algn="ctr" defTabSz="622300">
            <a:lnSpc>
              <a:spcPct val="100000"/>
            </a:lnSpc>
            <a:spcBef>
              <a:spcPct val="0"/>
            </a:spcBef>
            <a:spcAft>
              <a:spcPct val="35000"/>
            </a:spcAft>
            <a:buNone/>
          </a:pPr>
          <a:r>
            <a:rPr lang="en-US" sz="1400" b="0" i="0" kern="1200" baseline="0" dirty="0"/>
            <a:t>2000: InfiniBand Architecture Specification v1.0 released </a:t>
          </a:r>
          <a:endParaRPr lang="en-US" sz="1400" kern="1200" dirty="0"/>
        </a:p>
        <a:p>
          <a:pPr marL="0" lvl="0" indent="0" algn="ctr" defTabSz="622300">
            <a:lnSpc>
              <a:spcPct val="100000"/>
            </a:lnSpc>
            <a:spcBef>
              <a:spcPct val="0"/>
            </a:spcBef>
            <a:spcAft>
              <a:spcPct val="35000"/>
            </a:spcAft>
            <a:buNone/>
          </a:pPr>
          <a:r>
            <a:rPr lang="en-US" sz="1400" b="0" i="0" kern="1200" baseline="0"/>
            <a:t>Early 2000s: InfiniBand gains traction in HPC (Mellanox a key player) </a:t>
          </a:r>
          <a:endParaRPr lang="en-US" sz="1400" kern="1200"/>
        </a:p>
        <a:p>
          <a:pPr marL="0" lvl="0" indent="0" algn="ctr" defTabSz="622300">
            <a:lnSpc>
              <a:spcPct val="100000"/>
            </a:lnSpc>
            <a:spcBef>
              <a:spcPct val="0"/>
            </a:spcBef>
            <a:spcAft>
              <a:spcPct val="35000"/>
            </a:spcAft>
            <a:buNone/>
          </a:pPr>
          <a:r>
            <a:rPr lang="en-US" sz="1400" b="0" i="0" kern="1200" baseline="0" dirty="0"/>
            <a:t>Mid-2000s: Intel and Microsoft shift focus to PCIe </a:t>
          </a:r>
          <a:endParaRPr lang="en-US" sz="1400" kern="1200" dirty="0"/>
        </a:p>
      </dsp:txBody>
      <dsp:txXfrm>
        <a:off x="3008890" y="2451403"/>
        <a:ext cx="2554065" cy="2115411"/>
      </dsp:txXfrm>
    </dsp:sp>
    <dsp:sp modelId="{000CF722-8CA2-4766-8212-EAC82E8938C0}">
      <dsp:nvSpPr>
        <dsp:cNvPr id="0" name=""/>
        <dsp:cNvSpPr/>
      </dsp:nvSpPr>
      <dsp:spPr>
        <a:xfrm>
          <a:off x="6839989" y="152821"/>
          <a:ext cx="893923" cy="89392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A31EC7-D295-4C67-9B49-2EA5646C7354}">
      <dsp:nvSpPr>
        <dsp:cNvPr id="0" name=""/>
        <dsp:cNvSpPr/>
      </dsp:nvSpPr>
      <dsp:spPr>
        <a:xfrm>
          <a:off x="6009918" y="1236609"/>
          <a:ext cx="2554065" cy="1126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b="1"/>
          </a:pPr>
          <a:r>
            <a:rPr lang="en-US" sz="1800" b="1" i="0" kern="1200" baseline="0" dirty="0"/>
            <a:t>Ethernet Integration (2010s)</a:t>
          </a:r>
          <a:endParaRPr lang="en-US" sz="1800" kern="1200" dirty="0"/>
        </a:p>
      </dsp:txBody>
      <dsp:txXfrm>
        <a:off x="6009918" y="1236609"/>
        <a:ext cx="2554065" cy="1126485"/>
      </dsp:txXfrm>
    </dsp:sp>
    <dsp:sp modelId="{6CDEFF7A-6070-4790-8938-A920939C6748}">
      <dsp:nvSpPr>
        <dsp:cNvPr id="0" name=""/>
        <dsp:cNvSpPr/>
      </dsp:nvSpPr>
      <dsp:spPr>
        <a:xfrm>
          <a:off x="6009918" y="2451403"/>
          <a:ext cx="2554065" cy="21154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0" i="0" kern="1200" baseline="0"/>
            <a:t>2010: RoCE (RDMA over Converged Ethernet) introduced </a:t>
          </a:r>
          <a:endParaRPr lang="en-US" sz="1400" kern="1200"/>
        </a:p>
        <a:p>
          <a:pPr marL="0" lvl="0" indent="0" algn="ctr" defTabSz="622300">
            <a:lnSpc>
              <a:spcPct val="100000"/>
            </a:lnSpc>
            <a:spcBef>
              <a:spcPct val="0"/>
            </a:spcBef>
            <a:spcAft>
              <a:spcPct val="35000"/>
            </a:spcAft>
            <a:buNone/>
          </a:pPr>
          <a:r>
            <a:rPr lang="en-US" sz="1400" b="0" i="0" kern="1200" baseline="0" dirty="0"/>
            <a:t>2014: RoCE v2 released with improved performance </a:t>
          </a:r>
          <a:endParaRPr lang="en-US" sz="1400" kern="1200" dirty="0"/>
        </a:p>
        <a:p>
          <a:pPr marL="0" lvl="0" indent="0" algn="ctr" defTabSz="622300">
            <a:lnSpc>
              <a:spcPct val="100000"/>
            </a:lnSpc>
            <a:spcBef>
              <a:spcPct val="0"/>
            </a:spcBef>
            <a:spcAft>
              <a:spcPct val="35000"/>
            </a:spcAft>
            <a:buNone/>
          </a:pPr>
          <a:r>
            <a:rPr lang="en-US" sz="1400" b="0" i="0" kern="1200" baseline="0" dirty="0"/>
            <a:t>Late 2010s: RoCE adoption grows in data centers </a:t>
          </a:r>
          <a:endParaRPr lang="en-US" sz="1400" kern="1200" dirty="0"/>
        </a:p>
      </dsp:txBody>
      <dsp:txXfrm>
        <a:off x="6009918" y="2451403"/>
        <a:ext cx="2554065" cy="2115411"/>
      </dsp:txXfrm>
    </dsp:sp>
    <dsp:sp modelId="{D67301D0-040F-4A9C-8F8D-BE0B6107EA25}">
      <dsp:nvSpPr>
        <dsp:cNvPr id="0" name=""/>
        <dsp:cNvSpPr/>
      </dsp:nvSpPr>
      <dsp:spPr>
        <a:xfrm>
          <a:off x="9841017" y="152821"/>
          <a:ext cx="893923" cy="89392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34DFFC-2B31-461A-891B-71BB4E8984D4}">
      <dsp:nvSpPr>
        <dsp:cNvPr id="0" name=""/>
        <dsp:cNvSpPr/>
      </dsp:nvSpPr>
      <dsp:spPr>
        <a:xfrm>
          <a:off x="9010945" y="1236609"/>
          <a:ext cx="2554065" cy="1126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b="1"/>
          </a:pPr>
          <a:r>
            <a:rPr lang="en-US" sz="1800" b="1" i="0" kern="1200" baseline="0" dirty="0"/>
            <a:t>Commercial Deployments &amp; Growth (2010s - Present)</a:t>
          </a:r>
          <a:endParaRPr lang="en-US" sz="1800" kern="1200" dirty="0"/>
        </a:p>
      </dsp:txBody>
      <dsp:txXfrm>
        <a:off x="9010945" y="1236609"/>
        <a:ext cx="2554065" cy="1126485"/>
      </dsp:txXfrm>
    </dsp:sp>
    <dsp:sp modelId="{EE6A308F-93FA-4532-924A-135C5C94A754}">
      <dsp:nvSpPr>
        <dsp:cNvPr id="0" name=""/>
        <dsp:cNvSpPr/>
      </dsp:nvSpPr>
      <dsp:spPr>
        <a:xfrm>
          <a:off x="9010945" y="2451403"/>
          <a:ext cx="2554065" cy="21154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b="0" i="0" kern="1200" baseline="0"/>
            <a:t>Early 2010s: Early adopters in cloud and finance </a:t>
          </a:r>
          <a:endParaRPr lang="en-US" sz="1200" kern="1200"/>
        </a:p>
        <a:p>
          <a:pPr marL="0" lvl="0" indent="0" algn="ctr" defTabSz="533400">
            <a:lnSpc>
              <a:spcPct val="100000"/>
            </a:lnSpc>
            <a:spcBef>
              <a:spcPct val="0"/>
            </a:spcBef>
            <a:spcAft>
              <a:spcPct val="35000"/>
            </a:spcAft>
            <a:buNone/>
          </a:pPr>
          <a:r>
            <a:rPr lang="en-US" sz="1200" b="0" i="0" kern="1200" baseline="0" dirty="0"/>
            <a:t>Mid-2010s: NVMe over Fabrics (NVMe-</a:t>
          </a:r>
          <a:r>
            <a:rPr lang="en-US" sz="1200" b="0" i="0" kern="1200" baseline="0" dirty="0" err="1"/>
            <a:t>oF</a:t>
          </a:r>
          <a:r>
            <a:rPr lang="en-US" sz="1200" b="0" i="0" kern="1200" baseline="0" dirty="0"/>
            <a:t>) drives further adoption </a:t>
          </a:r>
          <a:endParaRPr lang="en-US" sz="1200" kern="1200" dirty="0"/>
        </a:p>
        <a:p>
          <a:pPr marL="0" lvl="0" indent="0" algn="ctr" defTabSz="533400">
            <a:lnSpc>
              <a:spcPct val="100000"/>
            </a:lnSpc>
            <a:spcBef>
              <a:spcPct val="0"/>
            </a:spcBef>
            <a:spcAft>
              <a:spcPct val="35000"/>
            </a:spcAft>
            <a:buNone/>
          </a:pPr>
          <a:r>
            <a:rPr lang="en-US" sz="1200" b="0" i="0" kern="1200" baseline="0"/>
            <a:t>Late 2010s: Essential for AI and machine learning </a:t>
          </a:r>
          <a:endParaRPr lang="en-US" sz="1200" kern="1200"/>
        </a:p>
        <a:p>
          <a:pPr marL="0" lvl="0" indent="0" algn="ctr" defTabSz="533400">
            <a:lnSpc>
              <a:spcPct val="100000"/>
            </a:lnSpc>
            <a:spcBef>
              <a:spcPct val="0"/>
            </a:spcBef>
            <a:spcAft>
              <a:spcPct val="35000"/>
            </a:spcAft>
            <a:buNone/>
          </a:pPr>
          <a:r>
            <a:rPr lang="en-US" sz="1200" b="0" i="0" kern="1200" baseline="0"/>
            <a:t>2019: NVIDIA acquires Mellanox </a:t>
          </a:r>
          <a:endParaRPr lang="en-US" sz="1200" kern="1200"/>
        </a:p>
        <a:p>
          <a:pPr marL="0" lvl="0" indent="0" algn="ctr" defTabSz="533400">
            <a:lnSpc>
              <a:spcPct val="100000"/>
            </a:lnSpc>
            <a:spcBef>
              <a:spcPct val="0"/>
            </a:spcBef>
            <a:spcAft>
              <a:spcPct val="35000"/>
            </a:spcAft>
            <a:buNone/>
          </a:pPr>
          <a:r>
            <a:rPr lang="en-US" sz="1200" b="0" i="0" kern="1200" baseline="0" dirty="0"/>
            <a:t>Present: Continued evolution and key role in high-performance computing, cloud, and AI </a:t>
          </a:r>
          <a:endParaRPr lang="en-US" sz="1200" kern="1200" dirty="0"/>
        </a:p>
      </dsp:txBody>
      <dsp:txXfrm>
        <a:off x="9010945" y="2451403"/>
        <a:ext cx="2554065" cy="21154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4EF85A-8E37-419D-95A1-919F9F76C189}">
      <dsp:nvSpPr>
        <dsp:cNvPr id="0" name=""/>
        <dsp:cNvSpPr/>
      </dsp:nvSpPr>
      <dsp:spPr>
        <a:xfrm>
          <a:off x="914907" y="123368"/>
          <a:ext cx="1510523" cy="142153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7DDF40-A094-4E3F-8242-6A2B66A66D53}">
      <dsp:nvSpPr>
        <dsp:cNvPr id="0" name=""/>
        <dsp:cNvSpPr/>
      </dsp:nvSpPr>
      <dsp:spPr>
        <a:xfrm>
          <a:off x="914907" y="1707294"/>
          <a:ext cx="4315781" cy="609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33450">
            <a:lnSpc>
              <a:spcPct val="90000"/>
            </a:lnSpc>
            <a:spcBef>
              <a:spcPct val="0"/>
            </a:spcBef>
            <a:spcAft>
              <a:spcPct val="35000"/>
            </a:spcAft>
            <a:buNone/>
            <a:defRPr b="1"/>
          </a:pPr>
          <a:r>
            <a:rPr lang="en-US" sz="2100" b="0" i="0" kern="1200"/>
            <a:t>Channel Semantics: Send / Recv</a:t>
          </a:r>
          <a:endParaRPr lang="en-US" sz="2100" b="0" kern="1200"/>
        </a:p>
      </dsp:txBody>
      <dsp:txXfrm>
        <a:off x="914907" y="1707294"/>
        <a:ext cx="4315781" cy="609227"/>
      </dsp:txXfrm>
    </dsp:sp>
    <dsp:sp modelId="{30E54B53-C46B-42A4-B2C4-7C45200D7CD0}">
      <dsp:nvSpPr>
        <dsp:cNvPr id="0" name=""/>
        <dsp:cNvSpPr/>
      </dsp:nvSpPr>
      <dsp:spPr>
        <a:xfrm>
          <a:off x="914907" y="2392054"/>
          <a:ext cx="4315781" cy="1507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b="1" i="0" kern="1200"/>
            <a:t>Send Operation</a:t>
          </a:r>
          <a:r>
            <a:rPr lang="en-US" sz="1600" b="0" i="0" kern="1200"/>
            <a:t>: Sender sends a message to the receiver.</a:t>
          </a:r>
          <a:endParaRPr lang="en-US" sz="1600" kern="1200"/>
        </a:p>
        <a:p>
          <a:pPr marL="0" lvl="0" indent="0" algn="l" defTabSz="711200">
            <a:lnSpc>
              <a:spcPct val="90000"/>
            </a:lnSpc>
            <a:spcBef>
              <a:spcPct val="0"/>
            </a:spcBef>
            <a:spcAft>
              <a:spcPct val="35000"/>
            </a:spcAft>
            <a:buNone/>
          </a:pPr>
          <a:r>
            <a:rPr lang="en-US" sz="1600" b="1" i="0" kern="1200"/>
            <a:t>Receive Operation</a:t>
          </a:r>
          <a:r>
            <a:rPr lang="en-US" sz="1600" b="0" i="0" kern="1200"/>
            <a:t>: Receiver needs a corresponding operation to handle the incoming data.</a:t>
          </a:r>
        </a:p>
      </dsp:txBody>
      <dsp:txXfrm>
        <a:off x="914907" y="2392054"/>
        <a:ext cx="4315781" cy="1507937"/>
      </dsp:txXfrm>
    </dsp:sp>
    <dsp:sp modelId="{52AB0C29-4626-4374-BA36-5459D8C7DBB9}">
      <dsp:nvSpPr>
        <dsp:cNvPr id="0" name=""/>
        <dsp:cNvSpPr/>
      </dsp:nvSpPr>
      <dsp:spPr>
        <a:xfrm>
          <a:off x="5985950" y="123368"/>
          <a:ext cx="1510523" cy="14215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1D7248-6ADD-4364-83FB-99F2FFE7126C}">
      <dsp:nvSpPr>
        <dsp:cNvPr id="0" name=""/>
        <dsp:cNvSpPr/>
      </dsp:nvSpPr>
      <dsp:spPr>
        <a:xfrm>
          <a:off x="5985950" y="1707294"/>
          <a:ext cx="4315781" cy="609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33450">
            <a:lnSpc>
              <a:spcPct val="90000"/>
            </a:lnSpc>
            <a:spcBef>
              <a:spcPct val="0"/>
            </a:spcBef>
            <a:spcAft>
              <a:spcPct val="35000"/>
            </a:spcAft>
            <a:buNone/>
            <a:defRPr b="1"/>
          </a:pPr>
          <a:r>
            <a:rPr lang="en-US" sz="2100" b="0" i="0" kern="1200"/>
            <a:t>Memory Semantics: Read / Write / Atomic</a:t>
          </a:r>
        </a:p>
      </dsp:txBody>
      <dsp:txXfrm>
        <a:off x="5985950" y="1707294"/>
        <a:ext cx="4315781" cy="609227"/>
      </dsp:txXfrm>
    </dsp:sp>
    <dsp:sp modelId="{00207442-38FE-47EC-B2C6-B4F9E3AA450A}">
      <dsp:nvSpPr>
        <dsp:cNvPr id="0" name=""/>
        <dsp:cNvSpPr/>
      </dsp:nvSpPr>
      <dsp:spPr>
        <a:xfrm>
          <a:off x="5985950" y="2392054"/>
          <a:ext cx="4315781" cy="1507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b="1" i="0" kern="1200" dirty="0"/>
            <a:t>Read: </a:t>
          </a:r>
          <a:r>
            <a:rPr lang="en-US" sz="1600" b="0" i="0" kern="1200" dirty="0"/>
            <a:t>Reads data from the remote memory into the local memory.</a:t>
          </a:r>
        </a:p>
        <a:p>
          <a:pPr marL="0" lvl="0" indent="0" algn="l" defTabSz="711200">
            <a:lnSpc>
              <a:spcPct val="90000"/>
            </a:lnSpc>
            <a:spcBef>
              <a:spcPct val="0"/>
            </a:spcBef>
            <a:spcAft>
              <a:spcPct val="35000"/>
            </a:spcAft>
            <a:buNone/>
          </a:pPr>
          <a:r>
            <a:rPr lang="en-US" sz="1600" b="1" i="0" kern="1200"/>
            <a:t>Write: </a:t>
          </a:r>
          <a:r>
            <a:rPr lang="en-US" sz="1600" b="0" i="0" kern="1200"/>
            <a:t>Writes data directly to a specified location in the remote memory.</a:t>
          </a:r>
        </a:p>
        <a:p>
          <a:pPr marL="0" lvl="0" indent="0" algn="l" defTabSz="711200">
            <a:lnSpc>
              <a:spcPct val="90000"/>
            </a:lnSpc>
            <a:spcBef>
              <a:spcPct val="0"/>
            </a:spcBef>
            <a:spcAft>
              <a:spcPct val="35000"/>
            </a:spcAft>
            <a:buNone/>
          </a:pPr>
          <a:r>
            <a:rPr lang="en-US" sz="1600" b="1" i="0" kern="1200"/>
            <a:t>Atomic Operations: </a:t>
          </a:r>
          <a:r>
            <a:rPr lang="en-US" sz="1600" b="0" i="0" kern="1200"/>
            <a:t>Performs atomic read-modify-write operations on remote memory.</a:t>
          </a:r>
        </a:p>
      </dsp:txBody>
      <dsp:txXfrm>
        <a:off x="5985950" y="2392054"/>
        <a:ext cx="4315781" cy="15079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1EEAC9-335B-436E-8F73-2EEACC6F7E36}">
      <dsp:nvSpPr>
        <dsp:cNvPr id="0" name=""/>
        <dsp:cNvSpPr/>
      </dsp:nvSpPr>
      <dsp:spPr>
        <a:xfrm>
          <a:off x="0" y="33491"/>
          <a:ext cx="10540156" cy="12331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Verbs provide an abstract definition of the functionality provided to a host by a RDMA NIC.</a:t>
          </a:r>
        </a:p>
      </dsp:txBody>
      <dsp:txXfrm>
        <a:off x="60199" y="93690"/>
        <a:ext cx="10419758" cy="1112781"/>
      </dsp:txXfrm>
    </dsp:sp>
    <dsp:sp modelId="{F0AD7C7C-C40C-4F4C-9481-55E4E20D89D2}">
      <dsp:nvSpPr>
        <dsp:cNvPr id="0" name=""/>
        <dsp:cNvSpPr/>
      </dsp:nvSpPr>
      <dsp:spPr>
        <a:xfrm>
          <a:off x="0" y="1355951"/>
          <a:ext cx="10540156" cy="12331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An operating system may expose some or all of the verb functionality through its programming interface.</a:t>
          </a:r>
        </a:p>
      </dsp:txBody>
      <dsp:txXfrm>
        <a:off x="60199" y="1416150"/>
        <a:ext cx="10419758" cy="1112781"/>
      </dsp:txXfrm>
    </dsp:sp>
    <dsp:sp modelId="{2457864C-F551-4146-9B4E-67BA5D26D0C3}">
      <dsp:nvSpPr>
        <dsp:cNvPr id="0" name=""/>
        <dsp:cNvSpPr/>
      </dsp:nvSpPr>
      <dsp:spPr>
        <a:xfrm>
          <a:off x="0" y="2678411"/>
          <a:ext cx="10540156" cy="12331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Same Verbs for all wire-protocols.</a:t>
          </a:r>
        </a:p>
      </dsp:txBody>
      <dsp:txXfrm>
        <a:off x="60199" y="2738610"/>
        <a:ext cx="10419758" cy="111278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4B437-1256-42BA-8474-BCF95E4BE5BF}">
      <dsp:nvSpPr>
        <dsp:cNvPr id="0" name=""/>
        <dsp:cNvSpPr/>
      </dsp:nvSpPr>
      <dsp:spPr>
        <a:xfrm>
          <a:off x="0" y="377"/>
          <a:ext cx="10623781" cy="5195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144816-8649-469F-BCCD-4B7408184B53}">
      <dsp:nvSpPr>
        <dsp:cNvPr id="0" name=""/>
        <dsp:cNvSpPr/>
      </dsp:nvSpPr>
      <dsp:spPr>
        <a:xfrm>
          <a:off x="157163" y="117276"/>
          <a:ext cx="285752" cy="2857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0499E3-2B6C-4068-A3A8-8ACCD6EF41E1}">
      <dsp:nvSpPr>
        <dsp:cNvPr id="0" name=""/>
        <dsp:cNvSpPr/>
      </dsp:nvSpPr>
      <dsp:spPr>
        <a:xfrm>
          <a:off x="600080" y="377"/>
          <a:ext cx="10023700" cy="519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986" tIns="54986" rIns="54986" bIns="54986" numCol="1" spcCol="1270" anchor="ctr" anchorCtr="0">
          <a:noAutofit/>
        </a:bodyPr>
        <a:lstStyle/>
        <a:p>
          <a:pPr marL="0" lvl="0" indent="0" algn="l" defTabSz="800100">
            <a:lnSpc>
              <a:spcPct val="90000"/>
            </a:lnSpc>
            <a:spcBef>
              <a:spcPct val="0"/>
            </a:spcBef>
            <a:spcAft>
              <a:spcPct val="35000"/>
            </a:spcAft>
            <a:buNone/>
          </a:pPr>
          <a:r>
            <a:rPr lang="en-US" sz="1800" kern="1200" dirty="0"/>
            <a:t>Slow-path operations involve privileged driver, Main verbs: </a:t>
          </a:r>
        </a:p>
      </dsp:txBody>
      <dsp:txXfrm>
        <a:off x="600080" y="377"/>
        <a:ext cx="10023700" cy="519550"/>
      </dsp:txXfrm>
    </dsp:sp>
    <dsp:sp modelId="{BAB4A2B9-BC07-4152-A48C-59AE297A3F37}">
      <dsp:nvSpPr>
        <dsp:cNvPr id="0" name=""/>
        <dsp:cNvSpPr/>
      </dsp:nvSpPr>
      <dsp:spPr>
        <a:xfrm>
          <a:off x="0" y="649814"/>
          <a:ext cx="10623781" cy="5195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151FC0-1D60-440C-ABF1-E9C51EA95C3F}">
      <dsp:nvSpPr>
        <dsp:cNvPr id="0" name=""/>
        <dsp:cNvSpPr/>
      </dsp:nvSpPr>
      <dsp:spPr>
        <a:xfrm>
          <a:off x="157163" y="766713"/>
          <a:ext cx="285752" cy="2857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3EA224-74D6-4235-807E-566B345C52CD}">
      <dsp:nvSpPr>
        <dsp:cNvPr id="0" name=""/>
        <dsp:cNvSpPr/>
      </dsp:nvSpPr>
      <dsp:spPr>
        <a:xfrm>
          <a:off x="600080" y="649814"/>
          <a:ext cx="4780701" cy="519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986" tIns="54986" rIns="54986" bIns="54986" numCol="1" spcCol="1270" anchor="ctr" anchorCtr="0">
          <a:noAutofit/>
        </a:bodyPr>
        <a:lstStyle/>
        <a:p>
          <a:pPr marL="0" lvl="0" indent="0" algn="l" defTabSz="800100">
            <a:lnSpc>
              <a:spcPct val="90000"/>
            </a:lnSpc>
            <a:spcBef>
              <a:spcPct val="0"/>
            </a:spcBef>
            <a:spcAft>
              <a:spcPct val="35000"/>
            </a:spcAft>
            <a:buNone/>
          </a:pPr>
          <a:r>
            <a:rPr lang="en-US" sz="1800" kern="1200" dirty="0"/>
            <a:t>Device related</a:t>
          </a:r>
        </a:p>
      </dsp:txBody>
      <dsp:txXfrm>
        <a:off x="600080" y="649814"/>
        <a:ext cx="4780701" cy="519550"/>
      </dsp:txXfrm>
    </dsp:sp>
    <dsp:sp modelId="{1EE129A4-15E0-47B6-899E-14ADFA249506}">
      <dsp:nvSpPr>
        <dsp:cNvPr id="0" name=""/>
        <dsp:cNvSpPr/>
      </dsp:nvSpPr>
      <dsp:spPr>
        <a:xfrm>
          <a:off x="5380781" y="649814"/>
          <a:ext cx="5242999" cy="519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986" tIns="54986" rIns="54986" bIns="54986" numCol="1" spcCol="1270" anchor="ctr" anchorCtr="0">
          <a:noAutofit/>
        </a:bodyPr>
        <a:lstStyle/>
        <a:p>
          <a:pPr marL="0" lvl="0" indent="0" algn="l" defTabSz="889000">
            <a:lnSpc>
              <a:spcPct val="90000"/>
            </a:lnSpc>
            <a:spcBef>
              <a:spcPct val="0"/>
            </a:spcBef>
            <a:spcAft>
              <a:spcPct val="35000"/>
            </a:spcAft>
            <a:buNone/>
          </a:pPr>
          <a:r>
            <a:rPr lang="en-US" sz="2000" kern="1200"/>
            <a:t>Open / close device</a:t>
          </a:r>
        </a:p>
      </dsp:txBody>
      <dsp:txXfrm>
        <a:off x="5380781" y="649814"/>
        <a:ext cx="5242999" cy="519550"/>
      </dsp:txXfrm>
    </dsp:sp>
    <dsp:sp modelId="{91D04FBB-8C12-459D-8FBB-F41B33259EB8}">
      <dsp:nvSpPr>
        <dsp:cNvPr id="0" name=""/>
        <dsp:cNvSpPr/>
      </dsp:nvSpPr>
      <dsp:spPr>
        <a:xfrm>
          <a:off x="0" y="1299252"/>
          <a:ext cx="10623781" cy="5195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E884A7-EC44-44FD-B85B-CD1376151A19}">
      <dsp:nvSpPr>
        <dsp:cNvPr id="0" name=""/>
        <dsp:cNvSpPr/>
      </dsp:nvSpPr>
      <dsp:spPr>
        <a:xfrm>
          <a:off x="157163" y="1416151"/>
          <a:ext cx="285752" cy="2857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11370DC-0190-4B91-8C00-D4246424FD2A}">
      <dsp:nvSpPr>
        <dsp:cNvPr id="0" name=""/>
        <dsp:cNvSpPr/>
      </dsp:nvSpPr>
      <dsp:spPr>
        <a:xfrm>
          <a:off x="600080" y="1299252"/>
          <a:ext cx="4780701" cy="519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986" tIns="54986" rIns="54986" bIns="54986" numCol="1" spcCol="1270" anchor="ctr" anchorCtr="0">
          <a:noAutofit/>
        </a:bodyPr>
        <a:lstStyle/>
        <a:p>
          <a:pPr marL="0" lvl="0" indent="0" algn="l" defTabSz="800100">
            <a:lnSpc>
              <a:spcPct val="90000"/>
            </a:lnSpc>
            <a:spcBef>
              <a:spcPct val="0"/>
            </a:spcBef>
            <a:spcAft>
              <a:spcPct val="35000"/>
            </a:spcAft>
            <a:buNone/>
          </a:pPr>
          <a:r>
            <a:rPr lang="en-US" sz="1800" kern="1200" dirty="0"/>
            <a:t>PD (Protection Domain)</a:t>
          </a:r>
        </a:p>
      </dsp:txBody>
      <dsp:txXfrm>
        <a:off x="600080" y="1299252"/>
        <a:ext cx="4780701" cy="519550"/>
      </dsp:txXfrm>
    </dsp:sp>
    <dsp:sp modelId="{97A3B23B-D845-46CC-A103-2ABA16556D8D}">
      <dsp:nvSpPr>
        <dsp:cNvPr id="0" name=""/>
        <dsp:cNvSpPr/>
      </dsp:nvSpPr>
      <dsp:spPr>
        <a:xfrm>
          <a:off x="5380781" y="1299252"/>
          <a:ext cx="5242999" cy="519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986" tIns="54986" rIns="54986" bIns="54986" numCol="1" spcCol="1270" anchor="ctr" anchorCtr="0">
          <a:noAutofit/>
        </a:bodyPr>
        <a:lstStyle/>
        <a:p>
          <a:pPr marL="0" lvl="0" indent="0" algn="l" defTabSz="889000">
            <a:lnSpc>
              <a:spcPct val="90000"/>
            </a:lnSpc>
            <a:spcBef>
              <a:spcPct val="0"/>
            </a:spcBef>
            <a:spcAft>
              <a:spcPct val="35000"/>
            </a:spcAft>
            <a:buNone/>
          </a:pPr>
          <a:r>
            <a:rPr lang="en-US" sz="2000" kern="1200"/>
            <a:t>Allocate / De-allocate</a:t>
          </a:r>
        </a:p>
      </dsp:txBody>
      <dsp:txXfrm>
        <a:off x="5380781" y="1299252"/>
        <a:ext cx="5242999" cy="519550"/>
      </dsp:txXfrm>
    </dsp:sp>
    <dsp:sp modelId="{C468DA8F-6E4D-465E-8317-9CD9FED87D2A}">
      <dsp:nvSpPr>
        <dsp:cNvPr id="0" name=""/>
        <dsp:cNvSpPr/>
      </dsp:nvSpPr>
      <dsp:spPr>
        <a:xfrm>
          <a:off x="0" y="1948689"/>
          <a:ext cx="10623781" cy="5195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F1A683-E8AB-4975-8851-3DA5B4D17CDF}">
      <dsp:nvSpPr>
        <dsp:cNvPr id="0" name=""/>
        <dsp:cNvSpPr/>
      </dsp:nvSpPr>
      <dsp:spPr>
        <a:xfrm>
          <a:off x="157163" y="2065588"/>
          <a:ext cx="285752" cy="28575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F8C189-7EA3-412F-B9C1-C6AFA0EA5614}">
      <dsp:nvSpPr>
        <dsp:cNvPr id="0" name=""/>
        <dsp:cNvSpPr/>
      </dsp:nvSpPr>
      <dsp:spPr>
        <a:xfrm>
          <a:off x="600080" y="1948689"/>
          <a:ext cx="4780701" cy="519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986" tIns="54986" rIns="54986" bIns="54986" numCol="1" spcCol="1270" anchor="ctr" anchorCtr="0">
          <a:noAutofit/>
        </a:bodyPr>
        <a:lstStyle/>
        <a:p>
          <a:pPr marL="0" lvl="0" indent="0" algn="l" defTabSz="800100">
            <a:lnSpc>
              <a:spcPct val="90000"/>
            </a:lnSpc>
            <a:spcBef>
              <a:spcPct val="0"/>
            </a:spcBef>
            <a:spcAft>
              <a:spcPct val="35000"/>
            </a:spcAft>
            <a:buNone/>
          </a:pPr>
          <a:r>
            <a:rPr lang="en-US" sz="1800" kern="1200" dirty="0"/>
            <a:t>MR (Memory Region)</a:t>
          </a:r>
        </a:p>
      </dsp:txBody>
      <dsp:txXfrm>
        <a:off x="600080" y="1948689"/>
        <a:ext cx="4780701" cy="519550"/>
      </dsp:txXfrm>
    </dsp:sp>
    <dsp:sp modelId="{A8EF3066-A73C-4D57-B2C3-9F344986581E}">
      <dsp:nvSpPr>
        <dsp:cNvPr id="0" name=""/>
        <dsp:cNvSpPr/>
      </dsp:nvSpPr>
      <dsp:spPr>
        <a:xfrm>
          <a:off x="5380781" y="1948689"/>
          <a:ext cx="5242999" cy="519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986" tIns="54986" rIns="54986" bIns="54986" numCol="1" spcCol="1270" anchor="ctr" anchorCtr="0">
          <a:noAutofit/>
        </a:bodyPr>
        <a:lstStyle/>
        <a:p>
          <a:pPr marL="0" lvl="0" indent="0" algn="l" defTabSz="889000">
            <a:lnSpc>
              <a:spcPct val="90000"/>
            </a:lnSpc>
            <a:spcBef>
              <a:spcPct val="0"/>
            </a:spcBef>
            <a:spcAft>
              <a:spcPct val="35000"/>
            </a:spcAft>
            <a:buNone/>
          </a:pPr>
          <a:r>
            <a:rPr lang="en-US" sz="2000" kern="1200"/>
            <a:t>Register / de-register</a:t>
          </a:r>
        </a:p>
      </dsp:txBody>
      <dsp:txXfrm>
        <a:off x="5380781" y="1948689"/>
        <a:ext cx="5242999" cy="519550"/>
      </dsp:txXfrm>
    </dsp:sp>
    <dsp:sp modelId="{3EA11C62-FBE8-488C-877F-6C779786D527}">
      <dsp:nvSpPr>
        <dsp:cNvPr id="0" name=""/>
        <dsp:cNvSpPr/>
      </dsp:nvSpPr>
      <dsp:spPr>
        <a:xfrm>
          <a:off x="0" y="2598127"/>
          <a:ext cx="10623781" cy="5195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F177EE-051C-4EC2-BA52-363354EF6915}">
      <dsp:nvSpPr>
        <dsp:cNvPr id="0" name=""/>
        <dsp:cNvSpPr/>
      </dsp:nvSpPr>
      <dsp:spPr>
        <a:xfrm>
          <a:off x="157163" y="2715026"/>
          <a:ext cx="285752" cy="28575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1CC589-ABBF-4E3A-ABBC-1B9D686CFC89}">
      <dsp:nvSpPr>
        <dsp:cNvPr id="0" name=""/>
        <dsp:cNvSpPr/>
      </dsp:nvSpPr>
      <dsp:spPr>
        <a:xfrm>
          <a:off x="600080" y="2598127"/>
          <a:ext cx="4780701" cy="519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986" tIns="54986" rIns="54986" bIns="54986" numCol="1" spcCol="1270" anchor="ctr" anchorCtr="0">
          <a:noAutofit/>
        </a:bodyPr>
        <a:lstStyle/>
        <a:p>
          <a:pPr marL="0" lvl="0" indent="0" algn="l" defTabSz="800100">
            <a:lnSpc>
              <a:spcPct val="90000"/>
            </a:lnSpc>
            <a:spcBef>
              <a:spcPct val="0"/>
            </a:spcBef>
            <a:spcAft>
              <a:spcPct val="35000"/>
            </a:spcAft>
            <a:buNone/>
          </a:pPr>
          <a:r>
            <a:rPr lang="en-US" sz="1800" kern="1200" dirty="0"/>
            <a:t>QP (Queue Pair)</a:t>
          </a:r>
        </a:p>
      </dsp:txBody>
      <dsp:txXfrm>
        <a:off x="600080" y="2598127"/>
        <a:ext cx="4780701" cy="519550"/>
      </dsp:txXfrm>
    </dsp:sp>
    <dsp:sp modelId="{2734BE41-015C-447A-8281-6A3CE69F3501}">
      <dsp:nvSpPr>
        <dsp:cNvPr id="0" name=""/>
        <dsp:cNvSpPr/>
      </dsp:nvSpPr>
      <dsp:spPr>
        <a:xfrm>
          <a:off x="5380781" y="2598127"/>
          <a:ext cx="5242999" cy="519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986" tIns="54986" rIns="54986" bIns="54986" numCol="1" spcCol="1270" anchor="ctr" anchorCtr="0">
          <a:noAutofit/>
        </a:bodyPr>
        <a:lstStyle/>
        <a:p>
          <a:pPr marL="0" lvl="0" indent="0" algn="l" defTabSz="889000">
            <a:lnSpc>
              <a:spcPct val="90000"/>
            </a:lnSpc>
            <a:spcBef>
              <a:spcPct val="0"/>
            </a:spcBef>
            <a:spcAft>
              <a:spcPct val="35000"/>
            </a:spcAft>
            <a:buNone/>
          </a:pPr>
          <a:r>
            <a:rPr lang="en-US" sz="2000" kern="1200"/>
            <a:t>Create / destroy / modify</a:t>
          </a:r>
        </a:p>
      </dsp:txBody>
      <dsp:txXfrm>
        <a:off x="5380781" y="2598127"/>
        <a:ext cx="5242999" cy="519550"/>
      </dsp:txXfrm>
    </dsp:sp>
    <dsp:sp modelId="{9F40DFA7-5941-4BB2-A546-2C6453EED143}">
      <dsp:nvSpPr>
        <dsp:cNvPr id="0" name=""/>
        <dsp:cNvSpPr/>
      </dsp:nvSpPr>
      <dsp:spPr>
        <a:xfrm>
          <a:off x="0" y="3247565"/>
          <a:ext cx="10623781" cy="5195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43CA2C-D7F6-4A56-B86D-2C896E372BCF}">
      <dsp:nvSpPr>
        <dsp:cNvPr id="0" name=""/>
        <dsp:cNvSpPr/>
      </dsp:nvSpPr>
      <dsp:spPr>
        <a:xfrm>
          <a:off x="157163" y="3364463"/>
          <a:ext cx="285752" cy="28575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9B144E-6262-48FF-82F9-A73F000A9EB4}">
      <dsp:nvSpPr>
        <dsp:cNvPr id="0" name=""/>
        <dsp:cNvSpPr/>
      </dsp:nvSpPr>
      <dsp:spPr>
        <a:xfrm>
          <a:off x="600080" y="3247565"/>
          <a:ext cx="4780701" cy="519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986" tIns="54986" rIns="54986" bIns="54986" numCol="1" spcCol="1270" anchor="ctr" anchorCtr="0">
          <a:noAutofit/>
        </a:bodyPr>
        <a:lstStyle/>
        <a:p>
          <a:pPr marL="0" lvl="0" indent="0" algn="l" defTabSz="800100">
            <a:lnSpc>
              <a:spcPct val="90000"/>
            </a:lnSpc>
            <a:spcBef>
              <a:spcPct val="0"/>
            </a:spcBef>
            <a:spcAft>
              <a:spcPct val="35000"/>
            </a:spcAft>
            <a:buNone/>
          </a:pPr>
          <a:r>
            <a:rPr lang="en-US" sz="1800" kern="1200" dirty="0"/>
            <a:t>CQ (Completion Queue)</a:t>
          </a:r>
        </a:p>
      </dsp:txBody>
      <dsp:txXfrm>
        <a:off x="600080" y="3247565"/>
        <a:ext cx="4780701" cy="519550"/>
      </dsp:txXfrm>
    </dsp:sp>
    <dsp:sp modelId="{C1EDCA14-4A33-4BA7-B55C-E027CE6D3FBB}">
      <dsp:nvSpPr>
        <dsp:cNvPr id="0" name=""/>
        <dsp:cNvSpPr/>
      </dsp:nvSpPr>
      <dsp:spPr>
        <a:xfrm>
          <a:off x="5380781" y="3247565"/>
          <a:ext cx="5242999" cy="519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986" tIns="54986" rIns="54986" bIns="54986" numCol="1" spcCol="1270" anchor="ctr" anchorCtr="0">
          <a:noAutofit/>
        </a:bodyPr>
        <a:lstStyle/>
        <a:p>
          <a:pPr marL="0" lvl="0" indent="0" algn="l" defTabSz="889000">
            <a:lnSpc>
              <a:spcPct val="90000"/>
            </a:lnSpc>
            <a:spcBef>
              <a:spcPct val="0"/>
            </a:spcBef>
            <a:spcAft>
              <a:spcPct val="35000"/>
            </a:spcAft>
            <a:buNone/>
          </a:pPr>
          <a:r>
            <a:rPr lang="en-US" sz="2000" kern="1200" dirty="0"/>
            <a:t>Create / resize / destroy</a:t>
          </a:r>
        </a:p>
      </dsp:txBody>
      <dsp:txXfrm>
        <a:off x="5380781" y="3247565"/>
        <a:ext cx="5242999" cy="519550"/>
      </dsp:txXfrm>
    </dsp:sp>
    <dsp:sp modelId="{B5B7F545-A3F2-4607-A8A7-A40ECE796B6C}">
      <dsp:nvSpPr>
        <dsp:cNvPr id="0" name=""/>
        <dsp:cNvSpPr/>
      </dsp:nvSpPr>
      <dsp:spPr>
        <a:xfrm>
          <a:off x="0" y="3897002"/>
          <a:ext cx="10623781" cy="5195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421ABE-7489-4305-8D31-E9B6D7F81FE0}">
      <dsp:nvSpPr>
        <dsp:cNvPr id="0" name=""/>
        <dsp:cNvSpPr/>
      </dsp:nvSpPr>
      <dsp:spPr>
        <a:xfrm>
          <a:off x="157163" y="4013901"/>
          <a:ext cx="285752" cy="285752"/>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0238881-5488-4C95-AA1A-874590B4D4DA}">
      <dsp:nvSpPr>
        <dsp:cNvPr id="0" name=""/>
        <dsp:cNvSpPr/>
      </dsp:nvSpPr>
      <dsp:spPr>
        <a:xfrm>
          <a:off x="600080" y="3897002"/>
          <a:ext cx="4780701" cy="519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986" tIns="54986" rIns="54986" bIns="54986" numCol="1" spcCol="1270" anchor="ctr" anchorCtr="0">
          <a:noAutofit/>
        </a:bodyPr>
        <a:lstStyle/>
        <a:p>
          <a:pPr marL="0" lvl="0" indent="0" algn="l" defTabSz="800100">
            <a:lnSpc>
              <a:spcPct val="90000"/>
            </a:lnSpc>
            <a:spcBef>
              <a:spcPct val="0"/>
            </a:spcBef>
            <a:spcAft>
              <a:spcPct val="35000"/>
            </a:spcAft>
            <a:buNone/>
          </a:pPr>
          <a:r>
            <a:rPr lang="en-US" sz="1800" kern="1200" dirty="0"/>
            <a:t>SRQ (Shared Queue Pair)</a:t>
          </a:r>
        </a:p>
      </dsp:txBody>
      <dsp:txXfrm>
        <a:off x="600080" y="3897002"/>
        <a:ext cx="4780701" cy="519550"/>
      </dsp:txXfrm>
    </dsp:sp>
    <dsp:sp modelId="{7170F5A0-A4D2-4360-B599-37610B9F78AD}">
      <dsp:nvSpPr>
        <dsp:cNvPr id="0" name=""/>
        <dsp:cNvSpPr/>
      </dsp:nvSpPr>
      <dsp:spPr>
        <a:xfrm>
          <a:off x="5380781" y="3897002"/>
          <a:ext cx="5242999" cy="519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986" tIns="54986" rIns="54986" bIns="54986" numCol="1" spcCol="1270" anchor="ctr" anchorCtr="0">
          <a:noAutofit/>
        </a:bodyPr>
        <a:lstStyle/>
        <a:p>
          <a:pPr marL="0" lvl="0" indent="0" algn="l" defTabSz="889000">
            <a:lnSpc>
              <a:spcPct val="90000"/>
            </a:lnSpc>
            <a:spcBef>
              <a:spcPct val="0"/>
            </a:spcBef>
            <a:spcAft>
              <a:spcPct val="35000"/>
            </a:spcAft>
            <a:buNone/>
          </a:pPr>
          <a:r>
            <a:rPr lang="en-US" sz="2000" kern="1200" dirty="0"/>
            <a:t>Create / resize / destroy</a:t>
          </a:r>
        </a:p>
      </dsp:txBody>
      <dsp:txXfrm>
        <a:off x="5380781" y="3897002"/>
        <a:ext cx="5242999" cy="51955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9D95C-2443-4CDF-8EF6-53B910B60AB4}">
      <dsp:nvSpPr>
        <dsp:cNvPr id="0" name=""/>
        <dsp:cNvSpPr/>
      </dsp:nvSpPr>
      <dsp:spPr>
        <a:xfrm>
          <a:off x="0" y="5352"/>
          <a:ext cx="10598242" cy="7013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54A9B2-4EF9-4E52-B11C-7E9B734F99BC}">
      <dsp:nvSpPr>
        <dsp:cNvPr id="0" name=""/>
        <dsp:cNvSpPr/>
      </dsp:nvSpPr>
      <dsp:spPr>
        <a:xfrm>
          <a:off x="212160" y="163158"/>
          <a:ext cx="385746" cy="3857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E47FDE-962D-4B27-9C35-803F0F5D1337}">
      <dsp:nvSpPr>
        <dsp:cNvPr id="0" name=""/>
        <dsp:cNvSpPr/>
      </dsp:nvSpPr>
      <dsp:spPr>
        <a:xfrm>
          <a:off x="810068" y="5352"/>
          <a:ext cx="9787381" cy="701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27" tIns="74227" rIns="74227" bIns="74227" numCol="1" spcCol="1270" anchor="ctr" anchorCtr="0">
          <a:noAutofit/>
        </a:bodyPr>
        <a:lstStyle/>
        <a:p>
          <a:pPr marL="0" lvl="0" indent="0" algn="l" defTabSz="889000">
            <a:lnSpc>
              <a:spcPct val="100000"/>
            </a:lnSpc>
            <a:spcBef>
              <a:spcPct val="0"/>
            </a:spcBef>
            <a:spcAft>
              <a:spcPct val="35000"/>
            </a:spcAft>
            <a:buNone/>
          </a:pPr>
          <a:r>
            <a:rPr lang="en-US" sz="2000" kern="1200"/>
            <a:t>Fast-path operations can be done from either user-space or a privileged driver.</a:t>
          </a:r>
        </a:p>
      </dsp:txBody>
      <dsp:txXfrm>
        <a:off x="810068" y="5352"/>
        <a:ext cx="9787381" cy="701357"/>
      </dsp:txXfrm>
    </dsp:sp>
    <dsp:sp modelId="{5CCFA9D5-0658-4C5E-B8FE-DA6A10F0BC7A}">
      <dsp:nvSpPr>
        <dsp:cNvPr id="0" name=""/>
        <dsp:cNvSpPr/>
      </dsp:nvSpPr>
      <dsp:spPr>
        <a:xfrm>
          <a:off x="0" y="882049"/>
          <a:ext cx="10598242" cy="7013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16E48B-0B71-457B-A461-060058A6B912}">
      <dsp:nvSpPr>
        <dsp:cNvPr id="0" name=""/>
        <dsp:cNvSpPr/>
      </dsp:nvSpPr>
      <dsp:spPr>
        <a:xfrm>
          <a:off x="212160" y="1039855"/>
          <a:ext cx="385746" cy="3857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F37CC6-4289-4892-A9A6-4D21C08EA13F}">
      <dsp:nvSpPr>
        <dsp:cNvPr id="0" name=""/>
        <dsp:cNvSpPr/>
      </dsp:nvSpPr>
      <dsp:spPr>
        <a:xfrm>
          <a:off x="810068" y="882049"/>
          <a:ext cx="4769208" cy="701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27" tIns="74227" rIns="74227" bIns="74227" numCol="1" spcCol="1270" anchor="ctr" anchorCtr="0">
          <a:noAutofit/>
        </a:bodyPr>
        <a:lstStyle/>
        <a:p>
          <a:pPr marL="0" lvl="0" indent="0" algn="l" defTabSz="889000">
            <a:lnSpc>
              <a:spcPct val="100000"/>
            </a:lnSpc>
            <a:spcBef>
              <a:spcPct val="0"/>
            </a:spcBef>
            <a:spcAft>
              <a:spcPct val="35000"/>
            </a:spcAft>
            <a:buNone/>
          </a:pPr>
          <a:r>
            <a:rPr lang="en-US" sz="2000" kern="1200"/>
            <a:t>Send operations</a:t>
          </a:r>
        </a:p>
      </dsp:txBody>
      <dsp:txXfrm>
        <a:off x="810068" y="882049"/>
        <a:ext cx="4769208" cy="701357"/>
      </dsp:txXfrm>
    </dsp:sp>
    <dsp:sp modelId="{5B861C9D-1E95-4F4C-AB10-8B9EB8B41509}">
      <dsp:nvSpPr>
        <dsp:cNvPr id="0" name=""/>
        <dsp:cNvSpPr/>
      </dsp:nvSpPr>
      <dsp:spPr>
        <a:xfrm>
          <a:off x="5579277" y="882049"/>
          <a:ext cx="5018173" cy="701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27" tIns="74227" rIns="74227" bIns="74227" numCol="1" spcCol="1270" anchor="ctr" anchorCtr="0">
          <a:noAutofit/>
        </a:bodyPr>
        <a:lstStyle/>
        <a:p>
          <a:pPr marL="0" lvl="0" indent="0" algn="l" defTabSz="533400">
            <a:lnSpc>
              <a:spcPct val="100000"/>
            </a:lnSpc>
            <a:spcBef>
              <a:spcPct val="0"/>
            </a:spcBef>
            <a:spcAft>
              <a:spcPct val="35000"/>
            </a:spcAft>
            <a:buNone/>
          </a:pPr>
          <a:r>
            <a:rPr lang="en-US" sz="1200" kern="1200" dirty="0"/>
            <a:t>Send operation consumes a RQ entry in the peer</a:t>
          </a:r>
        </a:p>
        <a:p>
          <a:pPr marL="0" lvl="0" indent="0" algn="l" defTabSz="533400">
            <a:lnSpc>
              <a:spcPct val="100000"/>
            </a:lnSpc>
            <a:spcBef>
              <a:spcPct val="0"/>
            </a:spcBef>
            <a:spcAft>
              <a:spcPct val="35000"/>
            </a:spcAft>
            <a:buNone/>
          </a:pPr>
          <a:r>
            <a:rPr lang="en-US" sz="1200" kern="1200" dirty="0"/>
            <a:t>All memory used in transfers </a:t>
          </a:r>
          <a:r>
            <a:rPr lang="en-US" sz="1200" b="1" kern="1200" dirty="0"/>
            <a:t>must be registered</a:t>
          </a:r>
        </a:p>
      </dsp:txBody>
      <dsp:txXfrm>
        <a:off x="5579277" y="882049"/>
        <a:ext cx="5018173" cy="701357"/>
      </dsp:txXfrm>
    </dsp:sp>
    <dsp:sp modelId="{F08C8951-8C7C-4194-B9BF-89957B0031B7}">
      <dsp:nvSpPr>
        <dsp:cNvPr id="0" name=""/>
        <dsp:cNvSpPr/>
      </dsp:nvSpPr>
      <dsp:spPr>
        <a:xfrm>
          <a:off x="0" y="1758747"/>
          <a:ext cx="10598242" cy="7013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14A4D4-C0C2-4E6D-8954-399B2D7DFE02}">
      <dsp:nvSpPr>
        <dsp:cNvPr id="0" name=""/>
        <dsp:cNvSpPr/>
      </dsp:nvSpPr>
      <dsp:spPr>
        <a:xfrm>
          <a:off x="212160" y="1916552"/>
          <a:ext cx="385746" cy="38574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27B85E-A81E-4221-B68F-FF1E27B9151D}">
      <dsp:nvSpPr>
        <dsp:cNvPr id="0" name=""/>
        <dsp:cNvSpPr/>
      </dsp:nvSpPr>
      <dsp:spPr>
        <a:xfrm>
          <a:off x="810068" y="1758747"/>
          <a:ext cx="4769208" cy="701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27" tIns="74227" rIns="74227" bIns="74227" numCol="1" spcCol="1270" anchor="ctr" anchorCtr="0">
          <a:noAutofit/>
        </a:bodyPr>
        <a:lstStyle/>
        <a:p>
          <a:pPr marL="0" lvl="0" indent="0" algn="l" defTabSz="889000">
            <a:lnSpc>
              <a:spcPct val="100000"/>
            </a:lnSpc>
            <a:spcBef>
              <a:spcPct val="0"/>
            </a:spcBef>
            <a:spcAft>
              <a:spcPct val="35000"/>
            </a:spcAft>
            <a:buNone/>
          </a:pPr>
          <a:r>
            <a:rPr lang="en-US" sz="2000" kern="1200"/>
            <a:t>Receive operations</a:t>
          </a:r>
        </a:p>
      </dsp:txBody>
      <dsp:txXfrm>
        <a:off x="810068" y="1758747"/>
        <a:ext cx="4769208" cy="701357"/>
      </dsp:txXfrm>
    </dsp:sp>
    <dsp:sp modelId="{DDFAF8E6-493C-4F03-8134-A132EDB079F7}">
      <dsp:nvSpPr>
        <dsp:cNvPr id="0" name=""/>
        <dsp:cNvSpPr/>
      </dsp:nvSpPr>
      <dsp:spPr>
        <a:xfrm>
          <a:off x="5579277" y="1758747"/>
          <a:ext cx="5018173" cy="701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27" tIns="74227" rIns="74227" bIns="74227" numCol="1" spcCol="1270" anchor="ctr" anchorCtr="0">
          <a:noAutofit/>
        </a:bodyPr>
        <a:lstStyle/>
        <a:p>
          <a:pPr marL="0" lvl="0" indent="0" algn="l" defTabSz="533400">
            <a:lnSpc>
              <a:spcPct val="100000"/>
            </a:lnSpc>
            <a:spcBef>
              <a:spcPct val="0"/>
            </a:spcBef>
            <a:spcAft>
              <a:spcPct val="35000"/>
            </a:spcAft>
            <a:buNone/>
          </a:pPr>
          <a:r>
            <a:rPr lang="en-US" sz="1200" kern="1200" dirty="0"/>
            <a:t>Post RQ receive</a:t>
          </a:r>
        </a:p>
        <a:p>
          <a:pPr marL="0" lvl="0" indent="0" algn="l" defTabSz="533400">
            <a:lnSpc>
              <a:spcPct val="100000"/>
            </a:lnSpc>
            <a:spcBef>
              <a:spcPct val="0"/>
            </a:spcBef>
            <a:spcAft>
              <a:spcPct val="35000"/>
            </a:spcAft>
            <a:buNone/>
          </a:pPr>
          <a:r>
            <a:rPr lang="en-US" sz="1200" kern="1200" dirty="0"/>
            <a:t>user application must ensure a send is not posted on one side before a corresponding </a:t>
          </a:r>
          <a:r>
            <a:rPr lang="en-US" sz="1200" kern="1200" dirty="0" err="1"/>
            <a:t>recv</a:t>
          </a:r>
          <a:r>
            <a:rPr lang="en-US" sz="1200" kern="1200" dirty="0"/>
            <a:t> has been posted on the other side</a:t>
          </a:r>
        </a:p>
      </dsp:txBody>
      <dsp:txXfrm>
        <a:off x="5579277" y="1758747"/>
        <a:ext cx="5018173" cy="701357"/>
      </dsp:txXfrm>
    </dsp:sp>
    <dsp:sp modelId="{E5707760-D6CB-4469-8130-663C1AF75A4F}">
      <dsp:nvSpPr>
        <dsp:cNvPr id="0" name=""/>
        <dsp:cNvSpPr/>
      </dsp:nvSpPr>
      <dsp:spPr>
        <a:xfrm>
          <a:off x="0" y="2635444"/>
          <a:ext cx="10598242" cy="7013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41649B-BB3D-4F07-9BD2-CE1D864026EE}">
      <dsp:nvSpPr>
        <dsp:cNvPr id="0" name=""/>
        <dsp:cNvSpPr/>
      </dsp:nvSpPr>
      <dsp:spPr>
        <a:xfrm>
          <a:off x="212160" y="2793249"/>
          <a:ext cx="385746" cy="38574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46CCE8B-1958-4AF5-9FB5-1BC53ADEA53B}">
      <dsp:nvSpPr>
        <dsp:cNvPr id="0" name=""/>
        <dsp:cNvSpPr/>
      </dsp:nvSpPr>
      <dsp:spPr>
        <a:xfrm>
          <a:off x="810068" y="2635444"/>
          <a:ext cx="4769208" cy="701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27" tIns="74227" rIns="74227" bIns="74227" numCol="1" spcCol="1270" anchor="ctr" anchorCtr="0">
          <a:noAutofit/>
        </a:bodyPr>
        <a:lstStyle/>
        <a:p>
          <a:pPr marL="0" lvl="0" indent="0" algn="l" defTabSz="889000">
            <a:lnSpc>
              <a:spcPct val="100000"/>
            </a:lnSpc>
            <a:spcBef>
              <a:spcPct val="0"/>
            </a:spcBef>
            <a:spcAft>
              <a:spcPct val="35000"/>
            </a:spcAft>
            <a:buNone/>
          </a:pPr>
          <a:r>
            <a:rPr lang="en-US" sz="2000" kern="1200"/>
            <a:t>RDMA operations</a:t>
          </a:r>
        </a:p>
      </dsp:txBody>
      <dsp:txXfrm>
        <a:off x="810068" y="2635444"/>
        <a:ext cx="4769208" cy="701357"/>
      </dsp:txXfrm>
    </dsp:sp>
    <dsp:sp modelId="{7ABEA07C-8859-4D8E-A309-4AC72B090BD1}">
      <dsp:nvSpPr>
        <dsp:cNvPr id="0" name=""/>
        <dsp:cNvSpPr/>
      </dsp:nvSpPr>
      <dsp:spPr>
        <a:xfrm>
          <a:off x="5579277" y="2635444"/>
          <a:ext cx="5018173" cy="701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27" tIns="74227" rIns="74227" bIns="74227" numCol="1" spcCol="1270" anchor="ctr" anchorCtr="0">
          <a:noAutofit/>
        </a:bodyPr>
        <a:lstStyle/>
        <a:p>
          <a:pPr marL="0" lvl="0" indent="0" algn="l" defTabSz="533400">
            <a:lnSpc>
              <a:spcPct val="100000"/>
            </a:lnSpc>
            <a:spcBef>
              <a:spcPct val="0"/>
            </a:spcBef>
            <a:spcAft>
              <a:spcPct val="35000"/>
            </a:spcAft>
            <a:buNone/>
          </a:pPr>
          <a:r>
            <a:rPr lang="en-US" sz="1200" kern="1200" dirty="0"/>
            <a:t>RDMA write, RDMA read</a:t>
          </a:r>
        </a:p>
        <a:p>
          <a:pPr marL="0" lvl="0" indent="0" algn="l" defTabSz="533400">
            <a:lnSpc>
              <a:spcPct val="100000"/>
            </a:lnSpc>
            <a:spcBef>
              <a:spcPct val="0"/>
            </a:spcBef>
            <a:spcAft>
              <a:spcPct val="35000"/>
            </a:spcAft>
            <a:buNone/>
          </a:pPr>
          <a:r>
            <a:rPr lang="en-US" sz="1200" kern="1200"/>
            <a:t>Atomic operations (fetch and add, compare and swap)</a:t>
          </a:r>
        </a:p>
      </dsp:txBody>
      <dsp:txXfrm>
        <a:off x="5579277" y="2635444"/>
        <a:ext cx="5018173" cy="701357"/>
      </dsp:txXfrm>
    </dsp:sp>
    <dsp:sp modelId="{44C2FE4E-7155-4FD9-84C4-D1C8C0537938}">
      <dsp:nvSpPr>
        <dsp:cNvPr id="0" name=""/>
        <dsp:cNvSpPr/>
      </dsp:nvSpPr>
      <dsp:spPr>
        <a:xfrm>
          <a:off x="0" y="3512141"/>
          <a:ext cx="10598242" cy="7013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4EDA7E-9145-464A-A3BF-E7340E075852}">
      <dsp:nvSpPr>
        <dsp:cNvPr id="0" name=""/>
        <dsp:cNvSpPr/>
      </dsp:nvSpPr>
      <dsp:spPr>
        <a:xfrm>
          <a:off x="212160" y="3669946"/>
          <a:ext cx="385746" cy="38574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F25ABB-0C4D-4C6F-910C-ED1F6EEC6E8A}">
      <dsp:nvSpPr>
        <dsp:cNvPr id="0" name=""/>
        <dsp:cNvSpPr/>
      </dsp:nvSpPr>
      <dsp:spPr>
        <a:xfrm>
          <a:off x="810068" y="3512141"/>
          <a:ext cx="4769208" cy="701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27" tIns="74227" rIns="74227" bIns="74227" numCol="1" spcCol="1270" anchor="ctr" anchorCtr="0">
          <a:noAutofit/>
        </a:bodyPr>
        <a:lstStyle/>
        <a:p>
          <a:pPr marL="0" lvl="0" indent="0" algn="l" defTabSz="889000">
            <a:lnSpc>
              <a:spcPct val="100000"/>
            </a:lnSpc>
            <a:spcBef>
              <a:spcPct val="0"/>
            </a:spcBef>
            <a:spcAft>
              <a:spcPct val="35000"/>
            </a:spcAft>
            <a:buNone/>
          </a:pPr>
          <a:r>
            <a:rPr lang="en-US" sz="2000" kern="1200"/>
            <a:t>Memory operations</a:t>
          </a:r>
        </a:p>
      </dsp:txBody>
      <dsp:txXfrm>
        <a:off x="810068" y="3512141"/>
        <a:ext cx="4769208" cy="701357"/>
      </dsp:txXfrm>
    </dsp:sp>
    <dsp:sp modelId="{0F8CD445-1CC6-44C6-89F8-9F4E27D78E40}">
      <dsp:nvSpPr>
        <dsp:cNvPr id="0" name=""/>
        <dsp:cNvSpPr/>
      </dsp:nvSpPr>
      <dsp:spPr>
        <a:xfrm>
          <a:off x="5579277" y="3512141"/>
          <a:ext cx="5018173" cy="701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27" tIns="74227" rIns="74227" bIns="74227" numCol="1" spcCol="1270" anchor="ctr" anchorCtr="0">
          <a:noAutofit/>
        </a:bodyPr>
        <a:lstStyle/>
        <a:p>
          <a:pPr marL="0" lvl="0" indent="0" algn="l" defTabSz="533400">
            <a:lnSpc>
              <a:spcPct val="100000"/>
            </a:lnSpc>
            <a:spcBef>
              <a:spcPct val="0"/>
            </a:spcBef>
            <a:spcAft>
              <a:spcPct val="35000"/>
            </a:spcAft>
            <a:buNone/>
          </a:pPr>
          <a:r>
            <a:rPr lang="en-US" sz="1200" kern="1200" dirty="0"/>
            <a:t>Bind MW, Fast register MR</a:t>
          </a:r>
        </a:p>
        <a:p>
          <a:pPr marL="0" lvl="0" indent="0" algn="l" defTabSz="533400">
            <a:lnSpc>
              <a:spcPct val="100000"/>
            </a:lnSpc>
            <a:spcBef>
              <a:spcPct val="0"/>
            </a:spcBef>
            <a:spcAft>
              <a:spcPct val="35000"/>
            </a:spcAft>
            <a:buNone/>
          </a:pPr>
          <a:r>
            <a:rPr lang="en-US" sz="1200" kern="1200"/>
            <a:t>Local invalidate</a:t>
          </a:r>
        </a:p>
      </dsp:txBody>
      <dsp:txXfrm>
        <a:off x="5579277" y="3512141"/>
        <a:ext cx="5018173" cy="70135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4A1CA6-C46F-418D-BCF5-75E9479FB932}">
      <dsp:nvSpPr>
        <dsp:cNvPr id="0" name=""/>
        <dsp:cNvSpPr/>
      </dsp:nvSpPr>
      <dsp:spPr>
        <a:xfrm>
          <a:off x="1027911" y="1356255"/>
          <a:ext cx="1098000" cy="1098000"/>
        </a:xfrm>
        <a:prstGeom prst="ellipse">
          <a:avLst/>
        </a:prstGeom>
        <a:solidFill>
          <a:srgbClr val="92D050"/>
        </a:solidFill>
        <a:ln>
          <a:noFill/>
        </a:ln>
        <a:effectLst/>
      </dsp:spPr>
      <dsp:style>
        <a:lnRef idx="0">
          <a:scrgbClr r="0" g="0" b="0"/>
        </a:lnRef>
        <a:fillRef idx="1">
          <a:scrgbClr r="0" g="0" b="0"/>
        </a:fillRef>
        <a:effectRef idx="0">
          <a:scrgbClr r="0" g="0" b="0"/>
        </a:effectRef>
        <a:fontRef idx="minor"/>
      </dsp:style>
    </dsp:sp>
    <dsp:sp modelId="{BC5EAD1D-EA17-418C-81D9-C436716302FA}">
      <dsp:nvSpPr>
        <dsp:cNvPr id="0" name=""/>
        <dsp:cNvSpPr/>
      </dsp:nvSpPr>
      <dsp:spPr>
        <a:xfrm>
          <a:off x="1261911" y="1590255"/>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174E64-0A46-4E24-9C64-9A907B563E7F}">
      <dsp:nvSpPr>
        <dsp:cNvPr id="0" name=""/>
        <dsp:cNvSpPr/>
      </dsp:nvSpPr>
      <dsp:spPr>
        <a:xfrm>
          <a:off x="676911" y="279625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b="1" kern="1200" dirty="0">
              <a:solidFill>
                <a:srgbClr val="92D050"/>
              </a:solidFill>
            </a:rPr>
            <a:t>Hosts initialize context and register memory regions</a:t>
          </a:r>
        </a:p>
      </dsp:txBody>
      <dsp:txXfrm>
        <a:off x="676911" y="2796255"/>
        <a:ext cx="1800000" cy="720000"/>
      </dsp:txXfrm>
    </dsp:sp>
    <dsp:sp modelId="{65CDBC03-4C9B-473F-9C3A-8A8D8C59050E}">
      <dsp:nvSpPr>
        <dsp:cNvPr id="0" name=""/>
        <dsp:cNvSpPr/>
      </dsp:nvSpPr>
      <dsp:spPr>
        <a:xfrm>
          <a:off x="3142911" y="1356255"/>
          <a:ext cx="1098000" cy="1098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B0AA5C-603E-4E4C-9197-DC1D25F69DC6}">
      <dsp:nvSpPr>
        <dsp:cNvPr id="0" name=""/>
        <dsp:cNvSpPr/>
      </dsp:nvSpPr>
      <dsp:spPr>
        <a:xfrm>
          <a:off x="3376911" y="1590255"/>
          <a:ext cx="630000" cy="63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724D0F-D592-4F50-9EE7-B7C4C093BE22}">
      <dsp:nvSpPr>
        <dsp:cNvPr id="0" name=""/>
        <dsp:cNvSpPr/>
      </dsp:nvSpPr>
      <dsp:spPr>
        <a:xfrm>
          <a:off x="2791911" y="279625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b="1" kern="1200" dirty="0"/>
            <a:t>Establish connection</a:t>
          </a:r>
        </a:p>
      </dsp:txBody>
      <dsp:txXfrm>
        <a:off x="2791911" y="2796255"/>
        <a:ext cx="1800000" cy="720000"/>
      </dsp:txXfrm>
    </dsp:sp>
    <dsp:sp modelId="{238E5D59-AC7D-4B5F-9C6A-D7C52C6A557C}">
      <dsp:nvSpPr>
        <dsp:cNvPr id="0" name=""/>
        <dsp:cNvSpPr/>
      </dsp:nvSpPr>
      <dsp:spPr>
        <a:xfrm>
          <a:off x="5257911" y="1356255"/>
          <a:ext cx="1098000" cy="10980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5C4140-C9BD-4997-9470-5D613FD9F1B9}">
      <dsp:nvSpPr>
        <dsp:cNvPr id="0" name=""/>
        <dsp:cNvSpPr/>
      </dsp:nvSpPr>
      <dsp:spPr>
        <a:xfrm>
          <a:off x="5491911" y="1590255"/>
          <a:ext cx="630000" cy="63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666CFF-FB19-497C-9BAD-88847D31D5F4}">
      <dsp:nvSpPr>
        <dsp:cNvPr id="0" name=""/>
        <dsp:cNvSpPr/>
      </dsp:nvSpPr>
      <dsp:spPr>
        <a:xfrm>
          <a:off x="4906911" y="279625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b="1" kern="1200" dirty="0"/>
            <a:t>Use Send/Receive model to exchange memory region keys between peers</a:t>
          </a:r>
        </a:p>
      </dsp:txBody>
      <dsp:txXfrm>
        <a:off x="4906911" y="2796255"/>
        <a:ext cx="1800000" cy="720000"/>
      </dsp:txXfrm>
    </dsp:sp>
    <dsp:sp modelId="{B1D49303-56C2-473F-8C9A-44C882A28075}">
      <dsp:nvSpPr>
        <dsp:cNvPr id="0" name=""/>
        <dsp:cNvSpPr/>
      </dsp:nvSpPr>
      <dsp:spPr>
        <a:xfrm>
          <a:off x="7372911" y="1356255"/>
          <a:ext cx="1098000" cy="10980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460CB9-C103-489F-9367-BF7A67F08708}">
      <dsp:nvSpPr>
        <dsp:cNvPr id="0" name=""/>
        <dsp:cNvSpPr/>
      </dsp:nvSpPr>
      <dsp:spPr>
        <a:xfrm>
          <a:off x="7606911" y="1590255"/>
          <a:ext cx="630000" cy="63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06FE6F-D87B-4E58-AA91-266E03A93BB2}">
      <dsp:nvSpPr>
        <dsp:cNvPr id="0" name=""/>
        <dsp:cNvSpPr/>
      </dsp:nvSpPr>
      <dsp:spPr>
        <a:xfrm>
          <a:off x="7021911" y="279625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b="1" kern="1200" dirty="0"/>
            <a:t>Post read/write operations</a:t>
          </a:r>
        </a:p>
      </dsp:txBody>
      <dsp:txXfrm>
        <a:off x="7021911" y="2796255"/>
        <a:ext cx="1800000" cy="720000"/>
      </dsp:txXfrm>
    </dsp:sp>
    <dsp:sp modelId="{9A8A426A-6B62-44DB-AC69-71A5D585448F}">
      <dsp:nvSpPr>
        <dsp:cNvPr id="0" name=""/>
        <dsp:cNvSpPr/>
      </dsp:nvSpPr>
      <dsp:spPr>
        <a:xfrm>
          <a:off x="9487911" y="1356255"/>
          <a:ext cx="1098000" cy="109800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269D63-7286-47D7-8BFC-9FC44ACA2292}">
      <dsp:nvSpPr>
        <dsp:cNvPr id="0" name=""/>
        <dsp:cNvSpPr/>
      </dsp:nvSpPr>
      <dsp:spPr>
        <a:xfrm>
          <a:off x="9721911" y="1590255"/>
          <a:ext cx="630000" cy="63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DCDC43-1970-4F6B-AFB8-DBBBCE7030D7}">
      <dsp:nvSpPr>
        <dsp:cNvPr id="0" name=""/>
        <dsp:cNvSpPr/>
      </dsp:nvSpPr>
      <dsp:spPr>
        <a:xfrm>
          <a:off x="9136911" y="279625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b="1" kern="1200" dirty="0"/>
            <a:t>Disconnect</a:t>
          </a:r>
        </a:p>
      </dsp:txBody>
      <dsp:txXfrm>
        <a:off x="9136911" y="2796255"/>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4255B0-90D5-4EBE-B7B0-57728C339FA8}" type="datetimeFigureOut">
              <a:rPr lang="en-US" smtClean="0"/>
              <a:t>4/3/25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069014-2211-4846-A01C-4DA577FE3EB6}" type="slidenum">
              <a:rPr lang="en-US" smtClean="0"/>
              <a:t>‹#›</a:t>
            </a:fld>
            <a:endParaRPr lang="en-US"/>
          </a:p>
        </p:txBody>
      </p:sp>
    </p:spTree>
    <p:extLst>
      <p:ext uri="{BB962C8B-B14F-4D97-AF65-F5344CB8AC3E}">
        <p14:creationId xmlns:p14="http://schemas.microsoft.com/office/powerpoint/2010/main" val="1364874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PlaceHolder 1"/>
          <p:cNvSpPr>
            <a:spLocks noGrp="1" noRot="1" noChangeAspect="1"/>
          </p:cNvSpPr>
          <p:nvPr>
            <p:ph type="sldImg"/>
          </p:nvPr>
        </p:nvSpPr>
        <p:spPr>
          <a:xfrm>
            <a:off x="685800" y="1143000"/>
            <a:ext cx="5486400" cy="3086100"/>
          </a:xfrm>
          <a:prstGeom prst="rect">
            <a:avLst/>
          </a:prstGeom>
        </p:spPr>
      </p:sp>
      <p:sp>
        <p:nvSpPr>
          <p:cNvPr id="292"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dirty="0">
              <a:latin typeface="Arial"/>
            </a:endParaRPr>
          </a:p>
        </p:txBody>
      </p:sp>
      <p:sp>
        <p:nvSpPr>
          <p:cNvPr id="29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0B1B8C6-9F61-4D67-98AF-86579C24FF38}" type="slidenum">
              <a:rPr lang="en-US" sz="1200" b="0" strike="noStrike" spc="-1">
                <a:latin typeface="Times New Roman"/>
              </a:rPr>
              <a:t>2</a:t>
            </a:fld>
            <a:endParaRPr lang="en-US" sz="1200" b="0" strike="noStrike" spc="-1" dirty="0">
              <a:latin typeface="Times New Roman"/>
            </a:endParaRPr>
          </a:p>
        </p:txBody>
      </p:sp>
    </p:spTree>
    <p:extLst>
      <p:ext uri="{BB962C8B-B14F-4D97-AF65-F5344CB8AC3E}">
        <p14:creationId xmlns:p14="http://schemas.microsoft.com/office/powerpoint/2010/main" val="2539387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C69D9-CAB7-1CD1-0FD8-E81FCC1180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62D7BF-BAB5-8CE4-CC26-4F5574BCFA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FE46DD-5202-ADDB-CE38-F54E282CCCC7}"/>
              </a:ext>
            </a:extLst>
          </p:cNvPr>
          <p:cNvSpPr>
            <a:spLocks noGrp="1"/>
          </p:cNvSpPr>
          <p:nvPr>
            <p:ph type="body" idx="1"/>
          </p:nvPr>
        </p:nvSpPr>
        <p:spPr/>
        <p:txBody>
          <a:bodyPr/>
          <a:lstStyle/>
          <a:p>
            <a:r>
              <a:rPr lang="en-US" dirty="0"/>
              <a:t>Node 1 has same RQ to SRQs associations.</a:t>
            </a:r>
          </a:p>
        </p:txBody>
      </p:sp>
      <p:sp>
        <p:nvSpPr>
          <p:cNvPr id="4" name="Slide Number Placeholder 3">
            <a:extLst>
              <a:ext uri="{FF2B5EF4-FFF2-40B4-BE49-F238E27FC236}">
                <a16:creationId xmlns:a16="http://schemas.microsoft.com/office/drawing/2014/main" id="{671836F5-9E83-B3C4-8AD3-CA5A7CA58FC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A437-926C-4CA3-A06C-CCC97DC4BFA4}"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0135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D9ECA-F4B9-5457-511B-E7900F23E8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2E22E2-6D3A-A903-6B7C-3600D8BA0F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364392-1DFF-8B14-B67F-8BE1729B60A3}"/>
              </a:ext>
            </a:extLst>
          </p:cNvPr>
          <p:cNvSpPr>
            <a:spLocks noGrp="1"/>
          </p:cNvSpPr>
          <p:nvPr>
            <p:ph type="body" idx="1"/>
          </p:nvPr>
        </p:nvSpPr>
        <p:spPr/>
        <p:txBody>
          <a:bodyPr/>
          <a:lstStyle/>
          <a:p>
            <a:r>
              <a:rPr lang="en-US" sz="2800" dirty="0"/>
              <a:t>Send – similar to channel semantics</a:t>
            </a:r>
          </a:p>
          <a:p>
            <a:pPr marL="457200" indent="-457200">
              <a:buFontTx/>
              <a:buChar char="-"/>
            </a:pPr>
            <a:r>
              <a:rPr lang="en-US" sz="2800" dirty="0"/>
              <a:t>Initiator does not know where data is going on remote side</a:t>
            </a:r>
          </a:p>
          <a:p>
            <a:pPr marL="457200" indent="-457200">
              <a:buFontTx/>
              <a:buChar char="-"/>
            </a:pPr>
            <a:r>
              <a:rPr lang="en-US" sz="2800" dirty="0"/>
              <a:t>Remote side places data in next available receive buffer for the QP</a:t>
            </a:r>
          </a:p>
        </p:txBody>
      </p:sp>
      <p:sp>
        <p:nvSpPr>
          <p:cNvPr id="4" name="Slide Number Placeholder 3">
            <a:extLst>
              <a:ext uri="{FF2B5EF4-FFF2-40B4-BE49-F238E27FC236}">
                <a16:creationId xmlns:a16="http://schemas.microsoft.com/office/drawing/2014/main" id="{2D404CF3-D626-399A-F2F8-CB21CBD42CAF}"/>
              </a:ext>
            </a:extLst>
          </p:cNvPr>
          <p:cNvSpPr>
            <a:spLocks noGrp="1"/>
          </p:cNvSpPr>
          <p:nvPr>
            <p:ph type="sldNum" sz="quarter" idx="5"/>
          </p:nvPr>
        </p:nvSpPr>
        <p:spPr/>
        <p:txBody>
          <a:bodyPr/>
          <a:lstStyle/>
          <a:p>
            <a:fld id="{4FF0A437-926C-4CA3-A06C-CCC97DC4BFA4}" type="slidenum">
              <a:rPr lang="en-US" smtClean="0"/>
              <a:t>33</a:t>
            </a:fld>
            <a:endParaRPr lang="en-US"/>
          </a:p>
        </p:txBody>
      </p:sp>
    </p:spTree>
    <p:extLst>
      <p:ext uri="{BB962C8B-B14F-4D97-AF65-F5344CB8AC3E}">
        <p14:creationId xmlns:p14="http://schemas.microsoft.com/office/powerpoint/2010/main" val="1334062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069014-2211-4846-A01C-4DA577FE3EB6}" type="slidenum">
              <a:rPr lang="en-US" smtClean="0"/>
              <a:t>34</a:t>
            </a:fld>
            <a:endParaRPr lang="en-US"/>
          </a:p>
        </p:txBody>
      </p:sp>
    </p:spTree>
    <p:extLst>
      <p:ext uri="{BB962C8B-B14F-4D97-AF65-F5344CB8AC3E}">
        <p14:creationId xmlns:p14="http://schemas.microsoft.com/office/powerpoint/2010/main" val="4532143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F2548-8249-7FA8-C30C-2EC85AFF0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339530-9ED5-0652-224F-9155C27010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8DBE10-7403-4CC3-92A3-0189CF789F94}"/>
              </a:ext>
            </a:extLst>
          </p:cNvPr>
          <p:cNvSpPr>
            <a:spLocks noGrp="1"/>
          </p:cNvSpPr>
          <p:nvPr>
            <p:ph type="body" idx="1"/>
          </p:nvPr>
        </p:nvSpPr>
        <p:spPr/>
        <p:txBody>
          <a:bodyPr/>
          <a:lstStyle/>
          <a:p>
            <a:r>
              <a:rPr lang="en-US" sz="2800" dirty="0"/>
              <a:t>Send – similar to channel semantics</a:t>
            </a:r>
          </a:p>
          <a:p>
            <a:pPr marL="457200" indent="-457200">
              <a:buFontTx/>
              <a:buChar char="-"/>
            </a:pPr>
            <a:r>
              <a:rPr lang="en-US" sz="2800" dirty="0"/>
              <a:t>Initiator does not know where data is going on remote side</a:t>
            </a:r>
          </a:p>
          <a:p>
            <a:pPr marL="457200" indent="-457200">
              <a:buFontTx/>
              <a:buChar char="-"/>
            </a:pPr>
            <a:r>
              <a:rPr lang="en-US" sz="2800" dirty="0"/>
              <a:t>Remote side places data in next available receive buffer for the QP</a:t>
            </a:r>
          </a:p>
        </p:txBody>
      </p:sp>
      <p:sp>
        <p:nvSpPr>
          <p:cNvPr id="4" name="Slide Number Placeholder 3">
            <a:extLst>
              <a:ext uri="{FF2B5EF4-FFF2-40B4-BE49-F238E27FC236}">
                <a16:creationId xmlns:a16="http://schemas.microsoft.com/office/drawing/2014/main" id="{64A77EAD-CFE7-3A4F-75F3-A07134FE09D1}"/>
              </a:ext>
            </a:extLst>
          </p:cNvPr>
          <p:cNvSpPr>
            <a:spLocks noGrp="1"/>
          </p:cNvSpPr>
          <p:nvPr>
            <p:ph type="sldNum" sz="quarter" idx="5"/>
          </p:nvPr>
        </p:nvSpPr>
        <p:spPr/>
        <p:txBody>
          <a:bodyPr/>
          <a:lstStyle/>
          <a:p>
            <a:fld id="{4FF0A437-926C-4CA3-A06C-CCC97DC4BFA4}" type="slidenum">
              <a:rPr lang="en-US" smtClean="0"/>
              <a:t>35</a:t>
            </a:fld>
            <a:endParaRPr lang="en-US"/>
          </a:p>
        </p:txBody>
      </p:sp>
    </p:spTree>
    <p:extLst>
      <p:ext uri="{BB962C8B-B14F-4D97-AF65-F5344CB8AC3E}">
        <p14:creationId xmlns:p14="http://schemas.microsoft.com/office/powerpoint/2010/main" val="28896272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0CEAF-9848-7BAC-491E-02121F5BBA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D98932-E7A8-FE47-F457-03E5C7608F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A7FDEB-AB41-F7B2-7CFE-E0B18DB03653}"/>
              </a:ext>
            </a:extLst>
          </p:cNvPr>
          <p:cNvSpPr>
            <a:spLocks noGrp="1"/>
          </p:cNvSpPr>
          <p:nvPr>
            <p:ph type="body" idx="1"/>
          </p:nvPr>
        </p:nvSpPr>
        <p:spPr/>
        <p:txBody>
          <a:bodyPr/>
          <a:lstStyle/>
          <a:p>
            <a:r>
              <a:rPr lang="en-US" sz="2800" dirty="0"/>
              <a:t>Send – similar to channel semantics</a:t>
            </a:r>
          </a:p>
          <a:p>
            <a:pPr marL="457200" indent="-457200">
              <a:buFontTx/>
              <a:buChar char="-"/>
            </a:pPr>
            <a:r>
              <a:rPr lang="en-US" sz="2800" dirty="0"/>
              <a:t>Initiator does not know where data is going on remote side</a:t>
            </a:r>
          </a:p>
          <a:p>
            <a:pPr marL="457200" indent="-457200">
              <a:buFontTx/>
              <a:buChar char="-"/>
            </a:pPr>
            <a:r>
              <a:rPr lang="en-US" sz="2800" dirty="0"/>
              <a:t>Remote side places data in next available receive buffer for the QP</a:t>
            </a:r>
          </a:p>
        </p:txBody>
      </p:sp>
      <p:sp>
        <p:nvSpPr>
          <p:cNvPr id="4" name="Slide Number Placeholder 3">
            <a:extLst>
              <a:ext uri="{FF2B5EF4-FFF2-40B4-BE49-F238E27FC236}">
                <a16:creationId xmlns:a16="http://schemas.microsoft.com/office/drawing/2014/main" id="{01D61D87-E482-690E-17AC-4F0C457F68F8}"/>
              </a:ext>
            </a:extLst>
          </p:cNvPr>
          <p:cNvSpPr>
            <a:spLocks noGrp="1"/>
          </p:cNvSpPr>
          <p:nvPr>
            <p:ph type="sldNum" sz="quarter" idx="5"/>
          </p:nvPr>
        </p:nvSpPr>
        <p:spPr/>
        <p:txBody>
          <a:bodyPr/>
          <a:lstStyle/>
          <a:p>
            <a:fld id="{4FF0A437-926C-4CA3-A06C-CCC97DC4BFA4}" type="slidenum">
              <a:rPr lang="en-US" smtClean="0"/>
              <a:t>37</a:t>
            </a:fld>
            <a:endParaRPr lang="en-US"/>
          </a:p>
        </p:txBody>
      </p:sp>
    </p:spTree>
    <p:extLst>
      <p:ext uri="{BB962C8B-B14F-4D97-AF65-F5344CB8AC3E}">
        <p14:creationId xmlns:p14="http://schemas.microsoft.com/office/powerpoint/2010/main" val="1703704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242424"/>
                </a:solidFill>
                <a:effectLst/>
                <a:latin typeface="Segoe UI" panose="020B0502040204020203" pitchFamily="34" charset="0"/>
              </a:rPr>
              <a:t>GSI (Global Service Interface) </a:t>
            </a:r>
            <a:r>
              <a:rPr lang="en-US" b="0" i="0" dirty="0">
                <a:solidFill>
                  <a:srgbClr val="242424"/>
                </a:solidFill>
                <a:effectLst/>
                <a:latin typeface="Segoe UI" panose="020B0502040204020203" pitchFamily="34" charset="0"/>
              </a:rPr>
              <a:t>is a special Queue Pair (QP) used for communication management in RDMA. It handles administrative tasks like connection establishment and teardown. Used for out of band connection life cycle handling</a:t>
            </a:r>
          </a:p>
          <a:p>
            <a:pPr algn="l"/>
            <a:r>
              <a:rPr lang="en-US" b="1" i="0" dirty="0">
                <a:solidFill>
                  <a:srgbClr val="242424"/>
                </a:solidFill>
                <a:effectLst/>
                <a:latin typeface="Segoe UI" panose="020B0502040204020203" pitchFamily="34" charset="0"/>
              </a:rPr>
              <a:t>MAD (Management Datagram) </a:t>
            </a:r>
            <a:r>
              <a:rPr lang="en-US" b="0" i="0" dirty="0">
                <a:solidFill>
                  <a:srgbClr val="242424"/>
                </a:solidFill>
                <a:effectLst/>
                <a:latin typeface="Segoe UI" panose="020B0502040204020203" pitchFamily="34" charset="0"/>
              </a:rPr>
              <a:t>is a type of message used for managing and configuring RDMA devices. It includes information necessary for device management.</a:t>
            </a:r>
          </a:p>
          <a:p>
            <a:pPr algn="l"/>
            <a:r>
              <a:rPr lang="en-US" b="1" i="0" dirty="0">
                <a:solidFill>
                  <a:srgbClr val="242424"/>
                </a:solidFill>
                <a:effectLst/>
                <a:latin typeface="Segoe UI" panose="020B0502040204020203" pitchFamily="34" charset="0"/>
              </a:rPr>
              <a:t>BTH Header (Base Transport Header) </a:t>
            </a:r>
            <a:r>
              <a:rPr lang="en-US" b="0" i="0" dirty="0">
                <a:solidFill>
                  <a:srgbClr val="242424"/>
                </a:solidFill>
                <a:effectLst/>
                <a:latin typeface="Segoe UI" panose="020B0502040204020203" pitchFamily="34" charset="0"/>
              </a:rPr>
              <a:t>is part of the RDMA packet that contains essential information for routing and managing the packet, such as the packet type and destination.</a:t>
            </a:r>
          </a:p>
          <a:p>
            <a:pPr algn="l"/>
            <a:r>
              <a:rPr lang="en-US" b="1" i="0" dirty="0">
                <a:solidFill>
                  <a:srgbClr val="242424"/>
                </a:solidFill>
                <a:effectLst/>
                <a:latin typeface="Segoe UI" panose="020B0502040204020203" pitchFamily="34" charset="0"/>
              </a:rPr>
              <a:t>DETH Header (Data Extended Transport Header) </a:t>
            </a:r>
            <a:r>
              <a:rPr lang="en-US" b="0" i="0" dirty="0">
                <a:solidFill>
                  <a:srgbClr val="242424"/>
                </a:solidFill>
                <a:effectLst/>
                <a:latin typeface="Segoe UI" panose="020B0502040204020203" pitchFamily="34" charset="0"/>
              </a:rPr>
              <a:t>is used in RDMA packets to provide additional information for data transfer, including the destination and source addresses.</a:t>
            </a:r>
          </a:p>
          <a:p>
            <a:pPr algn="l"/>
            <a:r>
              <a:rPr lang="en-US" b="1" i="0" dirty="0">
                <a:solidFill>
                  <a:srgbClr val="242424"/>
                </a:solidFill>
                <a:effectLst/>
                <a:latin typeface="Segoe UI" panose="020B0502040204020203" pitchFamily="34" charset="0"/>
              </a:rPr>
              <a:t>Comm-ID (Communication Identifier) </a:t>
            </a:r>
            <a:r>
              <a:rPr lang="en-US" b="0" i="0" dirty="0">
                <a:solidFill>
                  <a:srgbClr val="242424"/>
                </a:solidFill>
                <a:effectLst/>
                <a:latin typeface="Segoe UI" panose="020B0502040204020203" pitchFamily="34" charset="0"/>
              </a:rPr>
              <a:t>is a unique identifier used to manage and track RDMA connections. It helps in distinguishing between different communication sessions.</a:t>
            </a:r>
          </a:p>
          <a:p>
            <a:endParaRPr lang="en-US" dirty="0"/>
          </a:p>
          <a:p>
            <a:endParaRPr lang="en-US" dirty="0"/>
          </a:p>
          <a:p>
            <a:r>
              <a:rPr lang="en-US" dirty="0"/>
              <a:t>Send Connect Request from General Service Interface (GSI) QP1 to remote GSI QP1</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A437-926C-4CA3-A06C-CCC97DC4BFA4}"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88894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85DDE-02C7-8540-D91D-CE902D7068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423578-A6CE-ED82-EE5D-B035D0D8E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891AF-260A-BC55-BDA5-70A970B787EE}"/>
              </a:ext>
            </a:extLst>
          </p:cNvPr>
          <p:cNvSpPr>
            <a:spLocks noGrp="1"/>
          </p:cNvSpPr>
          <p:nvPr>
            <p:ph type="body" idx="1"/>
          </p:nvPr>
        </p:nvSpPr>
        <p:spPr/>
        <p:txBody>
          <a:bodyPr/>
          <a:lstStyle/>
          <a:p>
            <a:r>
              <a:rPr lang="en-US" dirty="0"/>
              <a:t>Send Connect Request from General Service Interface (GSI) QP1 to remote GSI QP1</a:t>
            </a:r>
          </a:p>
          <a:p>
            <a:endParaRPr lang="en-US" dirty="0"/>
          </a:p>
          <a:p>
            <a:r>
              <a:rPr lang="en-US" dirty="0"/>
              <a:t> </a:t>
            </a:r>
          </a:p>
          <a:p>
            <a:endParaRPr lang="en-US" dirty="0"/>
          </a:p>
          <a:p>
            <a:r>
              <a:rPr lang="en-US" dirty="0"/>
              <a:t>From RDMA Write trace</a:t>
            </a:r>
          </a:p>
          <a:p>
            <a:r>
              <a:rPr lang="en-US" dirty="0"/>
              <a:t>1</a:t>
            </a:r>
            <a:r>
              <a:rPr lang="en-US" baseline="30000" dirty="0"/>
              <a:t>st</a:t>
            </a:r>
            <a:r>
              <a:rPr lang="en-US" dirty="0"/>
              <a:t> Connect Request</a:t>
            </a:r>
          </a:p>
          <a:p>
            <a:r>
              <a:rPr lang="en-US" dirty="0"/>
              <a:t>Local QPN = 266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Local </a:t>
            </a:r>
            <a:r>
              <a:rPr lang="en-US" dirty="0" err="1"/>
              <a:t>CommID</a:t>
            </a:r>
            <a:r>
              <a:rPr lang="en-US" dirty="0"/>
              <a:t> = B7 D4 DD 8A</a:t>
            </a:r>
          </a:p>
          <a:p>
            <a:endParaRPr lang="en-US" dirty="0"/>
          </a:p>
          <a:p>
            <a:r>
              <a:rPr lang="en-US" dirty="0"/>
              <a:t>!</a:t>
            </a:r>
            <a:r>
              <a:rPr lang="en-US" dirty="0" err="1"/>
              <a:t>st</a:t>
            </a:r>
            <a:r>
              <a:rPr lang="en-US" dirty="0"/>
              <a:t> Connect Reply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Local QPN = 26C</a:t>
            </a:r>
          </a:p>
          <a:p>
            <a:r>
              <a:rPr lang="en-US" dirty="0"/>
              <a:t>Remote QPN = 266 </a:t>
            </a:r>
          </a:p>
          <a:p>
            <a:r>
              <a:rPr lang="en-US" dirty="0"/>
              <a:t>Remote </a:t>
            </a:r>
            <a:r>
              <a:rPr lang="en-US" dirty="0" err="1"/>
              <a:t>Comm</a:t>
            </a:r>
            <a:r>
              <a:rPr lang="en-US" dirty="0"/>
              <a:t> ID = E8 58 D6 CC</a:t>
            </a:r>
          </a:p>
          <a:p>
            <a:endParaRPr lang="en-US" dirty="0"/>
          </a:p>
          <a:p>
            <a:r>
              <a:rPr lang="en-US" dirty="0"/>
              <a:t>RTU = B7 D4 DD 8A / E8 58 D6 CC</a:t>
            </a:r>
          </a:p>
          <a:p>
            <a:endParaRPr lang="en-US" dirty="0"/>
          </a:p>
          <a:p>
            <a:r>
              <a:rPr lang="en-US" dirty="0"/>
              <a:t>2</a:t>
            </a:r>
            <a:r>
              <a:rPr lang="en-US" baseline="30000" dirty="0"/>
              <a:t>nd</a:t>
            </a:r>
            <a:r>
              <a:rPr lang="en-US" dirty="0"/>
              <a:t> Connect</a:t>
            </a:r>
          </a:p>
          <a:p>
            <a:r>
              <a:rPr lang="en-US" dirty="0"/>
              <a:t>Local </a:t>
            </a:r>
            <a:r>
              <a:rPr lang="en-US" dirty="0" err="1"/>
              <a:t>Comm</a:t>
            </a:r>
            <a:r>
              <a:rPr lang="en-US" dirty="0"/>
              <a:t> ID = B0 D4 DD 8A</a:t>
            </a:r>
          </a:p>
          <a:p>
            <a:r>
              <a:rPr lang="en-US" dirty="0"/>
              <a:t>Remote </a:t>
            </a:r>
            <a:r>
              <a:rPr lang="en-US" dirty="0" err="1"/>
              <a:t>Comm</a:t>
            </a:r>
            <a:r>
              <a:rPr lang="en-US" dirty="0"/>
              <a:t> ID = E8 58 D6 CC</a:t>
            </a:r>
          </a:p>
          <a:p>
            <a:r>
              <a:rPr lang="en-US" dirty="0"/>
              <a:t>RTU = B0 D4 DD 8A / EB 58 D6 CC</a:t>
            </a:r>
          </a:p>
        </p:txBody>
      </p:sp>
      <p:sp>
        <p:nvSpPr>
          <p:cNvPr id="4" name="Slide Number Placeholder 3">
            <a:extLst>
              <a:ext uri="{FF2B5EF4-FFF2-40B4-BE49-F238E27FC236}">
                <a16:creationId xmlns:a16="http://schemas.microsoft.com/office/drawing/2014/main" id="{3097628E-0AE7-4541-CDF0-C5FD07D0E69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A437-926C-4CA3-A06C-CCC97DC4BFA4}"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34142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80C8E-24CC-B02E-81B1-5AC8E7FD64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F97F45-4AC6-B853-842C-420411B61C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8558C1-2F19-6908-85DF-3E7F952D7F30}"/>
              </a:ext>
            </a:extLst>
          </p:cNvPr>
          <p:cNvSpPr>
            <a:spLocks noGrp="1"/>
          </p:cNvSpPr>
          <p:nvPr>
            <p:ph type="body" idx="1"/>
          </p:nvPr>
        </p:nvSpPr>
        <p:spPr/>
        <p:txBody>
          <a:bodyPr/>
          <a:lstStyle/>
          <a:p>
            <a:r>
              <a:rPr lang="en-US" sz="2800" dirty="0"/>
              <a:t>Send – similar to channel semantics</a:t>
            </a:r>
          </a:p>
          <a:p>
            <a:pPr marL="457200" indent="-457200">
              <a:buFontTx/>
              <a:buChar char="-"/>
            </a:pPr>
            <a:r>
              <a:rPr lang="en-US" sz="2800" dirty="0"/>
              <a:t>Initiator does not know where data is going on remote side</a:t>
            </a:r>
          </a:p>
          <a:p>
            <a:pPr marL="457200" indent="-457200">
              <a:buFontTx/>
              <a:buChar char="-"/>
            </a:pPr>
            <a:r>
              <a:rPr lang="en-US" sz="2800" dirty="0"/>
              <a:t>Remote side places data in next available receive buffer for the QP</a:t>
            </a:r>
          </a:p>
        </p:txBody>
      </p:sp>
      <p:sp>
        <p:nvSpPr>
          <p:cNvPr id="4" name="Slide Number Placeholder 3">
            <a:extLst>
              <a:ext uri="{FF2B5EF4-FFF2-40B4-BE49-F238E27FC236}">
                <a16:creationId xmlns:a16="http://schemas.microsoft.com/office/drawing/2014/main" id="{69BFAA57-71DC-BC60-C4AA-2F9E3FE1F44F}"/>
              </a:ext>
            </a:extLst>
          </p:cNvPr>
          <p:cNvSpPr>
            <a:spLocks noGrp="1"/>
          </p:cNvSpPr>
          <p:nvPr>
            <p:ph type="sldNum" sz="quarter" idx="5"/>
          </p:nvPr>
        </p:nvSpPr>
        <p:spPr/>
        <p:txBody>
          <a:bodyPr/>
          <a:lstStyle/>
          <a:p>
            <a:fld id="{4FF0A437-926C-4CA3-A06C-CCC97DC4BFA4}" type="slidenum">
              <a:rPr lang="en-US" smtClean="0"/>
              <a:t>41</a:t>
            </a:fld>
            <a:endParaRPr lang="en-US"/>
          </a:p>
        </p:txBody>
      </p:sp>
    </p:spTree>
    <p:extLst>
      <p:ext uri="{BB962C8B-B14F-4D97-AF65-F5344CB8AC3E}">
        <p14:creationId xmlns:p14="http://schemas.microsoft.com/office/powerpoint/2010/main" val="34694086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A437-926C-4CA3-A06C-CCC97DC4BFA4}"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2615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A437-926C-4CA3-A06C-CCC97DC4BFA4}"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2377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069014-2211-4846-A01C-4DA577FE3EB6}" type="slidenum">
              <a:rPr lang="en-US" smtClean="0"/>
              <a:t>8</a:t>
            </a:fld>
            <a:endParaRPr lang="en-US"/>
          </a:p>
        </p:txBody>
      </p:sp>
    </p:spTree>
    <p:extLst>
      <p:ext uri="{BB962C8B-B14F-4D97-AF65-F5344CB8AC3E}">
        <p14:creationId xmlns:p14="http://schemas.microsoft.com/office/powerpoint/2010/main" val="37700694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ACK in first and last response.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A437-926C-4CA3-A06C-CCC97DC4BFA4}"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79852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Udp</a:t>
            </a:r>
            <a:r>
              <a:rPr lang="en-US" dirty="0"/>
              <a:t> port number indicates next header is IB. BTH (</a:t>
            </a:r>
            <a:r>
              <a:rPr lang="en-US"/>
              <a:t>Basic Transport Header).</a:t>
            </a:r>
            <a:endParaRPr lang="en-US" dirty="0"/>
          </a:p>
          <a:p>
            <a:endParaRPr lang="en-US" dirty="0"/>
          </a:p>
        </p:txBody>
      </p:sp>
      <p:sp>
        <p:nvSpPr>
          <p:cNvPr id="4" name="Slide Number Placeholder 3"/>
          <p:cNvSpPr>
            <a:spLocks noGrp="1"/>
          </p:cNvSpPr>
          <p:nvPr>
            <p:ph type="sldNum" sz="quarter" idx="5"/>
          </p:nvPr>
        </p:nvSpPr>
        <p:spPr/>
        <p:txBody>
          <a:bodyPr/>
          <a:lstStyle/>
          <a:p>
            <a:fld id="{61AB8BD5-1AEB-4603-B862-FDF14C666E65}" type="slidenum">
              <a:rPr lang="en-US" smtClean="0"/>
              <a:t>50</a:t>
            </a:fld>
            <a:endParaRPr lang="en-US"/>
          </a:p>
        </p:txBody>
      </p:sp>
    </p:spTree>
    <p:extLst>
      <p:ext uri="{BB962C8B-B14F-4D97-AF65-F5344CB8AC3E}">
        <p14:creationId xmlns:p14="http://schemas.microsoft.com/office/powerpoint/2010/main" val="22360656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mn-lt"/>
              </a:rPr>
              <a:t>This slide covers the key methods of congestion control for RDMA. DCQCN employs ECN to manage congestion at the source, while </a:t>
            </a:r>
            <a:r>
              <a:rPr lang="en-US" sz="1000" dirty="0" err="1">
                <a:latin typeface="+mn-lt"/>
              </a:rPr>
              <a:t>RoCC</a:t>
            </a:r>
            <a:r>
              <a:rPr lang="en-US" sz="1000" dirty="0">
                <a:latin typeface="+mn-lt"/>
              </a:rPr>
              <a:t> focuses on the switch queue sizes to determine optimal data rates. Shaped-Quota takes a unique receiver-driven approach, eliminating the need for PFC and instead utilizing selective retransmission for improving reliability and performance.</a:t>
            </a:r>
          </a:p>
          <a:p>
            <a:endParaRPr lang="en-US" sz="1000" dirty="0">
              <a:latin typeface="+mn-lt"/>
            </a:endParaRPr>
          </a:p>
          <a:p>
            <a:pPr marL="0" indent="0">
              <a:buNone/>
            </a:pPr>
            <a:r>
              <a:rPr lang="en-US" sz="1000" b="1" dirty="0">
                <a:latin typeface="+mn-lt"/>
              </a:rPr>
              <a:t>1. DCQCN (Data Center Quantized Congestion Notification)</a:t>
            </a:r>
            <a:endParaRPr lang="en-US" sz="1000" dirty="0">
              <a:latin typeface="+mn-lt"/>
            </a:endParaRPr>
          </a:p>
          <a:p>
            <a:pPr>
              <a:buFont typeface="Arial" panose="020B0604020202020204" pitchFamily="34" charset="0"/>
              <a:buChar char="•"/>
            </a:pPr>
            <a:r>
              <a:rPr lang="en-US" sz="1000" dirty="0">
                <a:latin typeface="+mn-lt"/>
              </a:rPr>
              <a:t>This is a widely used algorithm for RoCEv2.</a:t>
            </a:r>
          </a:p>
          <a:p>
            <a:pPr>
              <a:buFont typeface="Arial" panose="020B0604020202020204" pitchFamily="34" charset="0"/>
              <a:buChar char="•"/>
            </a:pPr>
            <a:r>
              <a:rPr lang="en-US" sz="1000" dirty="0">
                <a:latin typeface="+mn-lt"/>
              </a:rPr>
              <a:t>It's a source-driven approach that uses Explicit Congestion Notification (ECN) in IP headers to signal congestion.</a:t>
            </a:r>
          </a:p>
          <a:p>
            <a:pPr>
              <a:buFont typeface="Arial" panose="020B0604020202020204" pitchFamily="34" charset="0"/>
              <a:buChar char="•"/>
            </a:pPr>
            <a:r>
              <a:rPr lang="en-US" sz="1000" dirty="0">
                <a:latin typeface="+mn-lt"/>
              </a:rPr>
              <a:t>The destination sends feedback to the source, which adjusts its transmission rate.</a:t>
            </a:r>
          </a:p>
          <a:p>
            <a:pPr>
              <a:buFont typeface="Arial" panose="020B0604020202020204" pitchFamily="34" charset="0"/>
              <a:buChar char="•"/>
            </a:pPr>
            <a:r>
              <a:rPr lang="en-US" sz="1000" dirty="0">
                <a:latin typeface="+mn-lt"/>
              </a:rPr>
              <a:t>While effective, it can have slow convergence and potential instability.</a:t>
            </a:r>
          </a:p>
          <a:p>
            <a:endParaRPr lang="en-US" sz="1000" dirty="0">
              <a:latin typeface="+mn-lt"/>
            </a:endParaRPr>
          </a:p>
          <a:p>
            <a:pPr marL="0" indent="0">
              <a:buNone/>
            </a:pPr>
            <a:r>
              <a:rPr lang="en-US" sz="1000" b="1" dirty="0">
                <a:latin typeface="+mn-lt"/>
              </a:rPr>
              <a:t>2. </a:t>
            </a:r>
            <a:r>
              <a:rPr lang="en-US" sz="1000" b="1" dirty="0" err="1">
                <a:latin typeface="+mn-lt"/>
              </a:rPr>
              <a:t>RoCC</a:t>
            </a:r>
            <a:r>
              <a:rPr lang="en-US" sz="1000" b="1" dirty="0">
                <a:latin typeface="+mn-lt"/>
              </a:rPr>
              <a:t> (Robust Congestion Control)</a:t>
            </a:r>
            <a:endParaRPr lang="en-US" sz="1000" dirty="0">
              <a:latin typeface="+mn-lt"/>
            </a:endParaRPr>
          </a:p>
          <a:p>
            <a:pPr>
              <a:buFont typeface="Arial" panose="020B0604020202020204" pitchFamily="34" charset="0"/>
              <a:buChar char="•"/>
            </a:pPr>
            <a:r>
              <a:rPr lang="en-US" sz="1000" dirty="0">
                <a:latin typeface="+mn-lt"/>
              </a:rPr>
              <a:t>This approach uses switch queue size as input to a PI (Proportional-Integral) controller.</a:t>
            </a:r>
          </a:p>
          <a:p>
            <a:pPr>
              <a:buFont typeface="Arial" panose="020B0604020202020204" pitchFamily="34" charset="0"/>
              <a:buChar char="•"/>
            </a:pPr>
            <a:r>
              <a:rPr lang="en-US" sz="1000" dirty="0">
                <a:latin typeface="+mn-lt"/>
              </a:rPr>
              <a:t>The controller calculates a fair data rate and signals it to the sources.</a:t>
            </a:r>
          </a:p>
          <a:p>
            <a:pPr>
              <a:buFont typeface="Arial" panose="020B0604020202020204" pitchFamily="34" charset="0"/>
              <a:buChar char="•"/>
            </a:pPr>
            <a:r>
              <a:rPr lang="en-US" sz="1000" dirty="0" err="1">
                <a:latin typeface="+mn-lt"/>
              </a:rPr>
              <a:t>RoCC</a:t>
            </a:r>
            <a:r>
              <a:rPr lang="en-US" sz="1000" dirty="0">
                <a:latin typeface="+mn-lt"/>
              </a:rPr>
              <a:t> aims for stability, rapid convergence, and fair throughput.</a:t>
            </a:r>
          </a:p>
          <a:p>
            <a:pPr>
              <a:buFont typeface="Arial" panose="020B0604020202020204" pitchFamily="34" charset="0"/>
              <a:buChar char="•"/>
            </a:pPr>
            <a:r>
              <a:rPr lang="en-US" sz="1000" dirty="0">
                <a:latin typeface="+mn-lt"/>
              </a:rPr>
              <a:t>It can significantly reduce the generation of PFC (Priority Flow Control) frames compared to DCQCN.</a:t>
            </a:r>
          </a:p>
          <a:p>
            <a:endParaRPr lang="en-US" sz="1000" dirty="0">
              <a:latin typeface="+mn-lt"/>
            </a:endParaRPr>
          </a:p>
          <a:p>
            <a:pPr marL="0" indent="0">
              <a:buNone/>
            </a:pPr>
            <a:r>
              <a:rPr lang="en-US" sz="1000" b="1" dirty="0">
                <a:latin typeface="+mn-lt"/>
              </a:rPr>
              <a:t>3. Shaped-Quota</a:t>
            </a:r>
            <a:endParaRPr lang="en-US" sz="1000" dirty="0">
              <a:latin typeface="+mn-lt"/>
            </a:endParaRPr>
          </a:p>
          <a:p>
            <a:pPr>
              <a:buFont typeface="Arial" panose="020B0604020202020204" pitchFamily="34" charset="0"/>
              <a:buChar char="•"/>
            </a:pPr>
            <a:r>
              <a:rPr lang="en-US" sz="1000" dirty="0">
                <a:latin typeface="+mn-lt"/>
              </a:rPr>
              <a:t>This is a receiver-driven algorithm that uses traffic shaping and bandwidth reservation.</a:t>
            </a:r>
          </a:p>
          <a:p>
            <a:pPr>
              <a:buFont typeface="Arial" panose="020B0604020202020204" pitchFamily="34" charset="0"/>
              <a:buChar char="•"/>
            </a:pPr>
            <a:r>
              <a:rPr lang="en-US" sz="1000" dirty="0">
                <a:latin typeface="+mn-lt"/>
              </a:rPr>
              <a:t>The receiver's NIC allocates bandwidth quotas based on active connections and sends them to the sender.</a:t>
            </a:r>
          </a:p>
          <a:p>
            <a:pPr>
              <a:buFont typeface="Arial" panose="020B0604020202020204" pitchFamily="34" charset="0"/>
              <a:buChar char="•"/>
            </a:pPr>
            <a:r>
              <a:rPr lang="en-US" sz="1000" dirty="0">
                <a:latin typeface="+mn-lt"/>
              </a:rPr>
              <a:t>It abandons PFC and uses selective retransmission for reliability.</a:t>
            </a:r>
          </a:p>
          <a:p>
            <a:pPr>
              <a:buFont typeface="Arial" panose="020B0604020202020204" pitchFamily="34" charset="0"/>
              <a:buChar char="•"/>
            </a:pPr>
            <a:r>
              <a:rPr lang="en-US" sz="1000" dirty="0">
                <a:latin typeface="+mn-lt"/>
              </a:rPr>
              <a:t>Key parameters like short message limit and bandwidth reservation ratio influence its performance.</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000" dirty="0">
                <a:latin typeface="+mn-lt"/>
              </a:rPr>
            </a:br>
            <a:r>
              <a:rPr lang="en-US" sz="1000" b="1" dirty="0">
                <a:latin typeface="+mn-lt"/>
              </a:rPr>
              <a:t>5.</a:t>
            </a:r>
            <a:r>
              <a:rPr lang="en-US" sz="1000" dirty="0">
                <a:latin typeface="+mn-lt"/>
              </a:rPr>
              <a:t> </a:t>
            </a:r>
            <a:r>
              <a:rPr lang="en-US" sz="1000" b="1" i="0" dirty="0">
                <a:solidFill>
                  <a:srgbClr val="1A1A1A"/>
                </a:solidFill>
                <a:effectLst/>
                <a:latin typeface="+mn-lt"/>
              </a:rPr>
              <a:t>Round Trip Time Congestion Control</a:t>
            </a:r>
          </a:p>
          <a:p>
            <a:pPr algn="l">
              <a:spcBef>
                <a:spcPts val="1500"/>
              </a:spcBef>
              <a:buNone/>
            </a:pPr>
            <a:r>
              <a:rPr lang="en-US" sz="1000" b="0" i="0" dirty="0">
                <a:solidFill>
                  <a:srgbClr val="1A1A1A"/>
                </a:solidFill>
                <a:effectLst/>
                <a:latin typeface="+mn-lt"/>
              </a:rPr>
              <a:t>Main ZTR-RTT CC algorithm's characters are : ​</a:t>
            </a:r>
          </a:p>
          <a:p>
            <a:pPr algn="l">
              <a:spcBef>
                <a:spcPts val="750"/>
              </a:spcBef>
              <a:spcAft>
                <a:spcPts val="750"/>
              </a:spcAft>
              <a:buFont typeface="Arial" panose="020B0604020202020204" pitchFamily="34" charset="0"/>
              <a:buChar char="•"/>
            </a:pPr>
            <a:r>
              <a:rPr lang="en-US" sz="1000" b="0" i="0" dirty="0">
                <a:solidFill>
                  <a:srgbClr val="1A1A1A"/>
                </a:solidFill>
                <a:effectLst/>
                <a:latin typeface="+mn-lt"/>
              </a:rPr>
              <a:t>Implemented on top of DPA (Data Path Accelerator) ​</a:t>
            </a:r>
          </a:p>
          <a:p>
            <a:pPr algn="l">
              <a:spcBef>
                <a:spcPts val="750"/>
              </a:spcBef>
              <a:spcAft>
                <a:spcPts val="750"/>
              </a:spcAft>
              <a:buFont typeface="Arial" panose="020B0604020202020204" pitchFamily="34" charset="0"/>
              <a:buChar char="•"/>
            </a:pPr>
            <a:r>
              <a:rPr lang="en-US" sz="1000" b="0" i="0" dirty="0">
                <a:solidFill>
                  <a:srgbClr val="1A1A1A"/>
                </a:solidFill>
                <a:effectLst/>
                <a:latin typeface="+mn-lt"/>
              </a:rPr>
              <a:t>RTT-based congestion control ​</a:t>
            </a:r>
          </a:p>
          <a:p>
            <a:pPr algn="l">
              <a:spcBef>
                <a:spcPts val="750"/>
              </a:spcBef>
              <a:spcAft>
                <a:spcPts val="750"/>
              </a:spcAft>
              <a:buFont typeface="Arial" panose="020B0604020202020204" pitchFamily="34" charset="0"/>
              <a:buChar char="•"/>
            </a:pPr>
            <a:r>
              <a:rPr lang="en-US" sz="1000" b="0" i="0" dirty="0">
                <a:solidFill>
                  <a:srgbClr val="1A1A1A"/>
                </a:solidFill>
                <a:effectLst/>
                <a:latin typeface="+mn-lt"/>
              </a:rPr>
              <a:t>Current default CC algorithm for RoCE ​</a:t>
            </a:r>
          </a:p>
          <a:p>
            <a:pPr algn="l">
              <a:spcBef>
                <a:spcPts val="750"/>
              </a:spcBef>
              <a:spcAft>
                <a:spcPts val="750"/>
              </a:spcAft>
              <a:buFont typeface="Arial" panose="020B0604020202020204" pitchFamily="34" charset="0"/>
              <a:buChar char="•"/>
            </a:pPr>
            <a:r>
              <a:rPr lang="en-US" sz="1000" b="0" i="0" dirty="0">
                <a:solidFill>
                  <a:srgbClr val="1A1A1A"/>
                </a:solidFill>
                <a:effectLst/>
                <a:latin typeface="+mn-lt"/>
              </a:rPr>
              <a:t>Demonstrates better performance than DCQCN on HPC and AI workloads​</a:t>
            </a:r>
          </a:p>
          <a:p>
            <a:pPr algn="l">
              <a:spcBef>
                <a:spcPts val="750"/>
              </a:spcBef>
              <a:spcAft>
                <a:spcPts val="750"/>
              </a:spcAft>
              <a:buFont typeface="Arial" panose="020B0604020202020204" pitchFamily="34" charset="0"/>
              <a:buChar char="•"/>
            </a:pPr>
            <a:r>
              <a:rPr lang="en-US" sz="1000" b="0" i="0" dirty="0">
                <a:solidFill>
                  <a:srgbClr val="1A1A1A"/>
                </a:solidFill>
                <a:effectLst/>
                <a:latin typeface="+mn-lt"/>
              </a:rPr>
              <a:t>Maintain DCQCN good performance on storage workload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i="0" dirty="0">
              <a:solidFill>
                <a:srgbClr val="1A1A1A"/>
              </a:solidFill>
              <a:effectLst/>
              <a:latin typeface="+mn-lt"/>
            </a:endParaRPr>
          </a:p>
          <a:p>
            <a:endParaRPr lang="en-US" sz="1000" b="1" dirty="0">
              <a:latin typeface="+mn-lt"/>
            </a:endParaRPr>
          </a:p>
        </p:txBody>
      </p:sp>
      <p:sp>
        <p:nvSpPr>
          <p:cNvPr id="4" name="Slide Number Placeholder 3"/>
          <p:cNvSpPr>
            <a:spLocks noGrp="1"/>
          </p:cNvSpPr>
          <p:nvPr>
            <p:ph type="sldNum" sz="quarter" idx="5"/>
          </p:nvPr>
        </p:nvSpPr>
        <p:spPr/>
        <p:txBody>
          <a:bodyPr/>
          <a:lstStyle/>
          <a:p>
            <a:fld id="{0C069014-2211-4846-A01C-4DA577FE3EB6}" type="slidenum">
              <a:rPr lang="en-US" smtClean="0"/>
              <a:t>52</a:t>
            </a:fld>
            <a:endParaRPr lang="en-US"/>
          </a:p>
        </p:txBody>
      </p:sp>
    </p:spTree>
    <p:extLst>
      <p:ext uri="{BB962C8B-B14F-4D97-AF65-F5344CB8AC3E}">
        <p14:creationId xmlns:p14="http://schemas.microsoft.com/office/powerpoint/2010/main" val="31439542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AB8BD5-1AEB-4603-B862-FDF14C666E65}" type="slidenum">
              <a:rPr lang="en-US" smtClean="0"/>
              <a:t>54</a:t>
            </a:fld>
            <a:endParaRPr lang="en-US"/>
          </a:p>
        </p:txBody>
      </p:sp>
    </p:spTree>
    <p:extLst>
      <p:ext uri="{BB962C8B-B14F-4D97-AF65-F5344CB8AC3E}">
        <p14:creationId xmlns:p14="http://schemas.microsoft.com/office/powerpoint/2010/main" val="20613617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A3415D-9369-4422-82B0-43B8F3644513}" type="slidenum">
              <a:rPr lang="en-US" smtClean="0"/>
              <a:t>55</a:t>
            </a:fld>
            <a:endParaRPr lang="en-US"/>
          </a:p>
        </p:txBody>
      </p:sp>
    </p:spTree>
    <p:extLst>
      <p:ext uri="{BB962C8B-B14F-4D97-AF65-F5344CB8AC3E}">
        <p14:creationId xmlns:p14="http://schemas.microsoft.com/office/powerpoint/2010/main" val="1521418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0"/>
              </a:spcAft>
            </a:pPr>
            <a:r>
              <a:rPr lang="en-US" sz="850" dirty="0">
                <a:latin typeface="Segoe UI"/>
                <a:cs typeface="Segoe UI"/>
              </a:rPr>
              <a:t>TCP – 10-20% CPU usage for a 40Gbps link, 10-20 us rack latency </a:t>
            </a:r>
            <a:endParaRPr lang="en-US" dirty="0"/>
          </a:p>
          <a:p>
            <a:pPr>
              <a:lnSpc>
                <a:spcPct val="100000"/>
              </a:lnSpc>
              <a:spcAft>
                <a:spcPts val="0"/>
              </a:spcAft>
            </a:pPr>
            <a:r>
              <a:rPr lang="en-US" sz="850" dirty="0">
                <a:latin typeface="Segoe UI"/>
                <a:cs typeface="Segoe UI"/>
              </a:rPr>
              <a:t>RDMA – less than 1% CPU usage, 2-5 us latency </a:t>
            </a:r>
          </a:p>
          <a:p>
            <a:pPr>
              <a:lnSpc>
                <a:spcPct val="100000"/>
              </a:lnSpc>
              <a:spcAft>
                <a:spcPts val="0"/>
              </a:spcAft>
            </a:pPr>
            <a:r>
              <a:rPr lang="en-US" sz="850" dirty="0">
                <a:latin typeface="Segoe UI"/>
                <a:cs typeface="Segoe UI"/>
              </a:rPr>
              <a:t>- Low jitter and no throughput collapse (like in TCP)</a:t>
            </a:r>
            <a:endParaRPr lang="en-US" sz="850" dirty="0">
              <a:cs typeface="Segoe UI"/>
            </a:endParaRPr>
          </a:p>
          <a:p>
            <a:r>
              <a:rPr lang="en-US" sz="850" dirty="0">
                <a:latin typeface="Segoe UI"/>
                <a:cs typeface="Segoe UI"/>
              </a:rPr>
              <a:t>- Low latency</a:t>
            </a:r>
          </a:p>
          <a:p>
            <a:r>
              <a:rPr lang="en-US" sz="850" dirty="0">
                <a:latin typeface="Segoe UI"/>
                <a:cs typeface="Segoe UI"/>
              </a:rPr>
              <a:t>- Low CPU utilization (while maintaining high throughput)</a:t>
            </a:r>
          </a:p>
          <a:p>
            <a:endParaRPr lang="en-US" sz="850" dirty="0">
              <a:cs typeface="Segoe UI"/>
            </a:endParaRPr>
          </a:p>
          <a:p>
            <a:pPr>
              <a:lnSpc>
                <a:spcPct val="100000"/>
              </a:lnSpc>
              <a:spcAft>
                <a:spcPts val="0"/>
              </a:spcAft>
            </a:pPr>
            <a:endParaRPr lang="en-US" sz="850" dirty="0">
              <a:cs typeface="Segoe UI"/>
            </a:endParaRP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4/3/25 10:16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9</a:t>
            </a:fld>
            <a:endParaRPr lang="en-US"/>
          </a:p>
        </p:txBody>
      </p:sp>
    </p:spTree>
    <p:extLst>
      <p:ext uri="{BB962C8B-B14F-4D97-AF65-F5344CB8AC3E}">
        <p14:creationId xmlns:p14="http://schemas.microsoft.com/office/powerpoint/2010/main" val="1898210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Send – similar to channel semantics</a:t>
            </a:r>
          </a:p>
          <a:p>
            <a:pPr marL="457200" indent="-457200">
              <a:buFontTx/>
              <a:buChar char="-"/>
            </a:pPr>
            <a:r>
              <a:rPr lang="en-US" sz="1200" dirty="0"/>
              <a:t>Initiator does not know where data is going on remote side</a:t>
            </a:r>
          </a:p>
          <a:p>
            <a:pPr marL="457200" indent="-457200">
              <a:buFontTx/>
              <a:buChar char="-"/>
            </a:pPr>
            <a:r>
              <a:rPr lang="en-US" sz="1200" dirty="0"/>
              <a:t>Remote side places data in next available receive buffer for the QP</a:t>
            </a:r>
          </a:p>
          <a:p>
            <a:endParaRPr lang="en-US" dirty="0"/>
          </a:p>
        </p:txBody>
      </p:sp>
      <p:sp>
        <p:nvSpPr>
          <p:cNvPr id="4" name="Slide Number Placeholder 3"/>
          <p:cNvSpPr>
            <a:spLocks noGrp="1"/>
          </p:cNvSpPr>
          <p:nvPr>
            <p:ph type="sldNum" sz="quarter" idx="5"/>
          </p:nvPr>
        </p:nvSpPr>
        <p:spPr/>
        <p:txBody>
          <a:bodyPr/>
          <a:lstStyle/>
          <a:p>
            <a:fld id="{0C069014-2211-4846-A01C-4DA577FE3EB6}" type="slidenum">
              <a:rPr lang="en-US" smtClean="0"/>
              <a:t>16</a:t>
            </a:fld>
            <a:endParaRPr lang="en-US"/>
          </a:p>
        </p:txBody>
      </p:sp>
    </p:spTree>
    <p:extLst>
      <p:ext uri="{BB962C8B-B14F-4D97-AF65-F5344CB8AC3E}">
        <p14:creationId xmlns:p14="http://schemas.microsoft.com/office/powerpoint/2010/main" val="377142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800" dirty="0"/>
          </a:p>
        </p:txBody>
      </p:sp>
      <p:sp>
        <p:nvSpPr>
          <p:cNvPr id="4" name="Slide Number Placeholder 3"/>
          <p:cNvSpPr>
            <a:spLocks noGrp="1"/>
          </p:cNvSpPr>
          <p:nvPr>
            <p:ph type="sldNum" sz="quarter" idx="5"/>
          </p:nvPr>
        </p:nvSpPr>
        <p:spPr/>
        <p:txBody>
          <a:bodyPr/>
          <a:lstStyle/>
          <a:p>
            <a:fld id="{4FF0A437-926C-4CA3-A06C-CCC97DC4BFA4}" type="slidenum">
              <a:rPr lang="en-US" smtClean="0"/>
              <a:t>17</a:t>
            </a:fld>
            <a:endParaRPr lang="en-US"/>
          </a:p>
        </p:txBody>
      </p:sp>
    </p:spTree>
    <p:extLst>
      <p:ext uri="{BB962C8B-B14F-4D97-AF65-F5344CB8AC3E}">
        <p14:creationId xmlns:p14="http://schemas.microsoft.com/office/powerpoint/2010/main" val="635722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dirty="0"/>
              <a:t>Some examples </a:t>
            </a:r>
          </a:p>
          <a:p>
            <a:pPr algn="l">
              <a:spcBef>
                <a:spcPts val="750"/>
              </a:spcBef>
              <a:spcAft>
                <a:spcPts val="750"/>
              </a:spcAft>
              <a:buFont typeface="Arial" panose="020B0604020202020204" pitchFamily="34" charset="0"/>
              <a:buChar char="•"/>
            </a:pPr>
            <a:r>
              <a:rPr lang="en-US" b="1" i="0" dirty="0">
                <a:solidFill>
                  <a:srgbClr val="242424"/>
                </a:solidFill>
                <a:effectLst/>
                <a:latin typeface="Segoe UI" panose="020B0502040204020203" pitchFamily="34" charset="0"/>
              </a:rPr>
              <a:t>AI Training</a:t>
            </a:r>
            <a:r>
              <a:rPr lang="en-US" b="0" i="0" dirty="0">
                <a:solidFill>
                  <a:srgbClr val="242424"/>
                </a:solidFill>
                <a:effectLst/>
                <a:latin typeface="Segoe UI" panose="020B0502040204020203" pitchFamily="34" charset="0"/>
              </a:rPr>
              <a:t>: Multiple QPs for parallel data transfers between GPUs.</a:t>
            </a:r>
          </a:p>
          <a:p>
            <a:pPr algn="l">
              <a:spcBef>
                <a:spcPts val="750"/>
              </a:spcBef>
              <a:spcAft>
                <a:spcPts val="750"/>
              </a:spcAft>
              <a:buFont typeface="Arial" panose="020B0604020202020204" pitchFamily="34" charset="0"/>
              <a:buChar char="•"/>
            </a:pPr>
            <a:r>
              <a:rPr lang="en-US" b="1" i="0" dirty="0" err="1">
                <a:solidFill>
                  <a:srgbClr val="242424"/>
                </a:solidFill>
                <a:effectLst/>
                <a:latin typeface="Segoe UI" panose="020B0502040204020203" pitchFamily="34" charset="0"/>
              </a:rPr>
              <a:t>NVMe-oF</a:t>
            </a:r>
            <a:r>
              <a:rPr lang="en-US" b="0" i="0" dirty="0">
                <a:solidFill>
                  <a:srgbClr val="242424"/>
                </a:solidFill>
                <a:effectLst/>
                <a:latin typeface="Segoe UI" panose="020B0502040204020203" pitchFamily="34" charset="0"/>
              </a:rPr>
              <a:t>: Multiple QPs for optimized I/O operations.</a:t>
            </a:r>
          </a:p>
          <a:p>
            <a:pPr algn="l">
              <a:spcBef>
                <a:spcPts val="750"/>
              </a:spcBef>
              <a:spcAft>
                <a:spcPts val="750"/>
              </a:spcAft>
              <a:buFont typeface="Arial" panose="020B0604020202020204" pitchFamily="34" charset="0"/>
              <a:buChar char="•"/>
            </a:pPr>
            <a:r>
              <a:rPr lang="en-US" b="1" i="0" dirty="0">
                <a:solidFill>
                  <a:srgbClr val="242424"/>
                </a:solidFill>
                <a:effectLst/>
                <a:latin typeface="Segoe UI" panose="020B0502040204020203" pitchFamily="34" charset="0"/>
              </a:rPr>
              <a:t>Full Cluster Connectivity</a:t>
            </a:r>
            <a:r>
              <a:rPr lang="en-US" b="0" i="0" dirty="0">
                <a:solidFill>
                  <a:srgbClr val="242424"/>
                </a:solidFill>
                <a:effectLst/>
                <a:latin typeface="Segoe UI" panose="020B0502040204020203" pitchFamily="34" charset="0"/>
              </a:rPr>
              <a:t>: Multiple QPs ensure efficient communication across all nodes.</a:t>
            </a:r>
          </a:p>
          <a:p>
            <a:endParaRPr lang="en-US" dirty="0"/>
          </a:p>
        </p:txBody>
      </p:sp>
      <p:sp>
        <p:nvSpPr>
          <p:cNvPr id="4" name="Slide Number Placeholder 3"/>
          <p:cNvSpPr>
            <a:spLocks noGrp="1"/>
          </p:cNvSpPr>
          <p:nvPr>
            <p:ph type="sldNum" sz="quarter" idx="5"/>
          </p:nvPr>
        </p:nvSpPr>
        <p:spPr/>
        <p:txBody>
          <a:bodyPr/>
          <a:lstStyle/>
          <a:p>
            <a:fld id="{0C069014-2211-4846-A01C-4DA577FE3EB6}" type="slidenum">
              <a:rPr lang="en-US" smtClean="0"/>
              <a:t>18</a:t>
            </a:fld>
            <a:endParaRPr lang="en-US"/>
          </a:p>
        </p:txBody>
      </p:sp>
    </p:spTree>
    <p:extLst>
      <p:ext uri="{BB962C8B-B14F-4D97-AF65-F5344CB8AC3E}">
        <p14:creationId xmlns:p14="http://schemas.microsoft.com/office/powerpoint/2010/main" val="714423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42424"/>
                </a:solidFill>
                <a:effectLst/>
                <a:latin typeface="Segoe UI" panose="020B0502040204020203" pitchFamily="34" charset="0"/>
              </a:rPr>
              <a:t>Separate SGEs flexibility allows RDMA to handle complex data structures and optimize communication performance</a:t>
            </a:r>
            <a:endParaRPr lang="en-US" dirty="0"/>
          </a:p>
        </p:txBody>
      </p:sp>
      <p:sp>
        <p:nvSpPr>
          <p:cNvPr id="4" name="Slide Number Placeholder 3"/>
          <p:cNvSpPr>
            <a:spLocks noGrp="1"/>
          </p:cNvSpPr>
          <p:nvPr>
            <p:ph type="sldNum" sz="quarter" idx="5"/>
          </p:nvPr>
        </p:nvSpPr>
        <p:spPr/>
        <p:txBody>
          <a:bodyPr/>
          <a:lstStyle/>
          <a:p>
            <a:fld id="{0C069014-2211-4846-A01C-4DA577FE3EB6}" type="slidenum">
              <a:rPr lang="en-US" smtClean="0"/>
              <a:t>20</a:t>
            </a:fld>
            <a:endParaRPr lang="en-US"/>
          </a:p>
        </p:txBody>
      </p:sp>
    </p:spTree>
    <p:extLst>
      <p:ext uri="{BB962C8B-B14F-4D97-AF65-F5344CB8AC3E}">
        <p14:creationId xmlns:p14="http://schemas.microsoft.com/office/powerpoint/2010/main" val="662651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DE21F-1F74-8FDF-6500-F173665ACD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FA144F-B895-9CD2-85C7-7A80EA487D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E9CCD-6A34-21BD-0F34-98A5622DEDCF}"/>
              </a:ext>
            </a:extLst>
          </p:cNvPr>
          <p:cNvSpPr>
            <a:spLocks noGrp="1"/>
          </p:cNvSpPr>
          <p:nvPr>
            <p:ph type="body" idx="1"/>
          </p:nvPr>
        </p:nvSpPr>
        <p:spPr/>
        <p:txBody>
          <a:bodyPr/>
          <a:lstStyle/>
          <a:p>
            <a:r>
              <a:rPr lang="en-US" sz="2800" dirty="0"/>
              <a:t>Send – similar to channel semantics</a:t>
            </a:r>
          </a:p>
          <a:p>
            <a:pPr marL="457200" indent="-457200">
              <a:buFontTx/>
              <a:buChar char="-"/>
            </a:pPr>
            <a:r>
              <a:rPr lang="en-US" sz="2800" dirty="0"/>
              <a:t>Initiator does not know where data is going on remote side</a:t>
            </a:r>
          </a:p>
          <a:p>
            <a:pPr marL="457200" indent="-457200">
              <a:buFontTx/>
              <a:buChar char="-"/>
            </a:pPr>
            <a:r>
              <a:rPr lang="en-US" sz="2800" dirty="0"/>
              <a:t>Remote side places data in next available receive buffer for the QP</a:t>
            </a:r>
          </a:p>
        </p:txBody>
      </p:sp>
      <p:sp>
        <p:nvSpPr>
          <p:cNvPr id="4" name="Slide Number Placeholder 3">
            <a:extLst>
              <a:ext uri="{FF2B5EF4-FFF2-40B4-BE49-F238E27FC236}">
                <a16:creationId xmlns:a16="http://schemas.microsoft.com/office/drawing/2014/main" id="{8B682BDA-2E08-BF42-7F6A-593A5B17FFD6}"/>
              </a:ext>
            </a:extLst>
          </p:cNvPr>
          <p:cNvSpPr>
            <a:spLocks noGrp="1"/>
          </p:cNvSpPr>
          <p:nvPr>
            <p:ph type="sldNum" sz="quarter" idx="5"/>
          </p:nvPr>
        </p:nvSpPr>
        <p:spPr/>
        <p:txBody>
          <a:bodyPr/>
          <a:lstStyle/>
          <a:p>
            <a:fld id="{4FF0A437-926C-4CA3-A06C-CCC97DC4BFA4}" type="slidenum">
              <a:rPr lang="en-US" smtClean="0"/>
              <a:t>21</a:t>
            </a:fld>
            <a:endParaRPr lang="en-US"/>
          </a:p>
        </p:txBody>
      </p:sp>
    </p:spTree>
    <p:extLst>
      <p:ext uri="{BB962C8B-B14F-4D97-AF65-F5344CB8AC3E}">
        <p14:creationId xmlns:p14="http://schemas.microsoft.com/office/powerpoint/2010/main" val="4067255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BFEA8-D751-C44D-45B3-1C23B89FE6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21EF36-33DF-F35C-C852-C9D07A97B4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EB6933-9A31-2782-8A5D-3371192CFC9B}"/>
              </a:ext>
            </a:extLst>
          </p:cNvPr>
          <p:cNvSpPr>
            <a:spLocks noGrp="1"/>
          </p:cNvSpPr>
          <p:nvPr>
            <p:ph type="body" idx="1"/>
          </p:nvPr>
        </p:nvSpPr>
        <p:spPr/>
        <p:txBody>
          <a:bodyPr/>
          <a:lstStyle/>
          <a:p>
            <a:r>
              <a:rPr lang="en-US" dirty="0"/>
              <a:t>Nodes=2</a:t>
            </a:r>
          </a:p>
          <a:p>
            <a:r>
              <a:rPr lang="en-US" dirty="0"/>
              <a:t>Processes/cores=3 at each node</a:t>
            </a:r>
          </a:p>
        </p:txBody>
      </p:sp>
      <p:sp>
        <p:nvSpPr>
          <p:cNvPr id="4" name="Slide Number Placeholder 3">
            <a:extLst>
              <a:ext uri="{FF2B5EF4-FFF2-40B4-BE49-F238E27FC236}">
                <a16:creationId xmlns:a16="http://schemas.microsoft.com/office/drawing/2014/main" id="{118F3CD7-0E86-9C9A-2CD2-FE8ABEE5392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A437-926C-4CA3-A06C-CCC97DC4BFA4}"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51807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B28DBD49-22C4-CE25-36F3-B5C45B7C2D55}"/>
              </a:ext>
            </a:extLst>
          </p:cNvPr>
          <p:cNvSpPr/>
          <p:nvPr userDrawn="1"/>
        </p:nvSpPr>
        <p:spPr>
          <a:xfrm>
            <a:off x="1" y="0"/>
            <a:ext cx="12192000" cy="685800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Graphic 19">
            <a:extLst>
              <a:ext uri="{FF2B5EF4-FFF2-40B4-BE49-F238E27FC236}">
                <a16:creationId xmlns:a16="http://schemas.microsoft.com/office/drawing/2014/main" id="{7109B187-222C-A2CB-D4AA-B102CC7D37B6}"/>
              </a:ext>
            </a:extLst>
          </p:cNvPr>
          <p:cNvPicPr>
            <a:picLocks noChangeAspect="1"/>
          </p:cNvPicPr>
          <p:nvPr userDrawn="1"/>
        </p:nvPicPr>
        <p:blipFill>
          <a:blip r:embed="rId2">
            <a:extLst>
              <a:ext uri="{96DAC541-7B7A-43D3-8B79-37D633B846F1}">
                <asvg:svgBlip xmlns:asvg="http://schemas.microsoft.com/office/drawing/2016/SVG/main" r:embed="rId3"/>
              </a:ext>
            </a:extLst>
          </a:blip>
          <a:srcRect l="79632"/>
          <a:stretch/>
        </p:blipFill>
        <p:spPr>
          <a:xfrm>
            <a:off x="10093743" y="431171"/>
            <a:ext cx="1631039" cy="1847966"/>
          </a:xfrm>
          <a:prstGeom prst="rect">
            <a:avLst/>
          </a:prstGeom>
        </p:spPr>
      </p:pic>
      <p:sp>
        <p:nvSpPr>
          <p:cNvPr id="37" name="Rectangle 36">
            <a:extLst>
              <a:ext uri="{FF2B5EF4-FFF2-40B4-BE49-F238E27FC236}">
                <a16:creationId xmlns:a16="http://schemas.microsoft.com/office/drawing/2014/main" id="{D0B35451-F65A-D94C-241D-95CA21F520CB}"/>
              </a:ext>
            </a:extLst>
          </p:cNvPr>
          <p:cNvSpPr/>
          <p:nvPr userDrawn="1"/>
        </p:nvSpPr>
        <p:spPr>
          <a:xfrm>
            <a:off x="0" y="6759559"/>
            <a:ext cx="12192000" cy="11295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and white background&#10;&#10;AI-generated content may be incorrect.">
            <a:extLst>
              <a:ext uri="{FF2B5EF4-FFF2-40B4-BE49-F238E27FC236}">
                <a16:creationId xmlns:a16="http://schemas.microsoft.com/office/drawing/2014/main" id="{AC3E5C21-03DE-7DE9-FD78-E72881BCB550}"/>
              </a:ext>
            </a:extLst>
          </p:cNvPr>
          <p:cNvPicPr>
            <a:picLocks noChangeAspect="1"/>
          </p:cNvPicPr>
          <p:nvPr userDrawn="1"/>
        </p:nvPicPr>
        <p:blipFill>
          <a:blip r:embed="rId4" cstate="screen">
            <a:alphaModFix amt="55000"/>
            <a:extLst>
              <a:ext uri="{28A0092B-C50C-407E-A947-70E740481C1C}">
                <a14:useLocalDpi xmlns:a14="http://schemas.microsoft.com/office/drawing/2010/main" val="0"/>
              </a:ext>
            </a:extLst>
          </a:blip>
          <a:srcRect/>
          <a:stretch/>
        </p:blipFill>
        <p:spPr>
          <a:xfrm>
            <a:off x="5744584" y="47343"/>
            <a:ext cx="6447417" cy="6712216"/>
          </a:xfrm>
          <a:prstGeom prst="rect">
            <a:avLst/>
          </a:prstGeom>
        </p:spPr>
      </p:pic>
      <p:sp>
        <p:nvSpPr>
          <p:cNvPr id="5" name="Text Placeholder 4">
            <a:extLst>
              <a:ext uri="{FF2B5EF4-FFF2-40B4-BE49-F238E27FC236}">
                <a16:creationId xmlns:a16="http://schemas.microsoft.com/office/drawing/2014/main" id="{D2F9C2DD-4880-CDA0-0804-7869321BFDAD}"/>
              </a:ext>
            </a:extLst>
          </p:cNvPr>
          <p:cNvSpPr>
            <a:spLocks noGrp="1"/>
          </p:cNvSpPr>
          <p:nvPr>
            <p:ph type="body" sz="quarter" idx="10" hasCustomPrompt="1"/>
          </p:nvPr>
        </p:nvSpPr>
        <p:spPr>
          <a:xfrm>
            <a:off x="302269" y="1956246"/>
            <a:ext cx="9411073" cy="2474913"/>
          </a:xfrm>
        </p:spPr>
        <p:txBody>
          <a:bodyPr>
            <a:noAutofit/>
          </a:bodyPr>
          <a:lstStyle>
            <a:lvl1pPr marL="0" indent="0">
              <a:spcBef>
                <a:spcPts val="0"/>
              </a:spcBef>
              <a:buFont typeface="Arial" panose="020B0604020202020204" pitchFamily="34" charset="0"/>
              <a:buNone/>
              <a:defRPr sz="8800">
                <a:solidFill>
                  <a:schemeClr val="accent5"/>
                </a:solidFill>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dirty="0"/>
              <a:t>Title of Presentation</a:t>
            </a:r>
          </a:p>
        </p:txBody>
      </p:sp>
      <p:sp>
        <p:nvSpPr>
          <p:cNvPr id="7" name="Text Placeholder 6">
            <a:extLst>
              <a:ext uri="{FF2B5EF4-FFF2-40B4-BE49-F238E27FC236}">
                <a16:creationId xmlns:a16="http://schemas.microsoft.com/office/drawing/2014/main" id="{A45BC52E-6045-5581-AE33-5721A21C7D41}"/>
              </a:ext>
            </a:extLst>
          </p:cNvPr>
          <p:cNvSpPr>
            <a:spLocks noGrp="1"/>
          </p:cNvSpPr>
          <p:nvPr>
            <p:ph type="body" sz="quarter" idx="11" hasCustomPrompt="1"/>
          </p:nvPr>
        </p:nvSpPr>
        <p:spPr>
          <a:xfrm>
            <a:off x="302270" y="5200643"/>
            <a:ext cx="5546439" cy="1216025"/>
          </a:xfrm>
        </p:spPr>
        <p:txBody>
          <a:bodyPr/>
          <a:lstStyle>
            <a:lvl1pPr marL="0" indent="0">
              <a:buFontTx/>
              <a:buNone/>
              <a:defRPr>
                <a:solidFill>
                  <a:schemeClr val="bg1"/>
                </a:solidFill>
              </a:defRPr>
            </a:lvl1pPr>
          </a:lstStyle>
          <a:p>
            <a:pPr algn="l">
              <a:lnSpc>
                <a:spcPct val="100000"/>
              </a:lnSpc>
            </a:pPr>
            <a:r>
              <a:rPr lang="en-US" sz="2800" b="0" dirty="0">
                <a:solidFill>
                  <a:schemeClr val="bg1"/>
                </a:solidFill>
                <a:latin typeface="Avenir Next LT Pro" panose="020B0504020202020204" pitchFamily="34" charset="0"/>
                <a:ea typeface="Public Sans"/>
                <a:cs typeface="Public Sans"/>
                <a:sym typeface="Public Sans"/>
              </a:rPr>
              <a:t>Presenter Name</a:t>
            </a:r>
          </a:p>
          <a:p>
            <a:pPr algn="l">
              <a:lnSpc>
                <a:spcPct val="100000"/>
              </a:lnSpc>
            </a:pPr>
            <a:r>
              <a:rPr lang="en-US" sz="2800" b="0" dirty="0">
                <a:solidFill>
                  <a:schemeClr val="bg1"/>
                </a:solidFill>
                <a:latin typeface="Avenir Next LT Pro" panose="020B0504020202020204" pitchFamily="34" charset="0"/>
                <a:ea typeface="Public Sans"/>
                <a:cs typeface="Public Sans"/>
                <a:sym typeface="Public Sans"/>
              </a:rPr>
              <a:t>Date</a:t>
            </a:r>
          </a:p>
        </p:txBody>
      </p:sp>
      <p:pic>
        <p:nvPicPr>
          <p:cNvPr id="3" name="Picture 2" descr="A black and white logo&#10;&#10;AI-generated content may be incorrect.">
            <a:extLst>
              <a:ext uri="{FF2B5EF4-FFF2-40B4-BE49-F238E27FC236}">
                <a16:creationId xmlns:a16="http://schemas.microsoft.com/office/drawing/2014/main" id="{C1F8FEC9-4852-1AAC-D143-00CDA8ACC5A8}"/>
              </a:ext>
            </a:extLst>
          </p:cNvPr>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253054" y="513467"/>
            <a:ext cx="4329995" cy="553277"/>
          </a:xfrm>
          <a:prstGeom prst="rect">
            <a:avLst/>
          </a:prstGeom>
        </p:spPr>
      </p:pic>
    </p:spTree>
    <p:extLst>
      <p:ext uri="{BB962C8B-B14F-4D97-AF65-F5344CB8AC3E}">
        <p14:creationId xmlns:p14="http://schemas.microsoft.com/office/powerpoint/2010/main" val="2449769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Bullet Heavy">
    <p:spTree>
      <p:nvGrpSpPr>
        <p:cNvPr id="1" name=""/>
        <p:cNvGrpSpPr/>
        <p:nvPr/>
      </p:nvGrpSpPr>
      <p:grpSpPr>
        <a:xfrm>
          <a:off x="0" y="0"/>
          <a:ext cx="0" cy="0"/>
          <a:chOff x="0" y="0"/>
          <a:chExt cx="0" cy="0"/>
        </a:xfrm>
      </p:grpSpPr>
      <p:sp>
        <p:nvSpPr>
          <p:cNvPr id="2" name="Title 1"/>
          <p:cNvSpPr>
            <a:spLocks noGrp="1"/>
          </p:cNvSpPr>
          <p:nvPr>
            <p:ph type="title"/>
          </p:nvPr>
        </p:nvSpPr>
        <p:spPr>
          <a:xfrm>
            <a:off x="462141" y="365125"/>
            <a:ext cx="11277600" cy="1097280"/>
          </a:xfrm>
        </p:spPr>
        <p:txBody>
          <a:body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21D1EB60-9BFA-7540-B301-64B359F8F42A}"/>
              </a:ext>
            </a:extLst>
          </p:cNvPr>
          <p:cNvSpPr>
            <a:spLocks noGrp="1"/>
          </p:cNvSpPr>
          <p:nvPr>
            <p:ph type="body" sz="quarter" idx="10"/>
          </p:nvPr>
        </p:nvSpPr>
        <p:spPr>
          <a:xfrm>
            <a:off x="462141" y="1757627"/>
            <a:ext cx="5486400" cy="4389120"/>
          </a:xfrm>
        </p:spPr>
        <p:txBody>
          <a:bodyPr/>
          <a:lstStyle/>
          <a:p>
            <a:pPr lvl="0"/>
            <a:r>
              <a:rPr lang="en-US"/>
              <a:t>Click to edit Master text styles</a:t>
            </a:r>
          </a:p>
          <a:p>
            <a:pPr lvl="1"/>
            <a:r>
              <a:rPr lang="en-US"/>
              <a:t>Second level</a:t>
            </a:r>
          </a:p>
          <a:p>
            <a:pPr lvl="2"/>
            <a:r>
              <a:rPr lang="en-US"/>
              <a:t>Third level</a:t>
            </a:r>
          </a:p>
        </p:txBody>
      </p:sp>
      <p:sp>
        <p:nvSpPr>
          <p:cNvPr id="9" name="Text Placeholder 8">
            <a:extLst>
              <a:ext uri="{FF2B5EF4-FFF2-40B4-BE49-F238E27FC236}">
                <a16:creationId xmlns:a16="http://schemas.microsoft.com/office/drawing/2014/main" id="{A7834CD1-3941-2C47-BAC4-59E8E0631CFD}"/>
              </a:ext>
            </a:extLst>
          </p:cNvPr>
          <p:cNvSpPr>
            <a:spLocks noGrp="1"/>
          </p:cNvSpPr>
          <p:nvPr>
            <p:ph type="body" sz="quarter" idx="11"/>
          </p:nvPr>
        </p:nvSpPr>
        <p:spPr>
          <a:xfrm>
            <a:off x="6253341" y="1757627"/>
            <a:ext cx="5486400" cy="4389120"/>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83415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Half Page Bullet and Right Photo">
    <p:spTree>
      <p:nvGrpSpPr>
        <p:cNvPr id="1" name=""/>
        <p:cNvGrpSpPr/>
        <p:nvPr/>
      </p:nvGrpSpPr>
      <p:grpSpPr>
        <a:xfrm>
          <a:off x="0" y="0"/>
          <a:ext cx="0" cy="0"/>
          <a:chOff x="0" y="0"/>
          <a:chExt cx="0" cy="0"/>
        </a:xfrm>
      </p:grpSpPr>
      <p:sp>
        <p:nvSpPr>
          <p:cNvPr id="2" name="Title 1"/>
          <p:cNvSpPr>
            <a:spLocks noGrp="1"/>
          </p:cNvSpPr>
          <p:nvPr>
            <p:ph type="title"/>
          </p:nvPr>
        </p:nvSpPr>
        <p:spPr>
          <a:xfrm>
            <a:off x="462141" y="365125"/>
            <a:ext cx="5364480" cy="1097280"/>
          </a:xfrm>
        </p:spPr>
        <p:txBody>
          <a:body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21D1EB60-9BFA-7540-B301-64B359F8F42A}"/>
              </a:ext>
            </a:extLst>
          </p:cNvPr>
          <p:cNvSpPr>
            <a:spLocks noGrp="1"/>
          </p:cNvSpPr>
          <p:nvPr>
            <p:ph type="body" sz="quarter" idx="10"/>
          </p:nvPr>
        </p:nvSpPr>
        <p:spPr>
          <a:xfrm>
            <a:off x="462141" y="1757627"/>
            <a:ext cx="5364480" cy="4389120"/>
          </a:xfrm>
        </p:spPr>
        <p:txBody>
          <a:bodyPr/>
          <a:lstStyle/>
          <a:p>
            <a:pPr lvl="0"/>
            <a:r>
              <a:rPr lang="en-US"/>
              <a:t>Click to edit Master text styles</a:t>
            </a:r>
          </a:p>
          <a:p>
            <a:pPr lvl="1"/>
            <a:r>
              <a:rPr lang="en-US"/>
              <a:t>Second level</a:t>
            </a:r>
          </a:p>
          <a:p>
            <a:pPr lvl="2"/>
            <a:r>
              <a:rPr lang="en-US"/>
              <a:t>Third level</a:t>
            </a:r>
          </a:p>
        </p:txBody>
      </p:sp>
      <p:sp>
        <p:nvSpPr>
          <p:cNvPr id="4" name="Picture Placeholder 3">
            <a:extLst>
              <a:ext uri="{FF2B5EF4-FFF2-40B4-BE49-F238E27FC236}">
                <a16:creationId xmlns:a16="http://schemas.microsoft.com/office/drawing/2014/main" id="{CF8D52AB-742E-E24C-85E7-E93487455F29}"/>
              </a:ext>
            </a:extLst>
          </p:cNvPr>
          <p:cNvSpPr>
            <a:spLocks noGrp="1"/>
          </p:cNvSpPr>
          <p:nvPr>
            <p:ph type="pic" sz="quarter" idx="11"/>
          </p:nvPr>
        </p:nvSpPr>
        <p:spPr>
          <a:xfrm>
            <a:off x="6096000" y="0"/>
            <a:ext cx="6096000" cy="6858000"/>
          </a:xfrm>
        </p:spPr>
        <p:txBody>
          <a:bodyPr anchor="t"/>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578499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hart Placeholder 5">
            <a:extLst>
              <a:ext uri="{FF2B5EF4-FFF2-40B4-BE49-F238E27FC236}">
                <a16:creationId xmlns:a16="http://schemas.microsoft.com/office/drawing/2014/main" id="{DABB78EB-2635-4345-8670-446F3A11F9D8}"/>
              </a:ext>
            </a:extLst>
          </p:cNvPr>
          <p:cNvSpPr>
            <a:spLocks noGrp="1"/>
          </p:cNvSpPr>
          <p:nvPr>
            <p:ph type="chart" sz="quarter" idx="12"/>
          </p:nvPr>
        </p:nvSpPr>
        <p:spPr>
          <a:xfrm>
            <a:off x="487680" y="1644621"/>
            <a:ext cx="11216640" cy="4023360"/>
          </a:xfrm>
        </p:spPr>
        <p:txBody>
          <a:bodyPr/>
          <a:lstStyle>
            <a:lvl1pPr marL="0" indent="0" algn="ctr">
              <a:buFontTx/>
              <a:buNone/>
              <a:defRPr/>
            </a:lvl1pPr>
          </a:lstStyle>
          <a:p>
            <a:r>
              <a:rPr lang="en-US"/>
              <a:t>Click icon to add chart</a:t>
            </a:r>
          </a:p>
        </p:txBody>
      </p:sp>
    </p:spTree>
    <p:extLst>
      <p:ext uri="{BB962C8B-B14F-4D97-AF65-F5344CB8AC3E}">
        <p14:creationId xmlns:p14="http://schemas.microsoft.com/office/powerpoint/2010/main" val="708939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Header Background 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109616-29F5-2A48-AD26-C036688E660A}"/>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457200"/>
            <a:ext cx="11018520" cy="553998"/>
          </a:xfrm>
        </p:spPr>
        <p:txBody>
          <a:bodyPr anchor="ctr"/>
          <a:lstStyle>
            <a:lvl1pPr>
              <a:defRPr>
                <a:solidFill>
                  <a:schemeClr val="accent3"/>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844675"/>
            <a:ext cx="11018838" cy="44243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41617505"/>
      </p:ext>
    </p:extLst>
  </p:cSld>
  <p:clrMapOvr>
    <a:masterClrMapping/>
  </p:clrMapOvr>
  <p:transition>
    <p:fade/>
  </p:transition>
  <p:extLst>
    <p:ext uri="{DCECCB84-F9BA-43D5-87BE-67443E8EF086}">
      <p15:sldGuideLst xmlns:p15="http://schemas.microsoft.com/office/powerpoint/2012/main">
        <p15:guide id="2" orient="horz" pos="1162">
          <p15:clr>
            <a:srgbClr val="5ACBF0"/>
          </p15:clr>
        </p15:guide>
        <p15:guide id="3" orient="horz" pos="288">
          <p15:clr>
            <a:srgbClr val="5ACBF0"/>
          </p15:clr>
        </p15:guide>
        <p15:guide id="5" orient="horz" pos="904">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69841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Blank color">
    <p:bg>
      <p:bgPr>
        <a:solidFill>
          <a:srgbClr val="41424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350371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A279E-2F9B-3518-9102-D5D36AF8B00D}"/>
              </a:ext>
            </a:extLst>
          </p:cNvPr>
          <p:cNvSpPr>
            <a:spLocks noGrp="1"/>
          </p:cNvSpPr>
          <p:nvPr>
            <p:ph type="title"/>
          </p:nvPr>
        </p:nvSpPr>
        <p:spPr/>
        <p:txBody>
          <a:bodyPr/>
          <a:lstStyle>
            <a:lvl1pPr>
              <a:defRPr>
                <a:latin typeface="Avenir Next LT Pro" panose="020B0504020202020204" pitchFamily="34" charset="0"/>
              </a:defRPr>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8F551800-57D2-DBC5-E435-BC615537D6B1}"/>
              </a:ext>
            </a:extLst>
          </p:cNvPr>
          <p:cNvSpPr>
            <a:spLocks noGrp="1"/>
          </p:cNvSpPr>
          <p:nvPr>
            <p:ph idx="1"/>
          </p:nvPr>
        </p:nvSpPr>
        <p:spPr>
          <a:xfrm>
            <a:off x="254977" y="1355088"/>
            <a:ext cx="11019575" cy="470821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80451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3BD140-85BA-410A-6F7D-9854490A4946}"/>
              </a:ext>
            </a:extLst>
          </p:cNvPr>
          <p:cNvSpPr/>
          <p:nvPr userDrawn="1"/>
        </p:nvSpPr>
        <p:spPr>
          <a:xfrm>
            <a:off x="0" y="3986783"/>
            <a:ext cx="12192000" cy="2871217"/>
          </a:xfrm>
          <a:prstGeom prst="rect">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18">
            <a:extLst>
              <a:ext uri="{FF2B5EF4-FFF2-40B4-BE49-F238E27FC236}">
                <a16:creationId xmlns:a16="http://schemas.microsoft.com/office/drawing/2014/main" id="{1BC8B640-8698-A332-4F60-8844F930F442}"/>
              </a:ext>
            </a:extLst>
          </p:cNvPr>
          <p:cNvSpPr>
            <a:spLocks noGrp="1"/>
          </p:cNvSpPr>
          <p:nvPr>
            <p:ph type="body" sz="quarter" idx="10" hasCustomPrompt="1"/>
          </p:nvPr>
        </p:nvSpPr>
        <p:spPr>
          <a:xfrm>
            <a:off x="319087" y="2232589"/>
            <a:ext cx="8971561" cy="1277257"/>
          </a:xfrm>
        </p:spPr>
        <p:txBody>
          <a:bodyPr>
            <a:normAutofit/>
          </a:bodyPr>
          <a:lstStyle>
            <a:lvl1pPr marL="0" indent="0">
              <a:buFont typeface="Arial" panose="020B0604020202020204" pitchFamily="34" charset="0"/>
              <a:buNone/>
              <a:defRPr sz="9000">
                <a:solidFill>
                  <a:schemeClr val="accent3"/>
                </a:solidFill>
                <a:latin typeface="Avenir Next LT Pro" panose="020B0504020202020204" pitchFamily="34" charset="0"/>
              </a:defRPr>
            </a:lvl1pPr>
          </a:lstStyle>
          <a:p>
            <a:pPr lvl="0"/>
            <a:r>
              <a:rPr lang="en-US" dirty="0"/>
              <a:t>Divider Slide</a:t>
            </a:r>
          </a:p>
        </p:txBody>
      </p:sp>
      <p:pic>
        <p:nvPicPr>
          <p:cNvPr id="9" name="Graphic 8">
            <a:extLst>
              <a:ext uri="{FF2B5EF4-FFF2-40B4-BE49-F238E27FC236}">
                <a16:creationId xmlns:a16="http://schemas.microsoft.com/office/drawing/2014/main" id="{B25D9C9E-C311-4CF2-9813-C9B552918632}"/>
              </a:ext>
            </a:extLst>
          </p:cNvPr>
          <p:cNvPicPr>
            <a:picLocks noChangeAspect="1"/>
          </p:cNvPicPr>
          <p:nvPr userDrawn="1"/>
        </p:nvPicPr>
        <p:blipFill>
          <a:blip r:embed="rId2">
            <a:extLst>
              <a:ext uri="{96DAC541-7B7A-43D3-8B79-37D633B846F1}">
                <asvg:svgBlip xmlns:asvg="http://schemas.microsoft.com/office/drawing/2016/SVG/main" r:embed="rId3"/>
              </a:ext>
            </a:extLst>
          </a:blip>
          <a:srcRect t="58133"/>
          <a:stretch/>
        </p:blipFill>
        <p:spPr>
          <a:xfrm>
            <a:off x="0" y="3986782"/>
            <a:ext cx="12192000" cy="2871218"/>
          </a:xfrm>
          <a:prstGeom prst="rect">
            <a:avLst/>
          </a:prstGeom>
        </p:spPr>
      </p:pic>
      <p:pic>
        <p:nvPicPr>
          <p:cNvPr id="2" name="Picture 1" descr="A purple square with black background&#10;&#10;AI-generated content may be incorrect.">
            <a:extLst>
              <a:ext uri="{FF2B5EF4-FFF2-40B4-BE49-F238E27FC236}">
                <a16:creationId xmlns:a16="http://schemas.microsoft.com/office/drawing/2014/main" id="{EA2CC9C8-3525-18BD-117D-B37847F184E2}"/>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8909839" y="358441"/>
            <a:ext cx="3087951" cy="428625"/>
          </a:xfrm>
          <a:prstGeom prst="rect">
            <a:avLst/>
          </a:prstGeom>
        </p:spPr>
      </p:pic>
    </p:spTree>
    <p:extLst>
      <p:ext uri="{BB962C8B-B14F-4D97-AF65-F5344CB8AC3E}">
        <p14:creationId xmlns:p14="http://schemas.microsoft.com/office/powerpoint/2010/main" val="1865134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lank ">
    <p:spTree>
      <p:nvGrpSpPr>
        <p:cNvPr id="1" name=""/>
        <p:cNvGrpSpPr/>
        <p:nvPr/>
      </p:nvGrpSpPr>
      <p:grpSpPr>
        <a:xfrm>
          <a:off x="0" y="0"/>
          <a:ext cx="0" cy="0"/>
          <a:chOff x="0" y="0"/>
          <a:chExt cx="0" cy="0"/>
        </a:xfrm>
      </p:grpSpPr>
      <p:sp>
        <p:nvSpPr>
          <p:cNvPr id="3" name="Rectangle 103">
            <a:extLst>
              <a:ext uri="{FF2B5EF4-FFF2-40B4-BE49-F238E27FC236}">
                <a16:creationId xmlns:a16="http://schemas.microsoft.com/office/drawing/2014/main" id="{8CA48E1D-EC62-45A6-DF07-E4D5E08B3302}"/>
              </a:ext>
            </a:extLst>
          </p:cNvPr>
          <p:cNvSpPr>
            <a:spLocks noChangeArrowheads="1"/>
          </p:cNvSpPr>
          <p:nvPr userDrawn="1"/>
        </p:nvSpPr>
        <p:spPr bwMode="auto">
          <a:xfrm>
            <a:off x="154355" y="6514718"/>
            <a:ext cx="7382230" cy="211594"/>
          </a:xfrm>
          <a:prstGeom prst="rect">
            <a:avLst/>
          </a:prstGeom>
          <a:noFill/>
          <a:ln w="9525">
            <a:noFill/>
            <a:miter lim="800000"/>
            <a:headEnd/>
            <a:tailEnd/>
          </a:ln>
        </p:spPr>
        <p:txBody>
          <a:bodyPr wrap="square" lIns="57147" tIns="28574" rIns="57147" bIns="28574">
            <a:spAutoFit/>
          </a:bodyPr>
          <a:lstStyle>
            <a:lvl1pPr defTabSz="1306513">
              <a:defRPr>
                <a:solidFill>
                  <a:schemeClr val="tx1"/>
                </a:solidFill>
                <a:latin typeface="Arial" panose="020B0604020202020204" pitchFamily="34" charset="0"/>
              </a:defRPr>
            </a:lvl1pPr>
            <a:lvl2pPr defTabSz="1306513">
              <a:defRPr>
                <a:solidFill>
                  <a:schemeClr val="tx1"/>
                </a:solidFill>
                <a:latin typeface="Arial" panose="020B0604020202020204" pitchFamily="34" charset="0"/>
              </a:defRPr>
            </a:lvl2pPr>
            <a:lvl3pPr defTabSz="1306513">
              <a:defRPr>
                <a:solidFill>
                  <a:schemeClr val="tx1"/>
                </a:solidFill>
                <a:latin typeface="Arial" panose="020B0604020202020204" pitchFamily="34" charset="0"/>
              </a:defRPr>
            </a:lvl3pPr>
            <a:lvl4pPr defTabSz="1306513">
              <a:defRPr>
                <a:solidFill>
                  <a:schemeClr val="tx1"/>
                </a:solidFill>
                <a:latin typeface="Arial" panose="020B0604020202020204" pitchFamily="34" charset="0"/>
              </a:defRPr>
            </a:lvl4pPr>
            <a:lvl5pPr defTabSz="1306513">
              <a:defRPr>
                <a:solidFill>
                  <a:schemeClr val="tx1"/>
                </a:solidFill>
                <a:latin typeface="Arial" panose="020B0604020202020204" pitchFamily="34" charset="0"/>
              </a:defRPr>
            </a:lvl5pPr>
            <a:lvl6pPr defTabSz="1306513" fontAlgn="base">
              <a:spcBef>
                <a:spcPct val="0"/>
              </a:spcBef>
              <a:spcAft>
                <a:spcPct val="0"/>
              </a:spcAft>
              <a:defRPr>
                <a:solidFill>
                  <a:schemeClr val="tx1"/>
                </a:solidFill>
                <a:latin typeface="Arial" panose="020B0604020202020204" pitchFamily="34" charset="0"/>
              </a:defRPr>
            </a:lvl6pPr>
            <a:lvl7pPr defTabSz="1306513" fontAlgn="base">
              <a:spcBef>
                <a:spcPct val="0"/>
              </a:spcBef>
              <a:spcAft>
                <a:spcPct val="0"/>
              </a:spcAft>
              <a:defRPr>
                <a:solidFill>
                  <a:schemeClr val="tx1"/>
                </a:solidFill>
                <a:latin typeface="Arial" panose="020B0604020202020204" pitchFamily="34" charset="0"/>
              </a:defRPr>
            </a:lvl7pPr>
            <a:lvl8pPr defTabSz="1306513" fontAlgn="base">
              <a:spcBef>
                <a:spcPct val="0"/>
              </a:spcBef>
              <a:spcAft>
                <a:spcPct val="0"/>
              </a:spcAft>
              <a:defRPr>
                <a:solidFill>
                  <a:schemeClr val="tx1"/>
                </a:solidFill>
                <a:latin typeface="Arial" panose="020B0604020202020204" pitchFamily="34" charset="0"/>
              </a:defRPr>
            </a:lvl8pPr>
            <a:lvl9pPr defTabSz="1306513" fontAlgn="base">
              <a:spcBef>
                <a:spcPct val="0"/>
              </a:spcBef>
              <a:spcAft>
                <a:spcPct val="0"/>
              </a:spcAft>
              <a:defRPr>
                <a:solidFill>
                  <a:schemeClr val="tx1"/>
                </a:solidFill>
                <a:latin typeface="Arial" panose="020B0604020202020204" pitchFamily="34" charset="0"/>
              </a:defRPr>
            </a:lvl9pPr>
          </a:lstStyle>
          <a:p>
            <a:pPr marL="0" marR="0" lvl="0" indent="0" algn="l" defTabSz="1306513" rtl="0" eaLnBrk="1" fontAlgn="auto" latinLnBrk="0" hangingPunct="1">
              <a:lnSpc>
                <a:spcPct val="100000"/>
              </a:lnSpc>
              <a:spcBef>
                <a:spcPts val="0"/>
              </a:spcBef>
              <a:spcAft>
                <a:spcPts val="0"/>
              </a:spcAft>
              <a:buClrTx/>
              <a:buSzTx/>
              <a:buFontTx/>
              <a:buNone/>
              <a:tabLst/>
              <a:defRPr/>
            </a:pPr>
            <a:fld id="{E3DC9EEA-9E57-42E3-98D5-87BE28883399}" type="slidenum">
              <a:rPr lang="en-US" sz="1000" kern="1200" smtClean="0">
                <a:solidFill>
                  <a:srgbClr val="552D80"/>
                </a:solidFill>
                <a:effectLst/>
                <a:latin typeface="Avenir Next LT Pro" panose="020B0504020202020204" pitchFamily="34" charset="0"/>
                <a:ea typeface="+mn-ea"/>
                <a:cs typeface="+mn-cs"/>
              </a:rPr>
              <a:pPr marL="0" marR="0" lvl="0" indent="0" algn="l" defTabSz="1306513" rtl="0" eaLnBrk="1" fontAlgn="auto" latinLnBrk="0" hangingPunct="1">
                <a:lnSpc>
                  <a:spcPct val="100000"/>
                </a:lnSpc>
                <a:spcBef>
                  <a:spcPts val="0"/>
                </a:spcBef>
                <a:spcAft>
                  <a:spcPts val="0"/>
                </a:spcAft>
                <a:buClrTx/>
                <a:buSzTx/>
                <a:buFontTx/>
                <a:buNone/>
                <a:tabLst/>
                <a:defRPr/>
              </a:pPr>
              <a:t>‹#›</a:t>
            </a:fld>
            <a:r>
              <a:rPr lang="en-US" sz="1000" kern="1200" dirty="0">
                <a:solidFill>
                  <a:srgbClr val="552D80"/>
                </a:solidFill>
                <a:effectLst/>
                <a:latin typeface="Avenir Next LT Pro" panose="020B0504020202020204" pitchFamily="34" charset="0"/>
                <a:ea typeface="+mn-ea"/>
                <a:cs typeface="+mn-cs"/>
              </a:rPr>
              <a:t> | ©SNIA. All Rights Reserved. </a:t>
            </a:r>
            <a:endParaRPr lang="en-US" sz="1000" dirty="0">
              <a:solidFill>
                <a:schemeClr val="tx1"/>
              </a:solidFill>
              <a:latin typeface="Avenir Next LT Pro" panose="020B0504020202020204" pitchFamily="34" charset="0"/>
              <a:cs typeface="Arial" pitchFamily="34" charset="0"/>
            </a:endParaRPr>
          </a:p>
        </p:txBody>
      </p:sp>
      <p:pic>
        <p:nvPicPr>
          <p:cNvPr id="4" name="Picture 3" descr="A purple square with black background&#10;&#10;AI-generated content may be incorrect.">
            <a:extLst>
              <a:ext uri="{FF2B5EF4-FFF2-40B4-BE49-F238E27FC236}">
                <a16:creationId xmlns:a16="http://schemas.microsoft.com/office/drawing/2014/main" id="{0A276D6C-AE1F-7CE4-9180-3BF4D799BE3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066964" y="6468327"/>
            <a:ext cx="2002541" cy="277964"/>
          </a:xfrm>
          <a:prstGeom prst="rect">
            <a:avLst/>
          </a:prstGeom>
        </p:spPr>
      </p:pic>
    </p:spTree>
    <p:extLst>
      <p:ext uri="{BB962C8B-B14F-4D97-AF65-F5344CB8AC3E}">
        <p14:creationId xmlns:p14="http://schemas.microsoft.com/office/powerpoint/2010/main" val="2772751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lank slide with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D00A4-02C7-E14D-14EE-966553DE2E7C}"/>
              </a:ext>
            </a:extLst>
          </p:cNvPr>
          <p:cNvSpPr>
            <a:spLocks noGrp="1"/>
          </p:cNvSpPr>
          <p:nvPr>
            <p:ph type="title"/>
          </p:nvPr>
        </p:nvSpPr>
        <p:spPr/>
        <p:txBody>
          <a:bodyPr/>
          <a:lstStyle/>
          <a:p>
            <a:r>
              <a:rPr lang="en-US"/>
              <a:t>Click to edit Master title style</a:t>
            </a:r>
          </a:p>
        </p:txBody>
      </p:sp>
      <p:sp>
        <p:nvSpPr>
          <p:cNvPr id="3" name="Rectangle 103">
            <a:extLst>
              <a:ext uri="{FF2B5EF4-FFF2-40B4-BE49-F238E27FC236}">
                <a16:creationId xmlns:a16="http://schemas.microsoft.com/office/drawing/2014/main" id="{5FF5505F-4529-3355-42F2-57B70CE79F7C}"/>
              </a:ext>
            </a:extLst>
          </p:cNvPr>
          <p:cNvSpPr>
            <a:spLocks noChangeArrowheads="1"/>
          </p:cNvSpPr>
          <p:nvPr userDrawn="1"/>
        </p:nvSpPr>
        <p:spPr bwMode="auto">
          <a:xfrm>
            <a:off x="154355" y="6514718"/>
            <a:ext cx="7382230" cy="211594"/>
          </a:xfrm>
          <a:prstGeom prst="rect">
            <a:avLst/>
          </a:prstGeom>
          <a:noFill/>
          <a:ln w="9525">
            <a:noFill/>
            <a:miter lim="800000"/>
            <a:headEnd/>
            <a:tailEnd/>
          </a:ln>
        </p:spPr>
        <p:txBody>
          <a:bodyPr wrap="square" lIns="57147" tIns="28574" rIns="57147" bIns="28574">
            <a:spAutoFit/>
          </a:bodyPr>
          <a:lstStyle>
            <a:lvl1pPr defTabSz="1306513">
              <a:defRPr>
                <a:solidFill>
                  <a:schemeClr val="tx1"/>
                </a:solidFill>
                <a:latin typeface="Arial" panose="020B0604020202020204" pitchFamily="34" charset="0"/>
              </a:defRPr>
            </a:lvl1pPr>
            <a:lvl2pPr defTabSz="1306513">
              <a:defRPr>
                <a:solidFill>
                  <a:schemeClr val="tx1"/>
                </a:solidFill>
                <a:latin typeface="Arial" panose="020B0604020202020204" pitchFamily="34" charset="0"/>
              </a:defRPr>
            </a:lvl2pPr>
            <a:lvl3pPr defTabSz="1306513">
              <a:defRPr>
                <a:solidFill>
                  <a:schemeClr val="tx1"/>
                </a:solidFill>
                <a:latin typeface="Arial" panose="020B0604020202020204" pitchFamily="34" charset="0"/>
              </a:defRPr>
            </a:lvl3pPr>
            <a:lvl4pPr defTabSz="1306513">
              <a:defRPr>
                <a:solidFill>
                  <a:schemeClr val="tx1"/>
                </a:solidFill>
                <a:latin typeface="Arial" panose="020B0604020202020204" pitchFamily="34" charset="0"/>
              </a:defRPr>
            </a:lvl4pPr>
            <a:lvl5pPr defTabSz="1306513">
              <a:defRPr>
                <a:solidFill>
                  <a:schemeClr val="tx1"/>
                </a:solidFill>
                <a:latin typeface="Arial" panose="020B0604020202020204" pitchFamily="34" charset="0"/>
              </a:defRPr>
            </a:lvl5pPr>
            <a:lvl6pPr defTabSz="1306513" fontAlgn="base">
              <a:spcBef>
                <a:spcPct val="0"/>
              </a:spcBef>
              <a:spcAft>
                <a:spcPct val="0"/>
              </a:spcAft>
              <a:defRPr>
                <a:solidFill>
                  <a:schemeClr val="tx1"/>
                </a:solidFill>
                <a:latin typeface="Arial" panose="020B0604020202020204" pitchFamily="34" charset="0"/>
              </a:defRPr>
            </a:lvl6pPr>
            <a:lvl7pPr defTabSz="1306513" fontAlgn="base">
              <a:spcBef>
                <a:spcPct val="0"/>
              </a:spcBef>
              <a:spcAft>
                <a:spcPct val="0"/>
              </a:spcAft>
              <a:defRPr>
                <a:solidFill>
                  <a:schemeClr val="tx1"/>
                </a:solidFill>
                <a:latin typeface="Arial" panose="020B0604020202020204" pitchFamily="34" charset="0"/>
              </a:defRPr>
            </a:lvl7pPr>
            <a:lvl8pPr defTabSz="1306513" fontAlgn="base">
              <a:spcBef>
                <a:spcPct val="0"/>
              </a:spcBef>
              <a:spcAft>
                <a:spcPct val="0"/>
              </a:spcAft>
              <a:defRPr>
                <a:solidFill>
                  <a:schemeClr val="tx1"/>
                </a:solidFill>
                <a:latin typeface="Arial" panose="020B0604020202020204" pitchFamily="34" charset="0"/>
              </a:defRPr>
            </a:lvl8pPr>
            <a:lvl9pPr defTabSz="1306513" fontAlgn="base">
              <a:spcBef>
                <a:spcPct val="0"/>
              </a:spcBef>
              <a:spcAft>
                <a:spcPct val="0"/>
              </a:spcAft>
              <a:defRPr>
                <a:solidFill>
                  <a:schemeClr val="tx1"/>
                </a:solidFill>
                <a:latin typeface="Arial" panose="020B0604020202020204" pitchFamily="34" charset="0"/>
              </a:defRPr>
            </a:lvl9pPr>
          </a:lstStyle>
          <a:p>
            <a:pPr marL="0" marR="0" lvl="0" indent="0" algn="l" defTabSz="1306513" rtl="0" eaLnBrk="1" fontAlgn="auto" latinLnBrk="0" hangingPunct="1">
              <a:lnSpc>
                <a:spcPct val="100000"/>
              </a:lnSpc>
              <a:spcBef>
                <a:spcPts val="0"/>
              </a:spcBef>
              <a:spcAft>
                <a:spcPts val="0"/>
              </a:spcAft>
              <a:buClrTx/>
              <a:buSzTx/>
              <a:buFontTx/>
              <a:buNone/>
              <a:tabLst/>
              <a:defRPr/>
            </a:pPr>
            <a:fld id="{E3DC9EEA-9E57-42E3-98D5-87BE28883399}" type="slidenum">
              <a:rPr lang="en-US" sz="1000" kern="1200" smtClean="0">
                <a:solidFill>
                  <a:srgbClr val="552D80"/>
                </a:solidFill>
                <a:effectLst/>
                <a:latin typeface="Avenir Next LT Pro" panose="020B0504020202020204" pitchFamily="34" charset="0"/>
                <a:ea typeface="+mn-ea"/>
                <a:cs typeface="+mn-cs"/>
              </a:rPr>
              <a:pPr marL="0" marR="0" lvl="0" indent="0" algn="l" defTabSz="1306513" rtl="0" eaLnBrk="1" fontAlgn="auto" latinLnBrk="0" hangingPunct="1">
                <a:lnSpc>
                  <a:spcPct val="100000"/>
                </a:lnSpc>
                <a:spcBef>
                  <a:spcPts val="0"/>
                </a:spcBef>
                <a:spcAft>
                  <a:spcPts val="0"/>
                </a:spcAft>
                <a:buClrTx/>
                <a:buSzTx/>
                <a:buFontTx/>
                <a:buNone/>
                <a:tabLst/>
                <a:defRPr/>
              </a:pPr>
              <a:t>‹#›</a:t>
            </a:fld>
            <a:r>
              <a:rPr lang="en-US" sz="1000" kern="1200" dirty="0">
                <a:solidFill>
                  <a:srgbClr val="552D80"/>
                </a:solidFill>
                <a:effectLst/>
                <a:latin typeface="Avenir Next LT Pro" panose="020B0504020202020204" pitchFamily="34" charset="0"/>
                <a:ea typeface="+mn-ea"/>
                <a:cs typeface="+mn-cs"/>
              </a:rPr>
              <a:t> | ©SNIA. All Rights Reserved. </a:t>
            </a:r>
            <a:endParaRPr lang="en-US" sz="1000" dirty="0">
              <a:solidFill>
                <a:schemeClr val="tx1"/>
              </a:solidFill>
              <a:latin typeface="Avenir Next LT Pro" panose="020B0504020202020204" pitchFamily="34" charset="0"/>
              <a:cs typeface="Arial" pitchFamily="34" charset="0"/>
            </a:endParaRPr>
          </a:p>
        </p:txBody>
      </p:sp>
      <p:pic>
        <p:nvPicPr>
          <p:cNvPr id="4" name="Picture 3" descr="A purple square with black background&#10;&#10;AI-generated content may be incorrect.">
            <a:extLst>
              <a:ext uri="{FF2B5EF4-FFF2-40B4-BE49-F238E27FC236}">
                <a16:creationId xmlns:a16="http://schemas.microsoft.com/office/drawing/2014/main" id="{501C2D17-B4E4-1EC1-E796-DC8EE142909E}"/>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066964" y="6468327"/>
            <a:ext cx="2002541" cy="277964"/>
          </a:xfrm>
          <a:prstGeom prst="rect">
            <a:avLst/>
          </a:prstGeom>
        </p:spPr>
      </p:pic>
    </p:spTree>
    <p:extLst>
      <p:ext uri="{BB962C8B-B14F-4D97-AF65-F5344CB8AC3E}">
        <p14:creationId xmlns:p14="http://schemas.microsoft.com/office/powerpoint/2010/main" val="866690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ark Content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C67ADAC-5BC3-688B-07D0-ECDE8A1E40E3}"/>
              </a:ext>
            </a:extLst>
          </p:cNvPr>
          <p:cNvSpPr/>
          <p:nvPr userDrawn="1"/>
        </p:nvSpPr>
        <p:spPr>
          <a:xfrm>
            <a:off x="1" y="0"/>
            <a:ext cx="12192000" cy="685800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03">
            <a:extLst>
              <a:ext uri="{FF2B5EF4-FFF2-40B4-BE49-F238E27FC236}">
                <a16:creationId xmlns:a16="http://schemas.microsoft.com/office/drawing/2014/main" id="{CCAE895E-1DFB-3DAC-52D4-3BA16E1C850C}"/>
              </a:ext>
            </a:extLst>
          </p:cNvPr>
          <p:cNvSpPr>
            <a:spLocks noChangeArrowheads="1"/>
          </p:cNvSpPr>
          <p:nvPr userDrawn="1"/>
        </p:nvSpPr>
        <p:spPr bwMode="auto">
          <a:xfrm>
            <a:off x="154355" y="6514718"/>
            <a:ext cx="7382230" cy="211594"/>
          </a:xfrm>
          <a:prstGeom prst="rect">
            <a:avLst/>
          </a:prstGeom>
          <a:noFill/>
          <a:ln w="9525">
            <a:noFill/>
            <a:miter lim="800000"/>
            <a:headEnd/>
            <a:tailEnd/>
          </a:ln>
        </p:spPr>
        <p:txBody>
          <a:bodyPr wrap="square" lIns="57147" tIns="28574" rIns="57147" bIns="28574">
            <a:spAutoFit/>
          </a:bodyPr>
          <a:lstStyle>
            <a:lvl1pPr defTabSz="1306513">
              <a:defRPr>
                <a:solidFill>
                  <a:schemeClr val="tx1"/>
                </a:solidFill>
                <a:latin typeface="Arial" panose="020B0604020202020204" pitchFamily="34" charset="0"/>
              </a:defRPr>
            </a:lvl1pPr>
            <a:lvl2pPr defTabSz="1306513">
              <a:defRPr>
                <a:solidFill>
                  <a:schemeClr val="tx1"/>
                </a:solidFill>
                <a:latin typeface="Arial" panose="020B0604020202020204" pitchFamily="34" charset="0"/>
              </a:defRPr>
            </a:lvl2pPr>
            <a:lvl3pPr defTabSz="1306513">
              <a:defRPr>
                <a:solidFill>
                  <a:schemeClr val="tx1"/>
                </a:solidFill>
                <a:latin typeface="Arial" panose="020B0604020202020204" pitchFamily="34" charset="0"/>
              </a:defRPr>
            </a:lvl3pPr>
            <a:lvl4pPr defTabSz="1306513">
              <a:defRPr>
                <a:solidFill>
                  <a:schemeClr val="tx1"/>
                </a:solidFill>
                <a:latin typeface="Arial" panose="020B0604020202020204" pitchFamily="34" charset="0"/>
              </a:defRPr>
            </a:lvl4pPr>
            <a:lvl5pPr defTabSz="1306513">
              <a:defRPr>
                <a:solidFill>
                  <a:schemeClr val="tx1"/>
                </a:solidFill>
                <a:latin typeface="Arial" panose="020B0604020202020204" pitchFamily="34" charset="0"/>
              </a:defRPr>
            </a:lvl5pPr>
            <a:lvl6pPr defTabSz="1306513" fontAlgn="base">
              <a:spcBef>
                <a:spcPct val="0"/>
              </a:spcBef>
              <a:spcAft>
                <a:spcPct val="0"/>
              </a:spcAft>
              <a:defRPr>
                <a:solidFill>
                  <a:schemeClr val="tx1"/>
                </a:solidFill>
                <a:latin typeface="Arial" panose="020B0604020202020204" pitchFamily="34" charset="0"/>
              </a:defRPr>
            </a:lvl6pPr>
            <a:lvl7pPr defTabSz="1306513" fontAlgn="base">
              <a:spcBef>
                <a:spcPct val="0"/>
              </a:spcBef>
              <a:spcAft>
                <a:spcPct val="0"/>
              </a:spcAft>
              <a:defRPr>
                <a:solidFill>
                  <a:schemeClr val="tx1"/>
                </a:solidFill>
                <a:latin typeface="Arial" panose="020B0604020202020204" pitchFamily="34" charset="0"/>
              </a:defRPr>
            </a:lvl7pPr>
            <a:lvl8pPr defTabSz="1306513" fontAlgn="base">
              <a:spcBef>
                <a:spcPct val="0"/>
              </a:spcBef>
              <a:spcAft>
                <a:spcPct val="0"/>
              </a:spcAft>
              <a:defRPr>
                <a:solidFill>
                  <a:schemeClr val="tx1"/>
                </a:solidFill>
                <a:latin typeface="Arial" panose="020B0604020202020204" pitchFamily="34" charset="0"/>
              </a:defRPr>
            </a:lvl8pPr>
            <a:lvl9pPr defTabSz="1306513" fontAlgn="base">
              <a:spcBef>
                <a:spcPct val="0"/>
              </a:spcBef>
              <a:spcAft>
                <a:spcPct val="0"/>
              </a:spcAft>
              <a:defRPr>
                <a:solidFill>
                  <a:schemeClr val="tx1"/>
                </a:solidFill>
                <a:latin typeface="Arial" panose="020B0604020202020204" pitchFamily="34" charset="0"/>
              </a:defRPr>
            </a:lvl9pPr>
          </a:lstStyle>
          <a:p>
            <a:pPr marL="0" marR="0" lvl="0" indent="0" algn="l" defTabSz="1306513" rtl="0" eaLnBrk="1" fontAlgn="auto" latinLnBrk="0" hangingPunct="1">
              <a:lnSpc>
                <a:spcPct val="100000"/>
              </a:lnSpc>
              <a:spcBef>
                <a:spcPts val="0"/>
              </a:spcBef>
              <a:spcAft>
                <a:spcPts val="0"/>
              </a:spcAft>
              <a:buClrTx/>
              <a:buSzTx/>
              <a:buFontTx/>
              <a:buNone/>
              <a:tabLst/>
              <a:defRPr/>
            </a:pPr>
            <a:fld id="{E3DC9EEA-9E57-42E3-98D5-87BE28883399}" type="slidenum">
              <a:rPr lang="en-US" sz="1000" kern="1200" smtClean="0">
                <a:solidFill>
                  <a:schemeClr val="bg1"/>
                </a:solidFill>
                <a:effectLst/>
                <a:latin typeface="Avenir Next LT Pro" panose="020B0504020202020204" pitchFamily="34" charset="0"/>
                <a:ea typeface="+mn-ea"/>
                <a:cs typeface="+mn-cs"/>
              </a:rPr>
              <a:pPr marL="0" marR="0" lvl="0" indent="0" algn="l" defTabSz="1306513" rtl="0" eaLnBrk="1" fontAlgn="auto" latinLnBrk="0" hangingPunct="1">
                <a:lnSpc>
                  <a:spcPct val="100000"/>
                </a:lnSpc>
                <a:spcBef>
                  <a:spcPts val="0"/>
                </a:spcBef>
                <a:spcAft>
                  <a:spcPts val="0"/>
                </a:spcAft>
                <a:buClrTx/>
                <a:buSzTx/>
                <a:buFontTx/>
                <a:buNone/>
                <a:tabLst/>
                <a:defRPr/>
              </a:pPr>
              <a:t>‹#›</a:t>
            </a:fld>
            <a:r>
              <a:rPr lang="en-US" sz="1000" kern="1200" dirty="0">
                <a:solidFill>
                  <a:schemeClr val="bg1"/>
                </a:solidFill>
                <a:effectLst/>
                <a:latin typeface="Avenir Next LT Pro" panose="020B0504020202020204" pitchFamily="34" charset="0"/>
                <a:ea typeface="+mn-ea"/>
                <a:cs typeface="+mn-cs"/>
              </a:rPr>
              <a:t> | ©SNIA. All Rights Reserved. </a:t>
            </a:r>
            <a:endParaRPr lang="en-US" sz="1000" dirty="0">
              <a:solidFill>
                <a:schemeClr val="bg1"/>
              </a:solidFill>
              <a:latin typeface="Avenir Next LT Pro" panose="020B0504020202020204" pitchFamily="34" charset="0"/>
              <a:cs typeface="Arial" pitchFamily="34" charset="0"/>
            </a:endParaRPr>
          </a:p>
        </p:txBody>
      </p:sp>
      <p:sp>
        <p:nvSpPr>
          <p:cNvPr id="9" name="Title Placeholder 1">
            <a:extLst>
              <a:ext uri="{FF2B5EF4-FFF2-40B4-BE49-F238E27FC236}">
                <a16:creationId xmlns:a16="http://schemas.microsoft.com/office/drawing/2014/main" id="{AE61A5A2-EB3F-2B23-FD3B-FC9AA4D65949}"/>
              </a:ext>
            </a:extLst>
          </p:cNvPr>
          <p:cNvSpPr txBox="1">
            <a:spLocks/>
          </p:cNvSpPr>
          <p:nvPr userDrawn="1"/>
        </p:nvSpPr>
        <p:spPr>
          <a:xfrm>
            <a:off x="254977" y="365126"/>
            <a:ext cx="11779549" cy="7954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0" i="0" kern="1200" spc="0">
                <a:solidFill>
                  <a:schemeClr val="tx2">
                    <a:lumMod val="75000"/>
                  </a:schemeClr>
                </a:solidFill>
                <a:latin typeface="Nunito Sans SemiBold" pitchFamily="2" charset="0"/>
                <a:ea typeface="+mj-ea"/>
                <a:cs typeface="Arial" panose="020B0604020202020204" pitchFamily="34" charset="0"/>
              </a:defRPr>
            </a:lvl1pPr>
          </a:lstStyle>
          <a:p>
            <a:r>
              <a:rPr lang="en-US"/>
              <a:t>Click to edit Master title style</a:t>
            </a:r>
            <a:endParaRPr lang="en-US" dirty="0"/>
          </a:p>
        </p:txBody>
      </p:sp>
      <p:sp>
        <p:nvSpPr>
          <p:cNvPr id="18" name="Title 17">
            <a:extLst>
              <a:ext uri="{FF2B5EF4-FFF2-40B4-BE49-F238E27FC236}">
                <a16:creationId xmlns:a16="http://schemas.microsoft.com/office/drawing/2014/main" id="{B4C5DE4C-84AB-0A30-9FB4-2373C20E7914}"/>
              </a:ext>
            </a:extLst>
          </p:cNvPr>
          <p:cNvSpPr>
            <a:spLocks noGrp="1"/>
          </p:cNvSpPr>
          <p:nvPr>
            <p:ph type="title"/>
          </p:nvPr>
        </p:nvSpPr>
        <p:spPr/>
        <p:txBody>
          <a:bodyPr/>
          <a:lstStyle>
            <a:lvl1pPr>
              <a:defRPr baseline="0">
                <a:solidFill>
                  <a:schemeClr val="bg1"/>
                </a:solidFill>
              </a:defRPr>
            </a:lvl1pPr>
          </a:lstStyle>
          <a:p>
            <a:r>
              <a:rPr lang="en-US"/>
              <a:t>Click to edit Master title style</a:t>
            </a:r>
            <a:endParaRPr lang="en-US" dirty="0"/>
          </a:p>
        </p:txBody>
      </p:sp>
      <p:sp>
        <p:nvSpPr>
          <p:cNvPr id="20" name="Text Placeholder 19">
            <a:extLst>
              <a:ext uri="{FF2B5EF4-FFF2-40B4-BE49-F238E27FC236}">
                <a16:creationId xmlns:a16="http://schemas.microsoft.com/office/drawing/2014/main" id="{92DE796A-7D34-3D72-788B-CBB754D347F6}"/>
              </a:ext>
            </a:extLst>
          </p:cNvPr>
          <p:cNvSpPr>
            <a:spLocks noGrp="1"/>
          </p:cNvSpPr>
          <p:nvPr>
            <p:ph type="body" sz="quarter" idx="11"/>
          </p:nvPr>
        </p:nvSpPr>
        <p:spPr>
          <a:xfrm>
            <a:off x="254977" y="1417472"/>
            <a:ext cx="11019575" cy="4524896"/>
          </a:xfrm>
        </p:spPr>
        <p:txBody>
          <a:bodyPr/>
          <a:lstStyle>
            <a:lvl1pPr marL="457200" indent="-457200">
              <a:buFontTx/>
              <a:buBlip>
                <a:blip r:embed="rId2"/>
              </a:buBlip>
              <a:defRPr>
                <a:solidFill>
                  <a:schemeClr val="bg1"/>
                </a:solidFill>
              </a:defRPr>
            </a:lvl1pPr>
            <a:lvl2pPr marL="800100" indent="-342900">
              <a:buFontTx/>
              <a:buBlip>
                <a:blip r:embed="rId2"/>
              </a:buBlip>
              <a:defRPr>
                <a:solidFill>
                  <a:schemeClr val="bg1"/>
                </a:solidFill>
              </a:defRPr>
            </a:lvl2pPr>
            <a:lvl3pPr marL="1257300" indent="-342900">
              <a:buFontTx/>
              <a:buBlip>
                <a:blip r:embed="rId2"/>
              </a:buBlip>
              <a:defRPr>
                <a:solidFill>
                  <a:schemeClr val="bg1"/>
                </a:solidFill>
              </a:defRPr>
            </a:lvl3pPr>
            <a:lvl4pPr marL="1657350" indent="-285750">
              <a:buFontTx/>
              <a:buBlip>
                <a:blip r:embed="rId2"/>
              </a:buBlip>
              <a:defRPr>
                <a:solidFill>
                  <a:schemeClr val="bg1"/>
                </a:solidFill>
              </a:defRPr>
            </a:lvl4pPr>
            <a:lvl5pPr marL="2057400" indent="-228600">
              <a:buFontTx/>
              <a:buBlip>
                <a:blip r:embed="rId3"/>
              </a:buBlip>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2" name="Graphic 1">
            <a:extLst>
              <a:ext uri="{FF2B5EF4-FFF2-40B4-BE49-F238E27FC236}">
                <a16:creationId xmlns:a16="http://schemas.microsoft.com/office/drawing/2014/main" id="{F325AF8C-469E-7F25-2717-81E722B09CA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099357" y="6462652"/>
            <a:ext cx="1879281" cy="263660"/>
          </a:xfrm>
          <a:prstGeom prst="rect">
            <a:avLst/>
          </a:prstGeom>
        </p:spPr>
      </p:pic>
    </p:spTree>
    <p:extLst>
      <p:ext uri="{BB962C8B-B14F-4D97-AF65-F5344CB8AC3E}">
        <p14:creationId xmlns:p14="http://schemas.microsoft.com/office/powerpoint/2010/main" val="401913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ark Divider Slide ">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4001CAF-2FA6-D0F5-E35A-D8E13FA615C9}"/>
              </a:ext>
            </a:extLst>
          </p:cNvPr>
          <p:cNvSpPr/>
          <p:nvPr userDrawn="1"/>
        </p:nvSpPr>
        <p:spPr>
          <a:xfrm>
            <a:off x="1" y="0"/>
            <a:ext cx="12192000" cy="685800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E7A542C4-081D-65F8-1EC4-4513FEFF2AFE}"/>
              </a:ext>
            </a:extLst>
          </p:cNvPr>
          <p:cNvPicPr>
            <a:picLocks noChangeAspect="1"/>
          </p:cNvPicPr>
          <p:nvPr userDrawn="1"/>
        </p:nvPicPr>
        <p:blipFill>
          <a:blip r:embed="rId2">
            <a:extLst>
              <a:ext uri="{96DAC541-7B7A-43D3-8B79-37D633B846F1}">
                <asvg:svgBlip xmlns:asvg="http://schemas.microsoft.com/office/drawing/2016/SVG/main" r:embed="rId3"/>
              </a:ext>
            </a:extLst>
          </a:blip>
          <a:srcRect b="40847"/>
          <a:stretch/>
        </p:blipFill>
        <p:spPr>
          <a:xfrm>
            <a:off x="0" y="2801257"/>
            <a:ext cx="12192000" cy="4056743"/>
          </a:xfrm>
          <a:prstGeom prst="rect">
            <a:avLst/>
          </a:prstGeom>
        </p:spPr>
      </p:pic>
      <p:sp>
        <p:nvSpPr>
          <p:cNvPr id="13" name="Rectangle 12">
            <a:extLst>
              <a:ext uri="{FF2B5EF4-FFF2-40B4-BE49-F238E27FC236}">
                <a16:creationId xmlns:a16="http://schemas.microsoft.com/office/drawing/2014/main" id="{9D760276-6DF1-4968-66C7-39CFA9F26E6B}"/>
              </a:ext>
            </a:extLst>
          </p:cNvPr>
          <p:cNvSpPr/>
          <p:nvPr userDrawn="1"/>
        </p:nvSpPr>
        <p:spPr>
          <a:xfrm>
            <a:off x="0" y="3986783"/>
            <a:ext cx="12192000" cy="28712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8">
            <a:extLst>
              <a:ext uri="{FF2B5EF4-FFF2-40B4-BE49-F238E27FC236}">
                <a16:creationId xmlns:a16="http://schemas.microsoft.com/office/drawing/2014/main" id="{3F5FC8D4-BF89-6FAC-5F5A-B1F31A4FA12F}"/>
              </a:ext>
            </a:extLst>
          </p:cNvPr>
          <p:cNvSpPr>
            <a:spLocks noGrp="1"/>
          </p:cNvSpPr>
          <p:nvPr>
            <p:ph type="body" sz="quarter" idx="10" hasCustomPrompt="1"/>
          </p:nvPr>
        </p:nvSpPr>
        <p:spPr>
          <a:xfrm>
            <a:off x="319087" y="2232589"/>
            <a:ext cx="9299365" cy="1277257"/>
          </a:xfrm>
        </p:spPr>
        <p:txBody>
          <a:bodyPr>
            <a:normAutofit/>
          </a:bodyPr>
          <a:lstStyle>
            <a:lvl1pPr marL="0" indent="0">
              <a:buFont typeface="Arial" panose="020B0604020202020204" pitchFamily="34" charset="0"/>
              <a:buNone/>
              <a:defRPr sz="9000">
                <a:solidFill>
                  <a:schemeClr val="accent3"/>
                </a:solidFill>
                <a:latin typeface="Avenir Next LT Pro" panose="020B0504020202020204" pitchFamily="34" charset="0"/>
              </a:defRPr>
            </a:lvl1pPr>
          </a:lstStyle>
          <a:p>
            <a:pPr lvl="0"/>
            <a:r>
              <a:rPr lang="en-US" dirty="0"/>
              <a:t>Divider Slide</a:t>
            </a:r>
          </a:p>
        </p:txBody>
      </p:sp>
      <p:pic>
        <p:nvPicPr>
          <p:cNvPr id="7" name="Graphic 6">
            <a:extLst>
              <a:ext uri="{FF2B5EF4-FFF2-40B4-BE49-F238E27FC236}">
                <a16:creationId xmlns:a16="http://schemas.microsoft.com/office/drawing/2014/main" id="{6D54418D-C549-1DC4-E4F3-35067DCFAD1F}"/>
              </a:ext>
            </a:extLst>
          </p:cNvPr>
          <p:cNvPicPr>
            <a:picLocks noChangeAspect="1"/>
          </p:cNvPicPr>
          <p:nvPr userDrawn="1"/>
        </p:nvPicPr>
        <p:blipFill>
          <a:blip r:embed="rId2">
            <a:extLst>
              <a:ext uri="{96DAC541-7B7A-43D3-8B79-37D633B846F1}">
                <asvg:svgBlip xmlns:asvg="http://schemas.microsoft.com/office/drawing/2016/SVG/main" r:embed="rId3"/>
              </a:ext>
            </a:extLst>
          </a:blip>
          <a:srcRect t="58133"/>
          <a:stretch/>
        </p:blipFill>
        <p:spPr>
          <a:xfrm>
            <a:off x="0" y="3986782"/>
            <a:ext cx="12192000" cy="2871218"/>
          </a:xfrm>
          <a:prstGeom prst="rect">
            <a:avLst/>
          </a:prstGeom>
        </p:spPr>
      </p:pic>
      <p:pic>
        <p:nvPicPr>
          <p:cNvPr id="2" name="Graphic 1">
            <a:extLst>
              <a:ext uri="{FF2B5EF4-FFF2-40B4-BE49-F238E27FC236}">
                <a16:creationId xmlns:a16="http://schemas.microsoft.com/office/drawing/2014/main" id="{167CC4AA-1311-1816-67C4-0379D3F856C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5863" y="307542"/>
            <a:ext cx="2972774" cy="417075"/>
          </a:xfrm>
          <a:prstGeom prst="rect">
            <a:avLst/>
          </a:prstGeom>
        </p:spPr>
      </p:pic>
    </p:spTree>
    <p:extLst>
      <p:ext uri="{BB962C8B-B14F-4D97-AF65-F5344CB8AC3E}">
        <p14:creationId xmlns:p14="http://schemas.microsoft.com/office/powerpoint/2010/main" val="2846437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A4DD6-0F49-CF17-332B-901B6D7874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1A84A2-E8ED-6AF2-EF23-C849779CCAC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1A2B7F-A119-9319-10D9-075A048585F6}"/>
              </a:ext>
            </a:extLst>
          </p:cNvPr>
          <p:cNvSpPr>
            <a:spLocks noGrp="1"/>
          </p:cNvSpPr>
          <p:nvPr>
            <p:ph type="dt" sz="half" idx="10"/>
          </p:nvPr>
        </p:nvSpPr>
        <p:spPr/>
        <p:txBody>
          <a:bodyPr/>
          <a:lstStyle/>
          <a:p>
            <a:fld id="{66578921-A0B3-44F1-A58A-A897BE5CE9BF}" type="datetimeFigureOut">
              <a:rPr lang="en-US" smtClean="0"/>
              <a:t>4/3/25</a:t>
            </a:fld>
            <a:endParaRPr lang="en-US"/>
          </a:p>
        </p:txBody>
      </p:sp>
      <p:sp>
        <p:nvSpPr>
          <p:cNvPr id="5" name="Footer Placeholder 4">
            <a:extLst>
              <a:ext uri="{FF2B5EF4-FFF2-40B4-BE49-F238E27FC236}">
                <a16:creationId xmlns:a16="http://schemas.microsoft.com/office/drawing/2014/main" id="{5E37B8E8-A54E-57E1-7982-931346DF08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5990AC-4E2A-437B-267C-2A0A5F43E466}"/>
              </a:ext>
            </a:extLst>
          </p:cNvPr>
          <p:cNvSpPr>
            <a:spLocks noGrp="1"/>
          </p:cNvSpPr>
          <p:nvPr>
            <p:ph type="sldNum" sz="quarter" idx="12"/>
          </p:nvPr>
        </p:nvSpPr>
        <p:spPr/>
        <p:txBody>
          <a:bodyPr/>
          <a:lstStyle/>
          <a:p>
            <a:fld id="{E3EDAEDB-0206-463D-98D5-8519D383D24E}" type="slidenum">
              <a:rPr lang="en-US" smtClean="0"/>
              <a:t>‹#›</a:t>
            </a:fld>
            <a:endParaRPr lang="en-US"/>
          </a:p>
        </p:txBody>
      </p:sp>
    </p:spTree>
    <p:extLst>
      <p:ext uri="{BB962C8B-B14F-4D97-AF65-F5344CB8AC3E}">
        <p14:creationId xmlns:p14="http://schemas.microsoft.com/office/powerpoint/2010/main" val="1660355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55382-C6D9-3DA9-5AC9-730845273DD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CC167D5-3EE2-D5A2-44DF-7E943A31758D}"/>
              </a:ext>
            </a:extLst>
          </p:cNvPr>
          <p:cNvSpPr>
            <a:spLocks noGrp="1"/>
          </p:cNvSpPr>
          <p:nvPr>
            <p:ph type="dt" sz="half" idx="10"/>
          </p:nvPr>
        </p:nvSpPr>
        <p:spPr/>
        <p:txBody>
          <a:bodyPr/>
          <a:lstStyle/>
          <a:p>
            <a:fld id="{66578921-A0B3-44F1-A58A-A897BE5CE9BF}" type="datetimeFigureOut">
              <a:rPr lang="en-US" smtClean="0"/>
              <a:t>4/3/25</a:t>
            </a:fld>
            <a:endParaRPr lang="en-US"/>
          </a:p>
        </p:txBody>
      </p:sp>
      <p:sp>
        <p:nvSpPr>
          <p:cNvPr id="4" name="Footer Placeholder 3">
            <a:extLst>
              <a:ext uri="{FF2B5EF4-FFF2-40B4-BE49-F238E27FC236}">
                <a16:creationId xmlns:a16="http://schemas.microsoft.com/office/drawing/2014/main" id="{8EA766EA-2049-5C00-2E5D-0E009180204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FA1D60-F829-05AB-E6A0-8D65FDF564F9}"/>
              </a:ext>
            </a:extLst>
          </p:cNvPr>
          <p:cNvSpPr>
            <a:spLocks noGrp="1"/>
          </p:cNvSpPr>
          <p:nvPr>
            <p:ph type="sldNum" sz="quarter" idx="12"/>
          </p:nvPr>
        </p:nvSpPr>
        <p:spPr/>
        <p:txBody>
          <a:bodyPr/>
          <a:lstStyle/>
          <a:p>
            <a:fld id="{E3EDAEDB-0206-463D-98D5-8519D383D24E}" type="slidenum">
              <a:rPr lang="en-US" smtClean="0"/>
              <a:t>‹#›</a:t>
            </a:fld>
            <a:endParaRPr lang="en-US"/>
          </a:p>
        </p:txBody>
      </p:sp>
    </p:spTree>
    <p:extLst>
      <p:ext uri="{BB962C8B-B14F-4D97-AF65-F5344CB8AC3E}">
        <p14:creationId xmlns:p14="http://schemas.microsoft.com/office/powerpoint/2010/main" val="400579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0C091CC-65F1-A3C4-8DC6-5730CD9202EF}"/>
              </a:ext>
            </a:extLst>
          </p:cNvPr>
          <p:cNvSpPr/>
          <p:nvPr userDrawn="1"/>
        </p:nvSpPr>
        <p:spPr>
          <a:xfrm>
            <a:off x="11612500" y="1"/>
            <a:ext cx="579499" cy="6858000"/>
          </a:xfrm>
          <a:prstGeom prst="rect">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54977" y="365126"/>
            <a:ext cx="11019575" cy="795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6" name="Rectangle 103">
            <a:extLst>
              <a:ext uri="{FF2B5EF4-FFF2-40B4-BE49-F238E27FC236}">
                <a16:creationId xmlns:a16="http://schemas.microsoft.com/office/drawing/2014/main" id="{44DF209A-77BB-43ED-A447-FB57C4E9EF2C}"/>
              </a:ext>
            </a:extLst>
          </p:cNvPr>
          <p:cNvSpPr>
            <a:spLocks noChangeArrowheads="1"/>
          </p:cNvSpPr>
          <p:nvPr userDrawn="1"/>
        </p:nvSpPr>
        <p:spPr bwMode="auto">
          <a:xfrm>
            <a:off x="154355" y="6514718"/>
            <a:ext cx="7382230" cy="211594"/>
          </a:xfrm>
          <a:prstGeom prst="rect">
            <a:avLst/>
          </a:prstGeom>
          <a:noFill/>
          <a:ln w="9525">
            <a:noFill/>
            <a:miter lim="800000"/>
            <a:headEnd/>
            <a:tailEnd/>
          </a:ln>
        </p:spPr>
        <p:txBody>
          <a:bodyPr wrap="square" lIns="57147" tIns="28574" rIns="57147" bIns="28574">
            <a:spAutoFit/>
          </a:bodyPr>
          <a:lstStyle>
            <a:lvl1pPr defTabSz="1306513">
              <a:defRPr>
                <a:solidFill>
                  <a:schemeClr val="tx1"/>
                </a:solidFill>
                <a:latin typeface="Arial" panose="020B0604020202020204" pitchFamily="34" charset="0"/>
              </a:defRPr>
            </a:lvl1pPr>
            <a:lvl2pPr defTabSz="1306513">
              <a:defRPr>
                <a:solidFill>
                  <a:schemeClr val="tx1"/>
                </a:solidFill>
                <a:latin typeface="Arial" panose="020B0604020202020204" pitchFamily="34" charset="0"/>
              </a:defRPr>
            </a:lvl2pPr>
            <a:lvl3pPr defTabSz="1306513">
              <a:defRPr>
                <a:solidFill>
                  <a:schemeClr val="tx1"/>
                </a:solidFill>
                <a:latin typeface="Arial" panose="020B0604020202020204" pitchFamily="34" charset="0"/>
              </a:defRPr>
            </a:lvl3pPr>
            <a:lvl4pPr defTabSz="1306513">
              <a:defRPr>
                <a:solidFill>
                  <a:schemeClr val="tx1"/>
                </a:solidFill>
                <a:latin typeface="Arial" panose="020B0604020202020204" pitchFamily="34" charset="0"/>
              </a:defRPr>
            </a:lvl4pPr>
            <a:lvl5pPr defTabSz="1306513">
              <a:defRPr>
                <a:solidFill>
                  <a:schemeClr val="tx1"/>
                </a:solidFill>
                <a:latin typeface="Arial" panose="020B0604020202020204" pitchFamily="34" charset="0"/>
              </a:defRPr>
            </a:lvl5pPr>
            <a:lvl6pPr defTabSz="1306513" fontAlgn="base">
              <a:spcBef>
                <a:spcPct val="0"/>
              </a:spcBef>
              <a:spcAft>
                <a:spcPct val="0"/>
              </a:spcAft>
              <a:defRPr>
                <a:solidFill>
                  <a:schemeClr val="tx1"/>
                </a:solidFill>
                <a:latin typeface="Arial" panose="020B0604020202020204" pitchFamily="34" charset="0"/>
              </a:defRPr>
            </a:lvl6pPr>
            <a:lvl7pPr defTabSz="1306513" fontAlgn="base">
              <a:spcBef>
                <a:spcPct val="0"/>
              </a:spcBef>
              <a:spcAft>
                <a:spcPct val="0"/>
              </a:spcAft>
              <a:defRPr>
                <a:solidFill>
                  <a:schemeClr val="tx1"/>
                </a:solidFill>
                <a:latin typeface="Arial" panose="020B0604020202020204" pitchFamily="34" charset="0"/>
              </a:defRPr>
            </a:lvl7pPr>
            <a:lvl8pPr defTabSz="1306513" fontAlgn="base">
              <a:spcBef>
                <a:spcPct val="0"/>
              </a:spcBef>
              <a:spcAft>
                <a:spcPct val="0"/>
              </a:spcAft>
              <a:defRPr>
                <a:solidFill>
                  <a:schemeClr val="tx1"/>
                </a:solidFill>
                <a:latin typeface="Arial" panose="020B0604020202020204" pitchFamily="34" charset="0"/>
              </a:defRPr>
            </a:lvl8pPr>
            <a:lvl9pPr defTabSz="1306513" fontAlgn="base">
              <a:spcBef>
                <a:spcPct val="0"/>
              </a:spcBef>
              <a:spcAft>
                <a:spcPct val="0"/>
              </a:spcAft>
              <a:defRPr>
                <a:solidFill>
                  <a:schemeClr val="tx1"/>
                </a:solidFill>
                <a:latin typeface="Arial" panose="020B0604020202020204" pitchFamily="34" charset="0"/>
              </a:defRPr>
            </a:lvl9pPr>
          </a:lstStyle>
          <a:p>
            <a:pPr marL="0" marR="0" lvl="0" indent="0" algn="l" defTabSz="1306513" rtl="0" eaLnBrk="1" fontAlgn="auto" latinLnBrk="0" hangingPunct="1">
              <a:lnSpc>
                <a:spcPct val="100000"/>
              </a:lnSpc>
              <a:spcBef>
                <a:spcPts val="0"/>
              </a:spcBef>
              <a:spcAft>
                <a:spcPts val="0"/>
              </a:spcAft>
              <a:buClrTx/>
              <a:buSzTx/>
              <a:buFontTx/>
              <a:buNone/>
              <a:tabLst/>
              <a:defRPr/>
            </a:pPr>
            <a:fld id="{E3DC9EEA-9E57-42E3-98D5-87BE28883399}" type="slidenum">
              <a:rPr lang="en-US" sz="1000" kern="1200" smtClean="0">
                <a:solidFill>
                  <a:srgbClr val="552D80"/>
                </a:solidFill>
                <a:effectLst/>
                <a:latin typeface="Avenir Next LT Pro" panose="020B0504020202020204" pitchFamily="34" charset="0"/>
                <a:ea typeface="+mn-ea"/>
                <a:cs typeface="+mn-cs"/>
              </a:rPr>
              <a:pPr marL="0" marR="0" lvl="0" indent="0" algn="l" defTabSz="1306513" rtl="0" eaLnBrk="1" fontAlgn="auto" latinLnBrk="0" hangingPunct="1">
                <a:lnSpc>
                  <a:spcPct val="100000"/>
                </a:lnSpc>
                <a:spcBef>
                  <a:spcPts val="0"/>
                </a:spcBef>
                <a:spcAft>
                  <a:spcPts val="0"/>
                </a:spcAft>
                <a:buClrTx/>
                <a:buSzTx/>
                <a:buFontTx/>
                <a:buNone/>
                <a:tabLst/>
                <a:defRPr/>
              </a:pPr>
              <a:t>‹#›</a:t>
            </a:fld>
            <a:r>
              <a:rPr lang="en-US" sz="1000" kern="1200" dirty="0">
                <a:solidFill>
                  <a:srgbClr val="552D80"/>
                </a:solidFill>
                <a:effectLst/>
                <a:latin typeface="Avenir Next LT Pro" panose="020B0504020202020204" pitchFamily="34" charset="0"/>
                <a:ea typeface="+mn-ea"/>
                <a:cs typeface="+mn-cs"/>
              </a:rPr>
              <a:t> | ©SNIA. All Rights Reserved. </a:t>
            </a:r>
            <a:endParaRPr lang="en-US" sz="1000" dirty="0">
              <a:solidFill>
                <a:schemeClr val="tx1"/>
              </a:solidFill>
              <a:latin typeface="Avenir Next LT Pro" panose="020B0504020202020204" pitchFamily="34" charset="0"/>
              <a:cs typeface="Arial" pitchFamily="34" charset="0"/>
            </a:endParaRPr>
          </a:p>
        </p:txBody>
      </p:sp>
      <p:sp>
        <p:nvSpPr>
          <p:cNvPr id="4" name="Text Placeholder 3">
            <a:extLst>
              <a:ext uri="{FF2B5EF4-FFF2-40B4-BE49-F238E27FC236}">
                <a16:creationId xmlns:a16="http://schemas.microsoft.com/office/drawing/2014/main" id="{B48DB211-ADF9-4845-BFA5-3DA29D4B31E7}"/>
              </a:ext>
            </a:extLst>
          </p:cNvPr>
          <p:cNvSpPr>
            <a:spLocks noGrp="1"/>
          </p:cNvSpPr>
          <p:nvPr>
            <p:ph type="body" idx="1"/>
          </p:nvPr>
        </p:nvSpPr>
        <p:spPr>
          <a:xfrm>
            <a:off x="254977" y="1355088"/>
            <a:ext cx="11019575" cy="470821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descr="A black and purple background&#10;&#10;AI-generated content may be incorrect.">
            <a:extLst>
              <a:ext uri="{FF2B5EF4-FFF2-40B4-BE49-F238E27FC236}">
                <a16:creationId xmlns:a16="http://schemas.microsoft.com/office/drawing/2014/main" id="{D9592BCE-A314-5F3A-7145-415E4763A5F8}"/>
              </a:ext>
            </a:extLst>
          </p:cNvPr>
          <p:cNvPicPr>
            <a:picLocks noChangeAspect="1"/>
          </p:cNvPicPr>
          <p:nvPr userDrawn="1"/>
        </p:nvPicPr>
        <p:blipFill>
          <a:blip r:embed="rId17" cstate="screen">
            <a:extLst>
              <a:ext uri="{28A0092B-C50C-407E-A947-70E740481C1C}">
                <a14:useLocalDpi xmlns:a14="http://schemas.microsoft.com/office/drawing/2010/main" val="0"/>
              </a:ext>
            </a:extLst>
          </a:blip>
          <a:srcRect/>
          <a:stretch/>
        </p:blipFill>
        <p:spPr>
          <a:xfrm>
            <a:off x="11628857" y="53789"/>
            <a:ext cx="625599" cy="6726313"/>
          </a:xfrm>
          <a:prstGeom prst="rect">
            <a:avLst/>
          </a:prstGeom>
        </p:spPr>
      </p:pic>
      <p:pic>
        <p:nvPicPr>
          <p:cNvPr id="5" name="Picture 4" descr="A purple square with black background&#10;&#10;AI-generated content may be incorrect.">
            <a:extLst>
              <a:ext uri="{FF2B5EF4-FFF2-40B4-BE49-F238E27FC236}">
                <a16:creationId xmlns:a16="http://schemas.microsoft.com/office/drawing/2014/main" id="{946C7775-676C-1AC2-A0EA-3250E68DF0AD}"/>
              </a:ext>
            </a:extLst>
          </p:cNvPr>
          <p:cNvPicPr>
            <a:picLocks noChangeAspect="1"/>
          </p:cNvPicPr>
          <p:nvPr userDrawn="1"/>
        </p:nvPicPr>
        <p:blipFill>
          <a:blip r:embed="rId18" cstate="screen">
            <a:extLst>
              <a:ext uri="{28A0092B-C50C-407E-A947-70E740481C1C}">
                <a14:useLocalDpi xmlns:a14="http://schemas.microsoft.com/office/drawing/2010/main" val="0"/>
              </a:ext>
            </a:extLst>
          </a:blip>
          <a:stretch>
            <a:fillRect/>
          </a:stretch>
        </p:blipFill>
        <p:spPr>
          <a:xfrm>
            <a:off x="9436028" y="6468327"/>
            <a:ext cx="2002541" cy="277964"/>
          </a:xfrm>
          <a:prstGeom prst="rect">
            <a:avLst/>
          </a:prstGeom>
        </p:spPr>
      </p:pic>
    </p:spTree>
    <p:extLst>
      <p:ext uri="{BB962C8B-B14F-4D97-AF65-F5344CB8AC3E}">
        <p14:creationId xmlns:p14="http://schemas.microsoft.com/office/powerpoint/2010/main" val="1557289371"/>
      </p:ext>
    </p:extLst>
  </p:cSld>
  <p:clrMap bg1="lt1" tx1="dk1" bg2="lt2" tx2="dk2" accent1="accent1" accent2="accent2" accent3="accent3" accent4="accent4" accent5="accent5" accent6="accent6" hlink="hlink" folHlink="folHlink"/>
  <p:sldLayoutIdLst>
    <p:sldLayoutId id="2147483691" r:id="rId1"/>
    <p:sldLayoutId id="2147483698" r:id="rId2"/>
    <p:sldLayoutId id="2147483695" r:id="rId3"/>
    <p:sldLayoutId id="2147483692" r:id="rId4"/>
    <p:sldLayoutId id="2147483701" r:id="rId5"/>
    <p:sldLayoutId id="2147483699" r:id="rId6"/>
    <p:sldLayoutId id="2147483700" r:id="rId7"/>
    <p:sldLayoutId id="2147483702" r:id="rId8"/>
    <p:sldLayoutId id="2147483703" r:id="rId9"/>
    <p:sldLayoutId id="2147483704" r:id="rId10"/>
    <p:sldLayoutId id="2147483705" r:id="rId11"/>
    <p:sldLayoutId id="2147483706" r:id="rId12"/>
    <p:sldLayoutId id="2147483708" r:id="rId13"/>
    <p:sldLayoutId id="2147483709" r:id="rId14"/>
    <p:sldLayoutId id="2147483710" r:id="rId15"/>
  </p:sldLayoutIdLst>
  <p:txStyles>
    <p:titleStyle>
      <a:lvl1pPr algn="l" defTabSz="914400" rtl="0" eaLnBrk="1" latinLnBrk="0" hangingPunct="1">
        <a:lnSpc>
          <a:spcPct val="90000"/>
        </a:lnSpc>
        <a:spcBef>
          <a:spcPct val="0"/>
        </a:spcBef>
        <a:buNone/>
        <a:defRPr sz="3600" b="0" i="0" kern="1200" spc="0">
          <a:solidFill>
            <a:schemeClr val="tx2">
              <a:lumMod val="75000"/>
            </a:schemeClr>
          </a:solidFill>
          <a:latin typeface="Avenir Next LT Pro" panose="020B0504020202020204" pitchFamily="34" charset="0"/>
          <a:ea typeface="+mj-ea"/>
          <a:cs typeface="Arial" panose="020B0604020202020204" pitchFamily="34" charset="0"/>
        </a:defRPr>
      </a:lvl1pPr>
    </p:titleStyle>
    <p:bodyStyle>
      <a:lvl1pPr marL="457200" indent="-457200" algn="l" defTabSz="914400" rtl="0" eaLnBrk="1" latinLnBrk="0" hangingPunct="1">
        <a:lnSpc>
          <a:spcPct val="100000"/>
        </a:lnSpc>
        <a:spcBef>
          <a:spcPts val="600"/>
        </a:spcBef>
        <a:buClr>
          <a:srgbClr val="7030A0"/>
        </a:buClr>
        <a:buSzPct val="75000"/>
        <a:buFontTx/>
        <a:buBlip>
          <a:blip r:embed="rId19"/>
        </a:buBlip>
        <a:defRPr sz="2800" b="0" i="0" kern="1200">
          <a:solidFill>
            <a:schemeClr val="tx2">
              <a:lumMod val="50000"/>
            </a:schemeClr>
          </a:solidFill>
          <a:latin typeface="Avenir Next LT Pro" panose="020B0504020202020204" pitchFamily="34" charset="0"/>
          <a:ea typeface="+mn-ea"/>
          <a:cs typeface="Arial" panose="020B0604020202020204" pitchFamily="34" charset="0"/>
        </a:defRPr>
      </a:lvl1pPr>
      <a:lvl2pPr marL="800100" indent="-342900" algn="l" defTabSz="914400" rtl="0" eaLnBrk="1" latinLnBrk="0" hangingPunct="1">
        <a:lnSpc>
          <a:spcPct val="100000"/>
        </a:lnSpc>
        <a:spcBef>
          <a:spcPts val="600"/>
        </a:spcBef>
        <a:buClr>
          <a:srgbClr val="7030A0"/>
        </a:buClr>
        <a:buSzPct val="75000"/>
        <a:buFontTx/>
        <a:buBlip>
          <a:blip r:embed="rId19"/>
        </a:buBlip>
        <a:defRPr sz="2400" b="0" i="0" kern="1200">
          <a:solidFill>
            <a:schemeClr val="tx2">
              <a:lumMod val="50000"/>
            </a:schemeClr>
          </a:solidFill>
          <a:latin typeface="Avenir Next LT Pro" panose="020B0504020202020204" pitchFamily="34" charset="0"/>
          <a:ea typeface="+mn-ea"/>
          <a:cs typeface="Arial" panose="020B0604020202020204" pitchFamily="34" charset="0"/>
        </a:defRPr>
      </a:lvl2pPr>
      <a:lvl3pPr marL="1257300" indent="-342900" algn="l" defTabSz="914400" rtl="0" eaLnBrk="1" latinLnBrk="0" hangingPunct="1">
        <a:lnSpc>
          <a:spcPct val="100000"/>
        </a:lnSpc>
        <a:spcBef>
          <a:spcPts val="600"/>
        </a:spcBef>
        <a:buClr>
          <a:srgbClr val="7030A0"/>
        </a:buClr>
        <a:buSzPct val="75000"/>
        <a:buFontTx/>
        <a:buBlip>
          <a:blip r:embed="rId19"/>
        </a:buBlip>
        <a:defRPr sz="2000" b="0" i="0" kern="1200">
          <a:solidFill>
            <a:schemeClr val="tx2">
              <a:lumMod val="50000"/>
            </a:schemeClr>
          </a:solidFill>
          <a:latin typeface="Avenir Next LT Pro" panose="020B0504020202020204" pitchFamily="34" charset="0"/>
          <a:ea typeface="+mn-ea"/>
          <a:cs typeface="Arial" panose="020B0604020202020204" pitchFamily="34" charset="0"/>
        </a:defRPr>
      </a:lvl3pPr>
      <a:lvl4pPr marL="1657350" indent="-285750" algn="l" defTabSz="914400" rtl="0" eaLnBrk="1" latinLnBrk="0" hangingPunct="1">
        <a:lnSpc>
          <a:spcPct val="100000"/>
        </a:lnSpc>
        <a:spcBef>
          <a:spcPts val="600"/>
        </a:spcBef>
        <a:buClr>
          <a:srgbClr val="7030A0"/>
        </a:buClr>
        <a:buSzPct val="75000"/>
        <a:buFontTx/>
        <a:buBlip>
          <a:blip r:embed="rId19"/>
        </a:buBlip>
        <a:defRPr sz="1800" b="0" i="0" kern="1200">
          <a:solidFill>
            <a:schemeClr val="tx2">
              <a:lumMod val="50000"/>
            </a:schemeClr>
          </a:solidFill>
          <a:latin typeface="Avenir Next LT Pro" panose="020B05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600"/>
        </a:spcBef>
        <a:buClr>
          <a:srgbClr val="7030A0"/>
        </a:buClr>
        <a:buSzPct val="75000"/>
        <a:buFontTx/>
        <a:buNone/>
        <a:defRPr sz="1800" b="0" i="0" kern="1200">
          <a:solidFill>
            <a:schemeClr val="bg1"/>
          </a:solidFill>
          <a:latin typeface="Avenir Next LT Pro" panose="020B05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slide" Target="slide20.xml"/><Relationship Id="rId4" Type="http://schemas.openxmlformats.org/officeDocument/2006/relationships/slide" Target="slide19.xml"/></Relationships>
</file>

<file path=ppt/slides/_rels/slide18.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slide" Target="slide20.xml"/><Relationship Id="rId4" Type="http://schemas.openxmlformats.org/officeDocument/2006/relationships/slide" Target="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1.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84.svg"/></Relationships>
</file>

<file path=ppt/slides/_rels/slide3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82.svg"/><Relationship Id="rId5" Type="http://schemas.openxmlformats.org/officeDocument/2006/relationships/image" Target="../media/image81.png"/><Relationship Id="rId4" Type="http://schemas.openxmlformats.org/officeDocument/2006/relationships/image" Target="../media/image80.svg"/></Relationships>
</file>

<file path=ppt/slides/_rels/slide35.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slide" Target="slide19.xml"/></Relationships>
</file>

<file path=ppt/slides/_rels/slide36.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81.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82.sv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81.png"/><Relationship Id="rId5" Type="http://schemas.openxmlformats.org/officeDocument/2006/relationships/slide" Target="slide20.xml"/><Relationship Id="rId4" Type="http://schemas.openxmlformats.org/officeDocument/2006/relationships/slide" Target="slide1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9.xml"/><Relationship Id="rId5" Type="http://schemas.openxmlformats.org/officeDocument/2006/relationships/image" Target="../media/image92.png"/><Relationship Id="rId4" Type="http://schemas.openxmlformats.org/officeDocument/2006/relationships/image" Target="../media/image91.png"/></Relationships>
</file>

<file path=ppt/slides/_rels/slide41.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84.sv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83.png"/><Relationship Id="rId5" Type="http://schemas.openxmlformats.org/officeDocument/2006/relationships/slide" Target="slide20.xml"/><Relationship Id="rId4" Type="http://schemas.openxmlformats.org/officeDocument/2006/relationships/slide" Target="slide1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85.png"/><Relationship Id="rId1" Type="http://schemas.openxmlformats.org/officeDocument/2006/relationships/slideLayout" Target="../slideLayouts/slideLayout9.xml"/><Relationship Id="rId6" Type="http://schemas.openxmlformats.org/officeDocument/2006/relationships/slide" Target="slide20.xml"/><Relationship Id="rId5" Type="http://schemas.openxmlformats.org/officeDocument/2006/relationships/slide" Target="slide19.xml"/><Relationship Id="rId4" Type="http://schemas.openxmlformats.org/officeDocument/2006/relationships/slide" Target="slide1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9.xml"/><Relationship Id="rId4" Type="http://schemas.openxmlformats.org/officeDocument/2006/relationships/image" Target="../media/image97.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mailto:dsn-chair@snia.com"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55.xml.rels><?xml version="1.0" encoding="UTF-8" standalone="yes"?>
<Relationships xmlns="http://schemas.openxmlformats.org/package/2006/relationships"><Relationship Id="rId8" Type="http://schemas.openxmlformats.org/officeDocument/2006/relationships/image" Target="../media/image109.svg"/><Relationship Id="rId3" Type="http://schemas.openxmlformats.org/officeDocument/2006/relationships/image" Target="../media/image115.png"/><Relationship Id="rId7"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15.xml"/><Relationship Id="rId6" Type="http://schemas.openxmlformats.org/officeDocument/2006/relationships/hyperlink" Target="https://azure.microsoft.com/en-us/documentation/services/virtual-machines/" TargetMode="External"/><Relationship Id="rId5" Type="http://schemas.openxmlformats.org/officeDocument/2006/relationships/image" Target="../media/image116.png"/><Relationship Id="rId4" Type="http://schemas.openxmlformats.org/officeDocument/2006/relationships/hyperlink" Target="http://www.starwindsoftware.com/blog/why-do-we-always-see-responder-cqe-errors-with-roce-rdma" TargetMode="External"/><Relationship Id="rId9" Type="http://schemas.openxmlformats.org/officeDocument/2006/relationships/image" Target="../media/image117.png"/></Relationships>
</file>

<file path=ppt/slides/_rels/slide56.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118.png"/></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hyperlink" Target="http://sniablog.org/" TargetMode="External"/><Relationship Id="rId2" Type="http://schemas.openxmlformats.org/officeDocument/2006/relationships/hyperlink" Target="https://www.snia.org/educational-library" TargetMode="External"/><Relationship Id="rId1" Type="http://schemas.openxmlformats.org/officeDocument/2006/relationships/slideLayout" Target="../slideLayouts/slideLayout4.xml"/><Relationship Id="rId4" Type="http://schemas.openxmlformats.org/officeDocument/2006/relationships/hyperlink" Target="https://twitter.com/SNIA"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conferences.sigcomm.org/sigcomm/2015/pdf/papers/p523.pdf" TargetMode="External"/><Relationship Id="rId5" Type="http://schemas.openxmlformats.org/officeDocument/2006/relationships/image" Target="../media/image42.png"/><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35DE4C0-F056-A5B8-AF2D-E07B77F564DD}"/>
              </a:ext>
            </a:extLst>
          </p:cNvPr>
          <p:cNvSpPr>
            <a:spLocks noGrp="1"/>
          </p:cNvSpPr>
          <p:nvPr>
            <p:ph type="body" sz="quarter" idx="10"/>
          </p:nvPr>
        </p:nvSpPr>
        <p:spPr/>
        <p:txBody>
          <a:bodyPr/>
          <a:lstStyle/>
          <a:p>
            <a:r>
              <a:rPr lang="en-US" sz="4800" b="1" dirty="0">
                <a:effectLst>
                  <a:outerShdw blurRad="38100" dist="38100" dir="2700000" algn="tl">
                    <a:srgbClr val="000000">
                      <a:alpha val="43137"/>
                    </a:srgbClr>
                  </a:outerShdw>
                </a:effectLst>
              </a:rPr>
              <a:t>Everything You Wanted to Know About RDMA But Were Too Proud to Ask</a:t>
            </a:r>
            <a:endParaRPr lang="en-US" sz="7200" dirty="0">
              <a:solidFill>
                <a:schemeClr val="accent3"/>
              </a:solidFill>
            </a:endParaRPr>
          </a:p>
        </p:txBody>
      </p:sp>
      <p:sp>
        <p:nvSpPr>
          <p:cNvPr id="7" name="Text Placeholder 6">
            <a:extLst>
              <a:ext uri="{FF2B5EF4-FFF2-40B4-BE49-F238E27FC236}">
                <a16:creationId xmlns:a16="http://schemas.microsoft.com/office/drawing/2014/main" id="{CE309ED5-A80A-4917-50F7-B83C87016E6F}"/>
              </a:ext>
            </a:extLst>
          </p:cNvPr>
          <p:cNvSpPr>
            <a:spLocks noGrp="1"/>
          </p:cNvSpPr>
          <p:nvPr>
            <p:ph type="body" sz="quarter" idx="11"/>
          </p:nvPr>
        </p:nvSpPr>
        <p:spPr/>
        <p:txBody>
          <a:bodyPr>
            <a:normAutofit fontScale="92500" lnSpcReduction="20000"/>
          </a:bodyPr>
          <a:lstStyle/>
          <a:p>
            <a:r>
              <a:rPr lang="en-US" dirty="0"/>
              <a:t>Live Webinar</a:t>
            </a:r>
          </a:p>
          <a:p>
            <a:r>
              <a:rPr lang="en-US" dirty="0"/>
              <a:t>March 26, 2025</a:t>
            </a:r>
          </a:p>
          <a:p>
            <a:r>
              <a:rPr lang="en-US" dirty="0"/>
              <a:t>10:00 am PT / 1:00 pm ET</a:t>
            </a:r>
          </a:p>
          <a:p>
            <a:endParaRPr lang="en-US" dirty="0"/>
          </a:p>
        </p:txBody>
      </p:sp>
    </p:spTree>
    <p:extLst>
      <p:ext uri="{BB962C8B-B14F-4D97-AF65-F5344CB8AC3E}">
        <p14:creationId xmlns:p14="http://schemas.microsoft.com/office/powerpoint/2010/main" val="26915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3916C-207A-24F2-E30F-02CEE240F1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1DA23F-B7E3-DA83-6BB4-F4FFF983714E}"/>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RDMA – A Historical Timeline</a:t>
            </a:r>
          </a:p>
        </p:txBody>
      </p:sp>
      <p:graphicFrame>
        <p:nvGraphicFramePr>
          <p:cNvPr id="4" name="Content Placeholder 5">
            <a:extLst>
              <a:ext uri="{FF2B5EF4-FFF2-40B4-BE49-F238E27FC236}">
                <a16:creationId xmlns:a16="http://schemas.microsoft.com/office/drawing/2014/main" id="{81011FAB-22BF-5428-0D86-BD18D5215705}"/>
              </a:ext>
            </a:extLst>
          </p:cNvPr>
          <p:cNvGraphicFramePr>
            <a:graphicFrameLocks noGrp="1"/>
          </p:cNvGraphicFramePr>
          <p:nvPr>
            <p:ph idx="1"/>
            <p:extLst>
              <p:ext uri="{D42A27DB-BD31-4B8C-83A1-F6EECF244321}">
                <p14:modId xmlns:p14="http://schemas.microsoft.com/office/powerpoint/2010/main" val="1965709140"/>
              </p:ext>
            </p:extLst>
          </p:nvPr>
        </p:nvGraphicFramePr>
        <p:xfrm>
          <a:off x="0" y="1690688"/>
          <a:ext cx="11572875" cy="47196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7798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F73A1-152D-703F-51BA-6E718CBE6967}"/>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The Message Passing Programming Model</a:t>
            </a:r>
          </a:p>
        </p:txBody>
      </p:sp>
      <p:sp>
        <p:nvSpPr>
          <p:cNvPr id="4" name="Rectangle: Rounded Corners 3">
            <a:extLst>
              <a:ext uri="{FF2B5EF4-FFF2-40B4-BE49-F238E27FC236}">
                <a16:creationId xmlns:a16="http://schemas.microsoft.com/office/drawing/2014/main" id="{8D7320E4-4952-C1DF-7B89-A312F435DFAD}"/>
              </a:ext>
            </a:extLst>
          </p:cNvPr>
          <p:cNvSpPr/>
          <p:nvPr/>
        </p:nvSpPr>
        <p:spPr>
          <a:xfrm>
            <a:off x="2822992" y="2156464"/>
            <a:ext cx="1890166" cy="145810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1200" dirty="0">
                <a:solidFill>
                  <a:schemeClr val="tx1"/>
                </a:solidFill>
              </a:rPr>
              <a:t>Application</a:t>
            </a:r>
          </a:p>
        </p:txBody>
      </p:sp>
      <p:sp>
        <p:nvSpPr>
          <p:cNvPr id="6" name="Rectangle: Rounded Corners 5">
            <a:extLst>
              <a:ext uri="{FF2B5EF4-FFF2-40B4-BE49-F238E27FC236}">
                <a16:creationId xmlns:a16="http://schemas.microsoft.com/office/drawing/2014/main" id="{89519AB9-CEDD-393C-94FF-48AA21747622}"/>
              </a:ext>
            </a:extLst>
          </p:cNvPr>
          <p:cNvSpPr/>
          <p:nvPr/>
        </p:nvSpPr>
        <p:spPr>
          <a:xfrm>
            <a:off x="3113613" y="2775137"/>
            <a:ext cx="1374911" cy="5572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Buffer</a:t>
            </a:r>
          </a:p>
        </p:txBody>
      </p:sp>
      <p:sp>
        <p:nvSpPr>
          <p:cNvPr id="8" name="Rectangle: Rounded Corners 7">
            <a:extLst>
              <a:ext uri="{FF2B5EF4-FFF2-40B4-BE49-F238E27FC236}">
                <a16:creationId xmlns:a16="http://schemas.microsoft.com/office/drawing/2014/main" id="{9C517E84-3D1A-8B85-A206-E5A409963C03}"/>
              </a:ext>
            </a:extLst>
          </p:cNvPr>
          <p:cNvSpPr/>
          <p:nvPr/>
        </p:nvSpPr>
        <p:spPr>
          <a:xfrm>
            <a:off x="4924113" y="2156464"/>
            <a:ext cx="1890166" cy="145810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1200" dirty="0">
                <a:solidFill>
                  <a:schemeClr val="tx1"/>
                </a:solidFill>
              </a:rPr>
              <a:t>Application</a:t>
            </a:r>
          </a:p>
        </p:txBody>
      </p:sp>
      <p:sp>
        <p:nvSpPr>
          <p:cNvPr id="9" name="Rectangle: Rounded Corners 8">
            <a:extLst>
              <a:ext uri="{FF2B5EF4-FFF2-40B4-BE49-F238E27FC236}">
                <a16:creationId xmlns:a16="http://schemas.microsoft.com/office/drawing/2014/main" id="{99EC5638-2688-2194-997B-5206A97F9141}"/>
              </a:ext>
            </a:extLst>
          </p:cNvPr>
          <p:cNvSpPr/>
          <p:nvPr/>
        </p:nvSpPr>
        <p:spPr>
          <a:xfrm>
            <a:off x="5214734" y="2775137"/>
            <a:ext cx="1374911" cy="5572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Buffer</a:t>
            </a:r>
          </a:p>
        </p:txBody>
      </p:sp>
      <p:sp>
        <p:nvSpPr>
          <p:cNvPr id="10" name="Rectangle: Rounded Corners 9">
            <a:extLst>
              <a:ext uri="{FF2B5EF4-FFF2-40B4-BE49-F238E27FC236}">
                <a16:creationId xmlns:a16="http://schemas.microsoft.com/office/drawing/2014/main" id="{2C8EBFA5-774D-E4D0-7217-A98117B53C56}"/>
              </a:ext>
            </a:extLst>
          </p:cNvPr>
          <p:cNvSpPr/>
          <p:nvPr/>
        </p:nvSpPr>
        <p:spPr>
          <a:xfrm>
            <a:off x="7025234" y="2156464"/>
            <a:ext cx="1890166" cy="145810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1200" dirty="0">
                <a:solidFill>
                  <a:schemeClr val="tx1"/>
                </a:solidFill>
              </a:rPr>
              <a:t>Application</a:t>
            </a:r>
          </a:p>
        </p:txBody>
      </p:sp>
      <p:sp>
        <p:nvSpPr>
          <p:cNvPr id="11" name="Rectangle: Rounded Corners 10">
            <a:extLst>
              <a:ext uri="{FF2B5EF4-FFF2-40B4-BE49-F238E27FC236}">
                <a16:creationId xmlns:a16="http://schemas.microsoft.com/office/drawing/2014/main" id="{698030A4-DE07-05F2-3393-FB7A7D2F8B18}"/>
              </a:ext>
            </a:extLst>
          </p:cNvPr>
          <p:cNvSpPr/>
          <p:nvPr/>
        </p:nvSpPr>
        <p:spPr>
          <a:xfrm>
            <a:off x="7315855" y="2775137"/>
            <a:ext cx="1374911" cy="5572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Buffer</a:t>
            </a:r>
          </a:p>
        </p:txBody>
      </p:sp>
      <p:sp>
        <p:nvSpPr>
          <p:cNvPr id="12" name="Rectangle: Rounded Corners 11">
            <a:extLst>
              <a:ext uri="{FF2B5EF4-FFF2-40B4-BE49-F238E27FC236}">
                <a16:creationId xmlns:a16="http://schemas.microsoft.com/office/drawing/2014/main" id="{37F8D48E-79BD-CC2B-44F1-5A44E01C2FF1}"/>
              </a:ext>
            </a:extLst>
          </p:cNvPr>
          <p:cNvSpPr/>
          <p:nvPr/>
        </p:nvSpPr>
        <p:spPr>
          <a:xfrm>
            <a:off x="2822992" y="3894776"/>
            <a:ext cx="1890166" cy="145810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1200" dirty="0">
                <a:solidFill>
                  <a:schemeClr val="tx1"/>
                </a:solidFill>
              </a:rPr>
              <a:t>Application</a:t>
            </a:r>
          </a:p>
        </p:txBody>
      </p:sp>
      <p:sp>
        <p:nvSpPr>
          <p:cNvPr id="13" name="Rectangle: Rounded Corners 12">
            <a:extLst>
              <a:ext uri="{FF2B5EF4-FFF2-40B4-BE49-F238E27FC236}">
                <a16:creationId xmlns:a16="http://schemas.microsoft.com/office/drawing/2014/main" id="{BF5BFE06-A703-884A-0447-26F46FA1FD28}"/>
              </a:ext>
            </a:extLst>
          </p:cNvPr>
          <p:cNvSpPr/>
          <p:nvPr/>
        </p:nvSpPr>
        <p:spPr>
          <a:xfrm>
            <a:off x="3113613" y="4513449"/>
            <a:ext cx="1374911" cy="5572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Buffer</a:t>
            </a:r>
          </a:p>
        </p:txBody>
      </p:sp>
      <p:sp>
        <p:nvSpPr>
          <p:cNvPr id="14" name="Rectangle: Rounded Corners 13">
            <a:extLst>
              <a:ext uri="{FF2B5EF4-FFF2-40B4-BE49-F238E27FC236}">
                <a16:creationId xmlns:a16="http://schemas.microsoft.com/office/drawing/2014/main" id="{2B410974-4743-A862-9DED-2B4FF51F0241}"/>
              </a:ext>
            </a:extLst>
          </p:cNvPr>
          <p:cNvSpPr/>
          <p:nvPr/>
        </p:nvSpPr>
        <p:spPr>
          <a:xfrm>
            <a:off x="4924113" y="3894776"/>
            <a:ext cx="1890166" cy="145810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1200" dirty="0">
                <a:solidFill>
                  <a:schemeClr val="tx1"/>
                </a:solidFill>
              </a:rPr>
              <a:t>Application</a:t>
            </a:r>
          </a:p>
        </p:txBody>
      </p:sp>
      <p:sp>
        <p:nvSpPr>
          <p:cNvPr id="15" name="Rectangle: Rounded Corners 14">
            <a:extLst>
              <a:ext uri="{FF2B5EF4-FFF2-40B4-BE49-F238E27FC236}">
                <a16:creationId xmlns:a16="http://schemas.microsoft.com/office/drawing/2014/main" id="{1A0EAE60-5A0E-6AFD-C82B-07709E53C462}"/>
              </a:ext>
            </a:extLst>
          </p:cNvPr>
          <p:cNvSpPr/>
          <p:nvPr/>
        </p:nvSpPr>
        <p:spPr>
          <a:xfrm>
            <a:off x="5214734" y="4513449"/>
            <a:ext cx="1374911" cy="5572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Buffer</a:t>
            </a:r>
          </a:p>
        </p:txBody>
      </p:sp>
      <p:sp>
        <p:nvSpPr>
          <p:cNvPr id="16" name="Rectangle: Rounded Corners 15">
            <a:extLst>
              <a:ext uri="{FF2B5EF4-FFF2-40B4-BE49-F238E27FC236}">
                <a16:creationId xmlns:a16="http://schemas.microsoft.com/office/drawing/2014/main" id="{CC75477E-9F19-07C8-677F-DFA217057924}"/>
              </a:ext>
            </a:extLst>
          </p:cNvPr>
          <p:cNvSpPr/>
          <p:nvPr/>
        </p:nvSpPr>
        <p:spPr>
          <a:xfrm>
            <a:off x="7025234" y="3894776"/>
            <a:ext cx="1890166" cy="145810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1200" dirty="0">
                <a:solidFill>
                  <a:schemeClr val="tx1"/>
                </a:solidFill>
              </a:rPr>
              <a:t>Application</a:t>
            </a:r>
          </a:p>
        </p:txBody>
      </p:sp>
      <p:sp>
        <p:nvSpPr>
          <p:cNvPr id="17" name="Rectangle: Rounded Corners 16">
            <a:extLst>
              <a:ext uri="{FF2B5EF4-FFF2-40B4-BE49-F238E27FC236}">
                <a16:creationId xmlns:a16="http://schemas.microsoft.com/office/drawing/2014/main" id="{D7F4EEE3-792D-829A-89CA-D86C6B639816}"/>
              </a:ext>
            </a:extLst>
          </p:cNvPr>
          <p:cNvSpPr/>
          <p:nvPr/>
        </p:nvSpPr>
        <p:spPr>
          <a:xfrm>
            <a:off x="7315855" y="4513449"/>
            <a:ext cx="1374911" cy="5572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Buffer</a:t>
            </a:r>
          </a:p>
        </p:txBody>
      </p:sp>
      <p:cxnSp>
        <p:nvCxnSpPr>
          <p:cNvPr id="19" name="Straight Arrow Connector 18">
            <a:extLst>
              <a:ext uri="{FF2B5EF4-FFF2-40B4-BE49-F238E27FC236}">
                <a16:creationId xmlns:a16="http://schemas.microsoft.com/office/drawing/2014/main" id="{8D37974D-816B-5B9E-2884-8AB21382887F}"/>
              </a:ext>
            </a:extLst>
          </p:cNvPr>
          <p:cNvCxnSpPr>
            <a:stCxn id="6" idx="3"/>
            <a:endCxn id="9" idx="1"/>
          </p:cNvCxnSpPr>
          <p:nvPr/>
        </p:nvCxnSpPr>
        <p:spPr>
          <a:xfrm>
            <a:off x="4488524" y="3053745"/>
            <a:ext cx="726210"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F823557A-7A4F-1707-6127-CE35563946B8}"/>
              </a:ext>
            </a:extLst>
          </p:cNvPr>
          <p:cNvCxnSpPr>
            <a:cxnSpLocks/>
            <a:stCxn id="9" idx="3"/>
            <a:endCxn id="11" idx="1"/>
          </p:cNvCxnSpPr>
          <p:nvPr/>
        </p:nvCxnSpPr>
        <p:spPr>
          <a:xfrm>
            <a:off x="6589645" y="3053745"/>
            <a:ext cx="726210"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D159A5BF-230F-C1A1-ED75-C1E98FA8DB94}"/>
              </a:ext>
            </a:extLst>
          </p:cNvPr>
          <p:cNvCxnSpPr>
            <a:cxnSpLocks/>
          </p:cNvCxnSpPr>
          <p:nvPr/>
        </p:nvCxnSpPr>
        <p:spPr>
          <a:xfrm>
            <a:off x="4026645" y="4803795"/>
            <a:ext cx="1618741"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94B6815A-E708-3E4C-C840-2FD472E69140}"/>
              </a:ext>
            </a:extLst>
          </p:cNvPr>
          <p:cNvCxnSpPr>
            <a:cxnSpLocks/>
          </p:cNvCxnSpPr>
          <p:nvPr/>
        </p:nvCxnSpPr>
        <p:spPr>
          <a:xfrm>
            <a:off x="6127766" y="4803795"/>
            <a:ext cx="1618741"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994FE7AE-B9D5-39A8-D0EF-4D50EF9B8DA1}"/>
              </a:ext>
            </a:extLst>
          </p:cNvPr>
          <p:cNvCxnSpPr>
            <a:stCxn id="13" idx="0"/>
            <a:endCxn id="6" idx="2"/>
          </p:cNvCxnSpPr>
          <p:nvPr/>
        </p:nvCxnSpPr>
        <p:spPr>
          <a:xfrm flipV="1">
            <a:off x="3801069" y="3332352"/>
            <a:ext cx="0" cy="1181097"/>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85324B86-CE5B-FBC6-E61A-CAA4DBC9207A}"/>
              </a:ext>
            </a:extLst>
          </p:cNvPr>
          <p:cNvCxnSpPr>
            <a:stCxn id="13" idx="3"/>
            <a:endCxn id="9" idx="1"/>
          </p:cNvCxnSpPr>
          <p:nvPr/>
        </p:nvCxnSpPr>
        <p:spPr>
          <a:xfrm flipV="1">
            <a:off x="4488524" y="3053745"/>
            <a:ext cx="726210" cy="1738312"/>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03BD75AE-255E-83C7-CA79-BB0B293A7F6B}"/>
              </a:ext>
            </a:extLst>
          </p:cNvPr>
          <p:cNvCxnSpPr>
            <a:stCxn id="9" idx="3"/>
            <a:endCxn id="17" idx="1"/>
          </p:cNvCxnSpPr>
          <p:nvPr/>
        </p:nvCxnSpPr>
        <p:spPr>
          <a:xfrm>
            <a:off x="6589645" y="3053745"/>
            <a:ext cx="726210" cy="1738312"/>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DB21C03D-7C1C-F0B5-5259-1C3558DD7D80}"/>
              </a:ext>
            </a:extLst>
          </p:cNvPr>
          <p:cNvCxnSpPr>
            <a:stCxn id="15" idx="3"/>
            <a:endCxn id="11" idx="1"/>
          </p:cNvCxnSpPr>
          <p:nvPr/>
        </p:nvCxnSpPr>
        <p:spPr>
          <a:xfrm flipV="1">
            <a:off x="6589645" y="3053745"/>
            <a:ext cx="726210" cy="1738312"/>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0B17D5E2-88BA-EF87-D8FC-A28DB092DEB0}"/>
              </a:ext>
            </a:extLst>
          </p:cNvPr>
          <p:cNvCxnSpPr>
            <a:stCxn id="6" idx="3"/>
            <a:endCxn id="15" idx="1"/>
          </p:cNvCxnSpPr>
          <p:nvPr/>
        </p:nvCxnSpPr>
        <p:spPr>
          <a:xfrm>
            <a:off x="4488524" y="3053745"/>
            <a:ext cx="726210" cy="1738312"/>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1347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22200-FF8B-D322-4E25-8568A3A867CE}"/>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Message Passing over TCP</a:t>
            </a:r>
          </a:p>
        </p:txBody>
      </p:sp>
      <p:sp>
        <p:nvSpPr>
          <p:cNvPr id="5" name="Rectangle: Rounded Corners 4">
            <a:extLst>
              <a:ext uri="{FF2B5EF4-FFF2-40B4-BE49-F238E27FC236}">
                <a16:creationId xmlns:a16="http://schemas.microsoft.com/office/drawing/2014/main" id="{40D07EAC-32A7-89DA-60D0-D96E73361190}"/>
              </a:ext>
            </a:extLst>
          </p:cNvPr>
          <p:cNvSpPr/>
          <p:nvPr/>
        </p:nvSpPr>
        <p:spPr>
          <a:xfrm>
            <a:off x="3908683" y="2163782"/>
            <a:ext cx="1379095" cy="97527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1200" dirty="0">
                <a:solidFill>
                  <a:schemeClr val="tx1"/>
                </a:solidFill>
              </a:rPr>
              <a:t>Application</a:t>
            </a:r>
          </a:p>
        </p:txBody>
      </p:sp>
      <p:sp>
        <p:nvSpPr>
          <p:cNvPr id="6" name="Rectangle: Rounded Corners 5">
            <a:extLst>
              <a:ext uri="{FF2B5EF4-FFF2-40B4-BE49-F238E27FC236}">
                <a16:creationId xmlns:a16="http://schemas.microsoft.com/office/drawing/2014/main" id="{AA4F84D9-7043-63FD-E183-D74267C95C9F}"/>
              </a:ext>
            </a:extLst>
          </p:cNvPr>
          <p:cNvSpPr/>
          <p:nvPr/>
        </p:nvSpPr>
        <p:spPr>
          <a:xfrm>
            <a:off x="4059523" y="2565707"/>
            <a:ext cx="1097093" cy="3897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Buffer</a:t>
            </a:r>
          </a:p>
        </p:txBody>
      </p:sp>
      <p:sp>
        <p:nvSpPr>
          <p:cNvPr id="10" name="Rectangle: Rounded Corners 9">
            <a:extLst>
              <a:ext uri="{FF2B5EF4-FFF2-40B4-BE49-F238E27FC236}">
                <a16:creationId xmlns:a16="http://schemas.microsoft.com/office/drawing/2014/main" id="{85B6C182-44D7-20F6-C90B-5487E4C61CD7}"/>
              </a:ext>
            </a:extLst>
          </p:cNvPr>
          <p:cNvSpPr/>
          <p:nvPr/>
        </p:nvSpPr>
        <p:spPr>
          <a:xfrm>
            <a:off x="3342809" y="1495815"/>
            <a:ext cx="2091125" cy="34659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dirty="0">
                <a:solidFill>
                  <a:schemeClr val="tx1"/>
                </a:solidFill>
              </a:rPr>
              <a:t>SERVER</a:t>
            </a:r>
          </a:p>
        </p:txBody>
      </p:sp>
      <p:sp>
        <p:nvSpPr>
          <p:cNvPr id="11" name="Rectangle 10">
            <a:extLst>
              <a:ext uri="{FF2B5EF4-FFF2-40B4-BE49-F238E27FC236}">
                <a16:creationId xmlns:a16="http://schemas.microsoft.com/office/drawing/2014/main" id="{78CEB89E-E8BE-9D0B-7D6E-10ACABA292A1}"/>
              </a:ext>
            </a:extLst>
          </p:cNvPr>
          <p:cNvSpPr/>
          <p:nvPr/>
        </p:nvSpPr>
        <p:spPr>
          <a:xfrm>
            <a:off x="3908684" y="3327034"/>
            <a:ext cx="1431561" cy="37777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    </a:t>
            </a:r>
            <a:r>
              <a:rPr lang="en-US" sz="1600" dirty="0">
                <a:solidFill>
                  <a:schemeClr val="tx1"/>
                </a:solidFill>
              </a:rPr>
              <a:t>Sockets</a:t>
            </a:r>
            <a:endParaRPr lang="en-US" dirty="0">
              <a:solidFill>
                <a:schemeClr val="tx1"/>
              </a:solidFill>
            </a:endParaRPr>
          </a:p>
        </p:txBody>
      </p:sp>
      <p:sp>
        <p:nvSpPr>
          <p:cNvPr id="12" name="Rectangle 11">
            <a:extLst>
              <a:ext uri="{FF2B5EF4-FFF2-40B4-BE49-F238E27FC236}">
                <a16:creationId xmlns:a16="http://schemas.microsoft.com/office/drawing/2014/main" id="{D5B9BB63-8B79-A8D1-7EA5-EFDB2428D853}"/>
              </a:ext>
            </a:extLst>
          </p:cNvPr>
          <p:cNvSpPr/>
          <p:nvPr/>
        </p:nvSpPr>
        <p:spPr>
          <a:xfrm>
            <a:off x="3908683" y="3813637"/>
            <a:ext cx="1431561" cy="37777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      </a:t>
            </a:r>
            <a:r>
              <a:rPr lang="en-US" sz="1600" dirty="0">
                <a:solidFill>
                  <a:schemeClr val="tx1"/>
                </a:solidFill>
              </a:rPr>
              <a:t>Transport</a:t>
            </a:r>
            <a:endParaRPr lang="en-US" dirty="0">
              <a:solidFill>
                <a:schemeClr val="tx1"/>
              </a:solidFill>
            </a:endParaRPr>
          </a:p>
        </p:txBody>
      </p:sp>
      <p:sp>
        <p:nvSpPr>
          <p:cNvPr id="13" name="Rectangle 12">
            <a:extLst>
              <a:ext uri="{FF2B5EF4-FFF2-40B4-BE49-F238E27FC236}">
                <a16:creationId xmlns:a16="http://schemas.microsoft.com/office/drawing/2014/main" id="{D35A405F-CBB6-38FF-B200-A04425BCEBCF}"/>
              </a:ext>
            </a:extLst>
          </p:cNvPr>
          <p:cNvSpPr/>
          <p:nvPr/>
        </p:nvSpPr>
        <p:spPr>
          <a:xfrm>
            <a:off x="3908683" y="4300241"/>
            <a:ext cx="1431561" cy="37777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     </a:t>
            </a:r>
            <a:r>
              <a:rPr lang="en-US" sz="1400" dirty="0">
                <a:solidFill>
                  <a:schemeClr val="tx1"/>
                </a:solidFill>
              </a:rPr>
              <a:t>NIC Driver</a:t>
            </a:r>
          </a:p>
        </p:txBody>
      </p:sp>
      <p:sp>
        <p:nvSpPr>
          <p:cNvPr id="16" name="Rectangle: Rounded Corners 15">
            <a:extLst>
              <a:ext uri="{FF2B5EF4-FFF2-40B4-BE49-F238E27FC236}">
                <a16:creationId xmlns:a16="http://schemas.microsoft.com/office/drawing/2014/main" id="{BDE12AF6-C915-F4B6-5240-5ABD63E61333}"/>
              </a:ext>
            </a:extLst>
          </p:cNvPr>
          <p:cNvSpPr/>
          <p:nvPr/>
        </p:nvSpPr>
        <p:spPr>
          <a:xfrm>
            <a:off x="3961148" y="3377942"/>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7" name="Rectangle: Rounded Corners 16">
            <a:extLst>
              <a:ext uri="{FF2B5EF4-FFF2-40B4-BE49-F238E27FC236}">
                <a16:creationId xmlns:a16="http://schemas.microsoft.com/office/drawing/2014/main" id="{EC16898E-72D7-0BDD-6658-A5104B022A51}"/>
              </a:ext>
            </a:extLst>
          </p:cNvPr>
          <p:cNvSpPr/>
          <p:nvPr/>
        </p:nvSpPr>
        <p:spPr>
          <a:xfrm>
            <a:off x="3961147" y="3867382"/>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8" name="Rectangle: Rounded Corners 17">
            <a:extLst>
              <a:ext uri="{FF2B5EF4-FFF2-40B4-BE49-F238E27FC236}">
                <a16:creationId xmlns:a16="http://schemas.microsoft.com/office/drawing/2014/main" id="{A90672EC-5658-2402-1EA8-93D87C5ED3EA}"/>
              </a:ext>
            </a:extLst>
          </p:cNvPr>
          <p:cNvSpPr/>
          <p:nvPr/>
        </p:nvSpPr>
        <p:spPr>
          <a:xfrm>
            <a:off x="3965207" y="4359266"/>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nvGrpSpPr>
          <p:cNvPr id="39" name="Group 38">
            <a:extLst>
              <a:ext uri="{FF2B5EF4-FFF2-40B4-BE49-F238E27FC236}">
                <a16:creationId xmlns:a16="http://schemas.microsoft.com/office/drawing/2014/main" id="{46603125-3AF0-5C40-9FE9-6EE53CAA9A0A}"/>
              </a:ext>
            </a:extLst>
          </p:cNvPr>
          <p:cNvGrpSpPr/>
          <p:nvPr/>
        </p:nvGrpSpPr>
        <p:grpSpPr>
          <a:xfrm>
            <a:off x="4234094" y="5145931"/>
            <a:ext cx="813215" cy="552141"/>
            <a:chOff x="2488367" y="5254052"/>
            <a:chExt cx="813215" cy="552141"/>
          </a:xfrm>
        </p:grpSpPr>
        <p:sp>
          <p:nvSpPr>
            <p:cNvPr id="19" name="Rectangle 18">
              <a:extLst>
                <a:ext uri="{FF2B5EF4-FFF2-40B4-BE49-F238E27FC236}">
                  <a16:creationId xmlns:a16="http://schemas.microsoft.com/office/drawing/2014/main" id="{21988CA2-8C90-122C-3F25-0DA7DB08D9AC}"/>
                </a:ext>
              </a:extLst>
            </p:cNvPr>
            <p:cNvSpPr/>
            <p:nvPr/>
          </p:nvSpPr>
          <p:spPr>
            <a:xfrm>
              <a:off x="2585800" y="5343993"/>
              <a:ext cx="715782" cy="32470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NIC</a:t>
              </a:r>
            </a:p>
          </p:txBody>
        </p:sp>
        <p:sp>
          <p:nvSpPr>
            <p:cNvPr id="20" name="Rectangle 19">
              <a:extLst>
                <a:ext uri="{FF2B5EF4-FFF2-40B4-BE49-F238E27FC236}">
                  <a16:creationId xmlns:a16="http://schemas.microsoft.com/office/drawing/2014/main" id="{C5305CD1-3DD8-7FAC-7AD9-4C7CA466032C}"/>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CD30B5A-20C2-6DB5-7D83-7C55FBB26F6F}"/>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6623C7D3-749C-C6A4-F83B-DF3932EFB93D}"/>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A44776DB-2306-8A06-3095-F41CA48E515F}"/>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1EE1631F-EC98-70A3-B2D4-028E8CB9EC30}"/>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77D2A99-F070-F743-BD5C-8F9525420D24}"/>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58" name="Connector: Elbow 57">
            <a:extLst>
              <a:ext uri="{FF2B5EF4-FFF2-40B4-BE49-F238E27FC236}">
                <a16:creationId xmlns:a16="http://schemas.microsoft.com/office/drawing/2014/main" id="{3F92217D-7B58-05F5-80FE-C092B3292ACE}"/>
              </a:ext>
            </a:extLst>
          </p:cNvPr>
          <p:cNvCxnSpPr>
            <a:cxnSpLocks/>
            <a:stCxn id="6" idx="1"/>
            <a:endCxn id="16" idx="1"/>
          </p:cNvCxnSpPr>
          <p:nvPr/>
        </p:nvCxnSpPr>
        <p:spPr>
          <a:xfrm rot="10800000" flipV="1">
            <a:off x="3961149" y="2760579"/>
            <a:ext cx="98375" cy="747223"/>
          </a:xfrm>
          <a:prstGeom prst="bentConnector3">
            <a:avLst>
              <a:gd name="adj1" fmla="val 332376"/>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0" name="Connector: Elbow 59">
            <a:extLst>
              <a:ext uri="{FF2B5EF4-FFF2-40B4-BE49-F238E27FC236}">
                <a16:creationId xmlns:a16="http://schemas.microsoft.com/office/drawing/2014/main" id="{B74C6027-3D65-8201-A97B-30376D84081C}"/>
              </a:ext>
            </a:extLst>
          </p:cNvPr>
          <p:cNvCxnSpPr>
            <a:cxnSpLocks/>
            <a:stCxn id="16" idx="1"/>
            <a:endCxn id="17" idx="1"/>
          </p:cNvCxnSpPr>
          <p:nvPr/>
        </p:nvCxnSpPr>
        <p:spPr>
          <a:xfrm rot="10800000" flipV="1">
            <a:off x="3961148" y="3507803"/>
            <a:ext cx="1" cy="489440"/>
          </a:xfrm>
          <a:prstGeom prst="bentConnector3">
            <a:avLst>
              <a:gd name="adj1" fmla="val 22860100000"/>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4" name="Connector: Elbow 63">
            <a:extLst>
              <a:ext uri="{FF2B5EF4-FFF2-40B4-BE49-F238E27FC236}">
                <a16:creationId xmlns:a16="http://schemas.microsoft.com/office/drawing/2014/main" id="{D84AA7A1-F865-D3FC-F030-4DB4BF052207}"/>
              </a:ext>
            </a:extLst>
          </p:cNvPr>
          <p:cNvCxnSpPr>
            <a:cxnSpLocks/>
            <a:stCxn id="17" idx="1"/>
            <a:endCxn id="18" idx="1"/>
          </p:cNvCxnSpPr>
          <p:nvPr/>
        </p:nvCxnSpPr>
        <p:spPr>
          <a:xfrm rot="10800000" flipH="1" flipV="1">
            <a:off x="3961147" y="3997243"/>
            <a:ext cx="4060" cy="491884"/>
          </a:xfrm>
          <a:prstGeom prst="bentConnector3">
            <a:avLst>
              <a:gd name="adj1" fmla="val -563054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7" name="Connector: Elbow 66">
            <a:extLst>
              <a:ext uri="{FF2B5EF4-FFF2-40B4-BE49-F238E27FC236}">
                <a16:creationId xmlns:a16="http://schemas.microsoft.com/office/drawing/2014/main" id="{C62F3601-2212-7CCC-9593-56A634480907}"/>
              </a:ext>
            </a:extLst>
          </p:cNvPr>
          <p:cNvCxnSpPr>
            <a:cxnSpLocks/>
            <a:stCxn id="18" idx="1"/>
            <a:endCxn id="19" idx="1"/>
          </p:cNvCxnSpPr>
          <p:nvPr/>
        </p:nvCxnSpPr>
        <p:spPr>
          <a:xfrm rot="10800000" flipH="1" flipV="1">
            <a:off x="3965207" y="4489126"/>
            <a:ext cx="366320" cy="909099"/>
          </a:xfrm>
          <a:prstGeom prst="bentConnector3">
            <a:avLst>
              <a:gd name="adj1" fmla="val -62404"/>
            </a:avLst>
          </a:prstGeom>
          <a:ln>
            <a:tailEnd type="triangle"/>
          </a:ln>
        </p:spPr>
        <p:style>
          <a:lnRef idx="2">
            <a:schemeClr val="accent1"/>
          </a:lnRef>
          <a:fillRef idx="0">
            <a:schemeClr val="accent1"/>
          </a:fillRef>
          <a:effectRef idx="1">
            <a:schemeClr val="accent1"/>
          </a:effectRef>
          <a:fontRef idx="minor">
            <a:schemeClr val="tx1"/>
          </a:fontRef>
        </p:style>
      </p:cxnSp>
      <p:sp>
        <p:nvSpPr>
          <p:cNvPr id="70" name="Rectangle: Rounded Corners 69">
            <a:extLst>
              <a:ext uri="{FF2B5EF4-FFF2-40B4-BE49-F238E27FC236}">
                <a16:creationId xmlns:a16="http://schemas.microsoft.com/office/drawing/2014/main" id="{83028A72-DD91-EFC2-81B2-2324C0DFD16E}"/>
              </a:ext>
            </a:extLst>
          </p:cNvPr>
          <p:cNvSpPr/>
          <p:nvPr/>
        </p:nvSpPr>
        <p:spPr>
          <a:xfrm>
            <a:off x="6836766" y="2163782"/>
            <a:ext cx="1379095" cy="97527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1200" dirty="0">
                <a:solidFill>
                  <a:schemeClr val="tx1"/>
                </a:solidFill>
              </a:rPr>
              <a:t>Application</a:t>
            </a:r>
          </a:p>
        </p:txBody>
      </p:sp>
      <p:sp>
        <p:nvSpPr>
          <p:cNvPr id="71" name="Rectangle: Rounded Corners 70">
            <a:extLst>
              <a:ext uri="{FF2B5EF4-FFF2-40B4-BE49-F238E27FC236}">
                <a16:creationId xmlns:a16="http://schemas.microsoft.com/office/drawing/2014/main" id="{2DF75AC9-BAD1-7B85-0B73-035F003E391A}"/>
              </a:ext>
            </a:extLst>
          </p:cNvPr>
          <p:cNvSpPr/>
          <p:nvPr/>
        </p:nvSpPr>
        <p:spPr>
          <a:xfrm>
            <a:off x="6987606" y="2565707"/>
            <a:ext cx="1097093" cy="3897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Buffer</a:t>
            </a:r>
          </a:p>
        </p:txBody>
      </p:sp>
      <p:sp>
        <p:nvSpPr>
          <p:cNvPr id="72" name="Rectangle: Rounded Corners 71">
            <a:extLst>
              <a:ext uri="{FF2B5EF4-FFF2-40B4-BE49-F238E27FC236}">
                <a16:creationId xmlns:a16="http://schemas.microsoft.com/office/drawing/2014/main" id="{228821EF-F944-B50E-3B3B-00C5BD1C15DE}"/>
              </a:ext>
            </a:extLst>
          </p:cNvPr>
          <p:cNvSpPr/>
          <p:nvPr/>
        </p:nvSpPr>
        <p:spPr>
          <a:xfrm>
            <a:off x="6270892" y="1495815"/>
            <a:ext cx="2091125" cy="34659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dirty="0">
                <a:solidFill>
                  <a:schemeClr val="tx1"/>
                </a:solidFill>
              </a:rPr>
              <a:t>SERVER</a:t>
            </a:r>
          </a:p>
        </p:txBody>
      </p:sp>
      <p:sp>
        <p:nvSpPr>
          <p:cNvPr id="73" name="Rectangle 72">
            <a:extLst>
              <a:ext uri="{FF2B5EF4-FFF2-40B4-BE49-F238E27FC236}">
                <a16:creationId xmlns:a16="http://schemas.microsoft.com/office/drawing/2014/main" id="{85A2D0D4-B24E-B429-B8CF-9B7B3B9D7E1E}"/>
              </a:ext>
            </a:extLst>
          </p:cNvPr>
          <p:cNvSpPr/>
          <p:nvPr/>
        </p:nvSpPr>
        <p:spPr>
          <a:xfrm>
            <a:off x="6836767" y="3327034"/>
            <a:ext cx="1431561" cy="37777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    </a:t>
            </a:r>
            <a:r>
              <a:rPr lang="en-US" sz="1600" dirty="0">
                <a:solidFill>
                  <a:schemeClr val="tx1"/>
                </a:solidFill>
              </a:rPr>
              <a:t>Sockets</a:t>
            </a:r>
            <a:endParaRPr lang="en-US" dirty="0">
              <a:solidFill>
                <a:schemeClr val="tx1"/>
              </a:solidFill>
            </a:endParaRPr>
          </a:p>
        </p:txBody>
      </p:sp>
      <p:sp>
        <p:nvSpPr>
          <p:cNvPr id="74" name="Rectangle 73">
            <a:extLst>
              <a:ext uri="{FF2B5EF4-FFF2-40B4-BE49-F238E27FC236}">
                <a16:creationId xmlns:a16="http://schemas.microsoft.com/office/drawing/2014/main" id="{513F52CA-66A1-B878-51C1-B434087684BE}"/>
              </a:ext>
            </a:extLst>
          </p:cNvPr>
          <p:cNvSpPr/>
          <p:nvPr/>
        </p:nvSpPr>
        <p:spPr>
          <a:xfrm>
            <a:off x="6836766" y="3813637"/>
            <a:ext cx="1431561" cy="37777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      </a:t>
            </a:r>
            <a:r>
              <a:rPr lang="en-US" sz="1600" dirty="0">
                <a:solidFill>
                  <a:schemeClr val="tx1"/>
                </a:solidFill>
              </a:rPr>
              <a:t>Transport</a:t>
            </a:r>
            <a:endParaRPr lang="en-US" dirty="0">
              <a:solidFill>
                <a:schemeClr val="tx1"/>
              </a:solidFill>
            </a:endParaRPr>
          </a:p>
        </p:txBody>
      </p:sp>
      <p:sp>
        <p:nvSpPr>
          <p:cNvPr id="75" name="Rectangle 74">
            <a:extLst>
              <a:ext uri="{FF2B5EF4-FFF2-40B4-BE49-F238E27FC236}">
                <a16:creationId xmlns:a16="http://schemas.microsoft.com/office/drawing/2014/main" id="{836F5757-CBFB-B0A6-A24C-F3E44DD2A980}"/>
              </a:ext>
            </a:extLst>
          </p:cNvPr>
          <p:cNvSpPr/>
          <p:nvPr/>
        </p:nvSpPr>
        <p:spPr>
          <a:xfrm>
            <a:off x="6836766" y="4300241"/>
            <a:ext cx="1431561" cy="37777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     </a:t>
            </a:r>
            <a:r>
              <a:rPr lang="en-US" sz="1400" dirty="0">
                <a:solidFill>
                  <a:schemeClr val="tx1"/>
                </a:solidFill>
              </a:rPr>
              <a:t>NIC Driver</a:t>
            </a:r>
          </a:p>
        </p:txBody>
      </p:sp>
      <p:sp>
        <p:nvSpPr>
          <p:cNvPr id="76" name="Rectangle: Rounded Corners 75">
            <a:extLst>
              <a:ext uri="{FF2B5EF4-FFF2-40B4-BE49-F238E27FC236}">
                <a16:creationId xmlns:a16="http://schemas.microsoft.com/office/drawing/2014/main" id="{52583A31-147A-664F-7D5D-9B05E1D1B613}"/>
              </a:ext>
            </a:extLst>
          </p:cNvPr>
          <p:cNvSpPr/>
          <p:nvPr/>
        </p:nvSpPr>
        <p:spPr>
          <a:xfrm>
            <a:off x="6889231" y="3377942"/>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77" name="Rectangle: Rounded Corners 76">
            <a:extLst>
              <a:ext uri="{FF2B5EF4-FFF2-40B4-BE49-F238E27FC236}">
                <a16:creationId xmlns:a16="http://schemas.microsoft.com/office/drawing/2014/main" id="{98BFBFC9-B883-C0A6-19B1-C5F77BFD0DC7}"/>
              </a:ext>
            </a:extLst>
          </p:cNvPr>
          <p:cNvSpPr/>
          <p:nvPr/>
        </p:nvSpPr>
        <p:spPr>
          <a:xfrm>
            <a:off x="6889230" y="3867382"/>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78" name="Rectangle: Rounded Corners 77">
            <a:extLst>
              <a:ext uri="{FF2B5EF4-FFF2-40B4-BE49-F238E27FC236}">
                <a16:creationId xmlns:a16="http://schemas.microsoft.com/office/drawing/2014/main" id="{5B6B912B-E382-D011-5299-9B17A8C5DA70}"/>
              </a:ext>
            </a:extLst>
          </p:cNvPr>
          <p:cNvSpPr/>
          <p:nvPr/>
        </p:nvSpPr>
        <p:spPr>
          <a:xfrm>
            <a:off x="6893290" y="4359266"/>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nvGrpSpPr>
          <p:cNvPr id="79" name="Group 78">
            <a:extLst>
              <a:ext uri="{FF2B5EF4-FFF2-40B4-BE49-F238E27FC236}">
                <a16:creationId xmlns:a16="http://schemas.microsoft.com/office/drawing/2014/main" id="{B247931A-C8A1-9DEB-C7BE-D676C8E6061C}"/>
              </a:ext>
            </a:extLst>
          </p:cNvPr>
          <p:cNvGrpSpPr/>
          <p:nvPr/>
        </p:nvGrpSpPr>
        <p:grpSpPr>
          <a:xfrm>
            <a:off x="7162177" y="5145931"/>
            <a:ext cx="813215" cy="552141"/>
            <a:chOff x="2488367" y="5254052"/>
            <a:chExt cx="813215" cy="552141"/>
          </a:xfrm>
        </p:grpSpPr>
        <p:sp>
          <p:nvSpPr>
            <p:cNvPr id="80" name="Rectangle 79">
              <a:extLst>
                <a:ext uri="{FF2B5EF4-FFF2-40B4-BE49-F238E27FC236}">
                  <a16:creationId xmlns:a16="http://schemas.microsoft.com/office/drawing/2014/main" id="{DD330474-99C1-1F75-8927-1A9A786EFC52}"/>
                </a:ext>
              </a:extLst>
            </p:cNvPr>
            <p:cNvSpPr/>
            <p:nvPr/>
          </p:nvSpPr>
          <p:spPr>
            <a:xfrm>
              <a:off x="2585800" y="5343993"/>
              <a:ext cx="715782" cy="32470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NIC</a:t>
              </a:r>
            </a:p>
          </p:txBody>
        </p:sp>
        <p:sp>
          <p:nvSpPr>
            <p:cNvPr id="81" name="Rectangle 80">
              <a:extLst>
                <a:ext uri="{FF2B5EF4-FFF2-40B4-BE49-F238E27FC236}">
                  <a16:creationId xmlns:a16="http://schemas.microsoft.com/office/drawing/2014/main" id="{600BBDB5-89B2-DD0A-2014-09CCA7C651E7}"/>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9842CE83-4324-489D-FF15-CA6F802C3AB9}"/>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3" name="Straight Connector 82">
              <a:extLst>
                <a:ext uri="{FF2B5EF4-FFF2-40B4-BE49-F238E27FC236}">
                  <a16:creationId xmlns:a16="http://schemas.microsoft.com/office/drawing/2014/main" id="{E23E54EB-A520-FD06-A78E-9D4BDA8EEF09}"/>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286DF211-3782-56B1-B6D1-C9A37F59946A}"/>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2651AFC8-9DCE-7E81-DEF9-13BAB3EDD472}"/>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33C9C262-440E-A176-6D92-0BD3616AE11C}"/>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92" name="Connector: Elbow 91">
            <a:extLst>
              <a:ext uri="{FF2B5EF4-FFF2-40B4-BE49-F238E27FC236}">
                <a16:creationId xmlns:a16="http://schemas.microsoft.com/office/drawing/2014/main" id="{150862EF-9FE0-057C-CF57-3150CEA901BF}"/>
              </a:ext>
            </a:extLst>
          </p:cNvPr>
          <p:cNvCxnSpPr>
            <a:cxnSpLocks/>
            <a:stCxn id="80" idx="1"/>
            <a:endCxn id="78" idx="1"/>
          </p:cNvCxnSpPr>
          <p:nvPr/>
        </p:nvCxnSpPr>
        <p:spPr>
          <a:xfrm rot="10800000">
            <a:off x="6893290" y="4489128"/>
            <a:ext cx="366320" cy="909099"/>
          </a:xfrm>
          <a:prstGeom prst="bentConnector3">
            <a:avLst>
              <a:gd name="adj1" fmla="val 162404"/>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3" name="Connector: Elbow 92">
            <a:extLst>
              <a:ext uri="{FF2B5EF4-FFF2-40B4-BE49-F238E27FC236}">
                <a16:creationId xmlns:a16="http://schemas.microsoft.com/office/drawing/2014/main" id="{46E4B3BE-EEC7-F61F-6584-548295B4FEAF}"/>
              </a:ext>
            </a:extLst>
          </p:cNvPr>
          <p:cNvCxnSpPr>
            <a:cxnSpLocks/>
            <a:stCxn id="78" idx="1"/>
            <a:endCxn id="77" idx="1"/>
          </p:cNvCxnSpPr>
          <p:nvPr/>
        </p:nvCxnSpPr>
        <p:spPr>
          <a:xfrm rot="10800000">
            <a:off x="6889230" y="3997243"/>
            <a:ext cx="4060" cy="491884"/>
          </a:xfrm>
          <a:prstGeom prst="bentConnector3">
            <a:avLst>
              <a:gd name="adj1" fmla="val 573054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6" name="Connector: Elbow 95">
            <a:extLst>
              <a:ext uri="{FF2B5EF4-FFF2-40B4-BE49-F238E27FC236}">
                <a16:creationId xmlns:a16="http://schemas.microsoft.com/office/drawing/2014/main" id="{7477EBC9-9DE8-781A-9E87-C4DFDCB2665A}"/>
              </a:ext>
            </a:extLst>
          </p:cNvPr>
          <p:cNvCxnSpPr>
            <a:cxnSpLocks/>
            <a:stCxn id="77" idx="1"/>
            <a:endCxn id="76" idx="1"/>
          </p:cNvCxnSpPr>
          <p:nvPr/>
        </p:nvCxnSpPr>
        <p:spPr>
          <a:xfrm rot="10800000" flipH="1">
            <a:off x="6889229" y="3507803"/>
            <a:ext cx="1" cy="489440"/>
          </a:xfrm>
          <a:prstGeom prst="bentConnector3">
            <a:avLst>
              <a:gd name="adj1" fmla="val -22860000000"/>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3" name="Connector: Elbow 102">
            <a:extLst>
              <a:ext uri="{FF2B5EF4-FFF2-40B4-BE49-F238E27FC236}">
                <a16:creationId xmlns:a16="http://schemas.microsoft.com/office/drawing/2014/main" id="{EB14D7D7-C14F-CD0B-C051-A12CA662BDAC}"/>
              </a:ext>
            </a:extLst>
          </p:cNvPr>
          <p:cNvCxnSpPr>
            <a:cxnSpLocks/>
            <a:stCxn id="76" idx="1"/>
            <a:endCxn id="71" idx="1"/>
          </p:cNvCxnSpPr>
          <p:nvPr/>
        </p:nvCxnSpPr>
        <p:spPr>
          <a:xfrm rot="10800000" flipH="1">
            <a:off x="6889230" y="2760581"/>
            <a:ext cx="98375" cy="747223"/>
          </a:xfrm>
          <a:prstGeom prst="bentConnector3">
            <a:avLst>
              <a:gd name="adj1" fmla="val -232376"/>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7" name="Connector: Elbow 106">
            <a:extLst>
              <a:ext uri="{FF2B5EF4-FFF2-40B4-BE49-F238E27FC236}">
                <a16:creationId xmlns:a16="http://schemas.microsoft.com/office/drawing/2014/main" id="{7F139D09-03AF-8A54-B93F-4A75F3FF0D72}"/>
              </a:ext>
            </a:extLst>
          </p:cNvPr>
          <p:cNvCxnSpPr>
            <a:stCxn id="19" idx="2"/>
            <a:endCxn id="80" idx="2"/>
          </p:cNvCxnSpPr>
          <p:nvPr/>
        </p:nvCxnSpPr>
        <p:spPr>
          <a:xfrm rot="16200000" flipH="1">
            <a:off x="6153459" y="4096538"/>
            <a:ext cx="12700" cy="2928083"/>
          </a:xfrm>
          <a:prstGeom prst="bentConnector3">
            <a:avLst>
              <a:gd name="adj1" fmla="val 2744260"/>
            </a:avLst>
          </a:prstGeom>
          <a:ln>
            <a:tailEnd type="triangle"/>
          </a:ln>
        </p:spPr>
        <p:style>
          <a:lnRef idx="2">
            <a:schemeClr val="accent1"/>
          </a:lnRef>
          <a:fillRef idx="0">
            <a:schemeClr val="accent1"/>
          </a:fillRef>
          <a:effectRef idx="1">
            <a:schemeClr val="accent1"/>
          </a:effectRef>
          <a:fontRef idx="minor">
            <a:schemeClr val="tx1"/>
          </a:fontRef>
        </p:style>
      </p:cxnSp>
      <p:sp>
        <p:nvSpPr>
          <p:cNvPr id="109" name="TextBox 108">
            <a:extLst>
              <a:ext uri="{FF2B5EF4-FFF2-40B4-BE49-F238E27FC236}">
                <a16:creationId xmlns:a16="http://schemas.microsoft.com/office/drawing/2014/main" id="{1DE8E208-517D-F4A9-5125-C3868AC2BA2C}"/>
              </a:ext>
            </a:extLst>
          </p:cNvPr>
          <p:cNvSpPr txBox="1"/>
          <p:nvPr/>
        </p:nvSpPr>
        <p:spPr>
          <a:xfrm>
            <a:off x="5733194" y="5618122"/>
            <a:ext cx="835550" cy="369332"/>
          </a:xfrm>
          <a:prstGeom prst="rect">
            <a:avLst/>
          </a:prstGeom>
          <a:noFill/>
        </p:spPr>
        <p:txBody>
          <a:bodyPr wrap="none" rtlCol="0">
            <a:spAutoFit/>
          </a:bodyPr>
          <a:lstStyle/>
          <a:p>
            <a:r>
              <a:rPr lang="en-US" dirty="0"/>
              <a:t>TCP/IP</a:t>
            </a:r>
          </a:p>
        </p:txBody>
      </p:sp>
    </p:spTree>
    <p:extLst>
      <p:ext uri="{BB962C8B-B14F-4D97-AF65-F5344CB8AC3E}">
        <p14:creationId xmlns:p14="http://schemas.microsoft.com/office/powerpoint/2010/main" val="3514165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A7595-4731-2BF7-18E9-7955D45E16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2BAD8C-5F72-3EBB-7952-1F0525E330CB}"/>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Message Passing over RDMA</a:t>
            </a:r>
          </a:p>
        </p:txBody>
      </p:sp>
      <p:sp>
        <p:nvSpPr>
          <p:cNvPr id="5" name="Rectangle: Rounded Corners 4">
            <a:extLst>
              <a:ext uri="{FF2B5EF4-FFF2-40B4-BE49-F238E27FC236}">
                <a16:creationId xmlns:a16="http://schemas.microsoft.com/office/drawing/2014/main" id="{926C798D-FCFC-8A3E-906F-36C88B3A43F3}"/>
              </a:ext>
            </a:extLst>
          </p:cNvPr>
          <p:cNvSpPr/>
          <p:nvPr/>
        </p:nvSpPr>
        <p:spPr>
          <a:xfrm>
            <a:off x="3908683" y="2163782"/>
            <a:ext cx="1379095" cy="97527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1200" dirty="0">
                <a:solidFill>
                  <a:schemeClr val="tx1"/>
                </a:solidFill>
              </a:rPr>
              <a:t>Application</a:t>
            </a:r>
          </a:p>
        </p:txBody>
      </p:sp>
      <p:sp>
        <p:nvSpPr>
          <p:cNvPr id="6" name="Rectangle: Rounded Corners 5">
            <a:extLst>
              <a:ext uri="{FF2B5EF4-FFF2-40B4-BE49-F238E27FC236}">
                <a16:creationId xmlns:a16="http://schemas.microsoft.com/office/drawing/2014/main" id="{4B118051-86B6-9EEB-BA03-5EFD46C8DCF6}"/>
              </a:ext>
            </a:extLst>
          </p:cNvPr>
          <p:cNvSpPr/>
          <p:nvPr/>
        </p:nvSpPr>
        <p:spPr>
          <a:xfrm>
            <a:off x="4059523" y="2565707"/>
            <a:ext cx="1097093" cy="3897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Buffer</a:t>
            </a:r>
          </a:p>
        </p:txBody>
      </p:sp>
      <p:sp>
        <p:nvSpPr>
          <p:cNvPr id="10" name="Rectangle: Rounded Corners 9">
            <a:extLst>
              <a:ext uri="{FF2B5EF4-FFF2-40B4-BE49-F238E27FC236}">
                <a16:creationId xmlns:a16="http://schemas.microsoft.com/office/drawing/2014/main" id="{EF6C5C6C-9FB3-7BF1-F0B2-9E23A9A7B861}"/>
              </a:ext>
            </a:extLst>
          </p:cNvPr>
          <p:cNvSpPr/>
          <p:nvPr/>
        </p:nvSpPr>
        <p:spPr>
          <a:xfrm>
            <a:off x="3342809" y="1495815"/>
            <a:ext cx="2091125" cy="34659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dirty="0">
                <a:solidFill>
                  <a:schemeClr val="tx1"/>
                </a:solidFill>
              </a:rPr>
              <a:t>SERVER</a:t>
            </a:r>
          </a:p>
        </p:txBody>
      </p:sp>
      <p:sp>
        <p:nvSpPr>
          <p:cNvPr id="11" name="Rectangle 10">
            <a:extLst>
              <a:ext uri="{FF2B5EF4-FFF2-40B4-BE49-F238E27FC236}">
                <a16:creationId xmlns:a16="http://schemas.microsoft.com/office/drawing/2014/main" id="{4EF900CE-DD34-E63E-9A73-DE8F241EC637}"/>
              </a:ext>
            </a:extLst>
          </p:cNvPr>
          <p:cNvSpPr/>
          <p:nvPr/>
        </p:nvSpPr>
        <p:spPr>
          <a:xfrm>
            <a:off x="3908684" y="3327034"/>
            <a:ext cx="1431561" cy="377773"/>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75000"/>
                  </a:schemeClr>
                </a:solidFill>
              </a:rPr>
              <a:t>    </a:t>
            </a:r>
            <a:r>
              <a:rPr lang="en-US" sz="1600" dirty="0">
                <a:solidFill>
                  <a:schemeClr val="bg2">
                    <a:lumMod val="75000"/>
                  </a:schemeClr>
                </a:solidFill>
              </a:rPr>
              <a:t>Sockets</a:t>
            </a:r>
            <a:endParaRPr lang="en-US" dirty="0">
              <a:solidFill>
                <a:schemeClr val="bg2">
                  <a:lumMod val="75000"/>
                </a:schemeClr>
              </a:solidFill>
            </a:endParaRPr>
          </a:p>
        </p:txBody>
      </p:sp>
      <p:sp>
        <p:nvSpPr>
          <p:cNvPr id="12" name="Rectangle 11">
            <a:extLst>
              <a:ext uri="{FF2B5EF4-FFF2-40B4-BE49-F238E27FC236}">
                <a16:creationId xmlns:a16="http://schemas.microsoft.com/office/drawing/2014/main" id="{E1BF23F4-AFA8-36BB-E8B8-337B7F3A970B}"/>
              </a:ext>
            </a:extLst>
          </p:cNvPr>
          <p:cNvSpPr/>
          <p:nvPr/>
        </p:nvSpPr>
        <p:spPr>
          <a:xfrm>
            <a:off x="3908683" y="3813637"/>
            <a:ext cx="1431561" cy="377773"/>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75000"/>
                  </a:schemeClr>
                </a:solidFill>
              </a:rPr>
              <a:t>      </a:t>
            </a:r>
            <a:r>
              <a:rPr lang="en-US" sz="1600" dirty="0">
                <a:solidFill>
                  <a:schemeClr val="bg2">
                    <a:lumMod val="75000"/>
                  </a:schemeClr>
                </a:solidFill>
              </a:rPr>
              <a:t>Transport</a:t>
            </a:r>
            <a:endParaRPr lang="en-US" dirty="0">
              <a:solidFill>
                <a:schemeClr val="bg2">
                  <a:lumMod val="75000"/>
                </a:schemeClr>
              </a:solidFill>
            </a:endParaRPr>
          </a:p>
        </p:txBody>
      </p:sp>
      <p:sp>
        <p:nvSpPr>
          <p:cNvPr id="13" name="Rectangle 12">
            <a:extLst>
              <a:ext uri="{FF2B5EF4-FFF2-40B4-BE49-F238E27FC236}">
                <a16:creationId xmlns:a16="http://schemas.microsoft.com/office/drawing/2014/main" id="{CAF26BF1-BD34-0834-91D5-DF715DA80EAF}"/>
              </a:ext>
            </a:extLst>
          </p:cNvPr>
          <p:cNvSpPr/>
          <p:nvPr/>
        </p:nvSpPr>
        <p:spPr>
          <a:xfrm>
            <a:off x="3908683" y="4300241"/>
            <a:ext cx="1431561" cy="377773"/>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     </a:t>
            </a:r>
            <a:r>
              <a:rPr lang="en-US" sz="1400" dirty="0">
                <a:solidFill>
                  <a:schemeClr val="bg2">
                    <a:lumMod val="75000"/>
                  </a:schemeClr>
                </a:solidFill>
              </a:rPr>
              <a:t>NIC Driver</a:t>
            </a:r>
          </a:p>
        </p:txBody>
      </p:sp>
      <p:sp>
        <p:nvSpPr>
          <p:cNvPr id="16" name="Rectangle: Rounded Corners 15">
            <a:extLst>
              <a:ext uri="{FF2B5EF4-FFF2-40B4-BE49-F238E27FC236}">
                <a16:creationId xmlns:a16="http://schemas.microsoft.com/office/drawing/2014/main" id="{04202F91-01B6-8D36-D70A-610AC2367603}"/>
              </a:ext>
            </a:extLst>
          </p:cNvPr>
          <p:cNvSpPr/>
          <p:nvPr/>
        </p:nvSpPr>
        <p:spPr>
          <a:xfrm>
            <a:off x="3961148" y="3377942"/>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7" name="Rectangle: Rounded Corners 16">
            <a:extLst>
              <a:ext uri="{FF2B5EF4-FFF2-40B4-BE49-F238E27FC236}">
                <a16:creationId xmlns:a16="http://schemas.microsoft.com/office/drawing/2014/main" id="{8D1D06DB-B254-19E8-8D99-EFF0C4A66B19}"/>
              </a:ext>
            </a:extLst>
          </p:cNvPr>
          <p:cNvSpPr/>
          <p:nvPr/>
        </p:nvSpPr>
        <p:spPr>
          <a:xfrm>
            <a:off x="3961147" y="3867382"/>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8" name="Rectangle: Rounded Corners 17">
            <a:extLst>
              <a:ext uri="{FF2B5EF4-FFF2-40B4-BE49-F238E27FC236}">
                <a16:creationId xmlns:a16="http://schemas.microsoft.com/office/drawing/2014/main" id="{C44F4CB9-BCF5-59BA-DD1C-B50F54FF015A}"/>
              </a:ext>
            </a:extLst>
          </p:cNvPr>
          <p:cNvSpPr/>
          <p:nvPr/>
        </p:nvSpPr>
        <p:spPr>
          <a:xfrm>
            <a:off x="3965207" y="4359266"/>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nvGrpSpPr>
          <p:cNvPr id="39" name="Group 38">
            <a:extLst>
              <a:ext uri="{FF2B5EF4-FFF2-40B4-BE49-F238E27FC236}">
                <a16:creationId xmlns:a16="http://schemas.microsoft.com/office/drawing/2014/main" id="{2F35479F-96B7-F857-1CCA-85CB4426B42C}"/>
              </a:ext>
            </a:extLst>
          </p:cNvPr>
          <p:cNvGrpSpPr/>
          <p:nvPr/>
        </p:nvGrpSpPr>
        <p:grpSpPr>
          <a:xfrm>
            <a:off x="4234094" y="5145931"/>
            <a:ext cx="813215" cy="552141"/>
            <a:chOff x="2488367" y="5254052"/>
            <a:chExt cx="813215" cy="552141"/>
          </a:xfrm>
        </p:grpSpPr>
        <p:sp>
          <p:nvSpPr>
            <p:cNvPr id="19" name="Rectangle 18">
              <a:extLst>
                <a:ext uri="{FF2B5EF4-FFF2-40B4-BE49-F238E27FC236}">
                  <a16:creationId xmlns:a16="http://schemas.microsoft.com/office/drawing/2014/main" id="{F35CECAD-F785-17E4-B0C7-3651E740E6E1}"/>
                </a:ext>
              </a:extLst>
            </p:cNvPr>
            <p:cNvSpPr/>
            <p:nvPr/>
          </p:nvSpPr>
          <p:spPr>
            <a:xfrm>
              <a:off x="2585800" y="5343993"/>
              <a:ext cx="715782" cy="32470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p>
          </p:txBody>
        </p:sp>
        <p:sp>
          <p:nvSpPr>
            <p:cNvPr id="20" name="Rectangle 19">
              <a:extLst>
                <a:ext uri="{FF2B5EF4-FFF2-40B4-BE49-F238E27FC236}">
                  <a16:creationId xmlns:a16="http://schemas.microsoft.com/office/drawing/2014/main" id="{6CCB16CF-F954-D531-A30B-4809CB2B3AA4}"/>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98E52E5-D608-B862-C027-68564519A1C8}"/>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3DCEEEB3-1461-D13B-588F-1F4C984C1F2B}"/>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19357779-5E51-039F-BC78-E25CBF5CEBCA}"/>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B5E3904D-AEAF-F3D2-38FF-3342AF28300F}"/>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B10E1E0D-FBFD-E51C-FA4E-4C46A9700882}"/>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67" name="Connector: Elbow 66">
            <a:extLst>
              <a:ext uri="{FF2B5EF4-FFF2-40B4-BE49-F238E27FC236}">
                <a16:creationId xmlns:a16="http://schemas.microsoft.com/office/drawing/2014/main" id="{A766A6E7-B6AC-4CE7-7EF7-B577C54993CD}"/>
              </a:ext>
            </a:extLst>
          </p:cNvPr>
          <p:cNvCxnSpPr>
            <a:cxnSpLocks/>
            <a:stCxn id="6" idx="1"/>
            <a:endCxn id="19" idx="1"/>
          </p:cNvCxnSpPr>
          <p:nvPr/>
        </p:nvCxnSpPr>
        <p:spPr>
          <a:xfrm rot="10800000" flipH="1" flipV="1">
            <a:off x="4059523" y="2760580"/>
            <a:ext cx="272004" cy="2637646"/>
          </a:xfrm>
          <a:prstGeom prst="bentConnector3">
            <a:avLst>
              <a:gd name="adj1" fmla="val -144664"/>
            </a:avLst>
          </a:prstGeom>
          <a:ln>
            <a:tailEnd type="triangle"/>
          </a:ln>
        </p:spPr>
        <p:style>
          <a:lnRef idx="2">
            <a:schemeClr val="accent1"/>
          </a:lnRef>
          <a:fillRef idx="0">
            <a:schemeClr val="accent1"/>
          </a:fillRef>
          <a:effectRef idx="1">
            <a:schemeClr val="accent1"/>
          </a:effectRef>
          <a:fontRef idx="minor">
            <a:schemeClr val="tx1"/>
          </a:fontRef>
        </p:style>
      </p:cxnSp>
      <p:sp>
        <p:nvSpPr>
          <p:cNvPr id="70" name="Rectangle: Rounded Corners 69">
            <a:extLst>
              <a:ext uri="{FF2B5EF4-FFF2-40B4-BE49-F238E27FC236}">
                <a16:creationId xmlns:a16="http://schemas.microsoft.com/office/drawing/2014/main" id="{779B6B8D-05CE-C942-AB5A-250C94748457}"/>
              </a:ext>
            </a:extLst>
          </p:cNvPr>
          <p:cNvSpPr/>
          <p:nvPr/>
        </p:nvSpPr>
        <p:spPr>
          <a:xfrm>
            <a:off x="6836766" y="2163782"/>
            <a:ext cx="1379095" cy="97527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1200" dirty="0">
                <a:solidFill>
                  <a:schemeClr val="tx1"/>
                </a:solidFill>
              </a:rPr>
              <a:t>Application</a:t>
            </a:r>
          </a:p>
        </p:txBody>
      </p:sp>
      <p:sp>
        <p:nvSpPr>
          <p:cNvPr id="71" name="Rectangle: Rounded Corners 70">
            <a:extLst>
              <a:ext uri="{FF2B5EF4-FFF2-40B4-BE49-F238E27FC236}">
                <a16:creationId xmlns:a16="http://schemas.microsoft.com/office/drawing/2014/main" id="{5843BD38-4130-635F-E562-279685D60150}"/>
              </a:ext>
            </a:extLst>
          </p:cNvPr>
          <p:cNvSpPr/>
          <p:nvPr/>
        </p:nvSpPr>
        <p:spPr>
          <a:xfrm>
            <a:off x="6987606" y="2565707"/>
            <a:ext cx="1097093" cy="3897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Buffer</a:t>
            </a:r>
          </a:p>
        </p:txBody>
      </p:sp>
      <p:sp>
        <p:nvSpPr>
          <p:cNvPr id="72" name="Rectangle: Rounded Corners 71">
            <a:extLst>
              <a:ext uri="{FF2B5EF4-FFF2-40B4-BE49-F238E27FC236}">
                <a16:creationId xmlns:a16="http://schemas.microsoft.com/office/drawing/2014/main" id="{A9DC7A8F-61B4-6079-7532-E1C94BEAFFC9}"/>
              </a:ext>
            </a:extLst>
          </p:cNvPr>
          <p:cNvSpPr/>
          <p:nvPr/>
        </p:nvSpPr>
        <p:spPr>
          <a:xfrm>
            <a:off x="6270892" y="1495815"/>
            <a:ext cx="2091125" cy="34659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dirty="0">
                <a:solidFill>
                  <a:schemeClr val="tx1"/>
                </a:solidFill>
              </a:rPr>
              <a:t>SERVER</a:t>
            </a:r>
          </a:p>
        </p:txBody>
      </p:sp>
      <p:sp>
        <p:nvSpPr>
          <p:cNvPr id="73" name="Rectangle 72">
            <a:extLst>
              <a:ext uri="{FF2B5EF4-FFF2-40B4-BE49-F238E27FC236}">
                <a16:creationId xmlns:a16="http://schemas.microsoft.com/office/drawing/2014/main" id="{6A784D79-B984-A9E9-802C-27EF8D1EEFB8}"/>
              </a:ext>
            </a:extLst>
          </p:cNvPr>
          <p:cNvSpPr/>
          <p:nvPr/>
        </p:nvSpPr>
        <p:spPr>
          <a:xfrm>
            <a:off x="6836767" y="3327034"/>
            <a:ext cx="1431561" cy="377773"/>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75000"/>
                  </a:schemeClr>
                </a:solidFill>
              </a:rPr>
              <a:t>    </a:t>
            </a:r>
            <a:r>
              <a:rPr lang="en-US" sz="1600" dirty="0">
                <a:solidFill>
                  <a:schemeClr val="bg2">
                    <a:lumMod val="75000"/>
                  </a:schemeClr>
                </a:solidFill>
              </a:rPr>
              <a:t>Sockets</a:t>
            </a:r>
            <a:endParaRPr lang="en-US" dirty="0">
              <a:solidFill>
                <a:schemeClr val="bg2">
                  <a:lumMod val="75000"/>
                </a:schemeClr>
              </a:solidFill>
            </a:endParaRPr>
          </a:p>
        </p:txBody>
      </p:sp>
      <p:sp>
        <p:nvSpPr>
          <p:cNvPr id="74" name="Rectangle 73">
            <a:extLst>
              <a:ext uri="{FF2B5EF4-FFF2-40B4-BE49-F238E27FC236}">
                <a16:creationId xmlns:a16="http://schemas.microsoft.com/office/drawing/2014/main" id="{F02766E3-AACD-477F-3371-D8EACAFA90B9}"/>
              </a:ext>
            </a:extLst>
          </p:cNvPr>
          <p:cNvSpPr/>
          <p:nvPr/>
        </p:nvSpPr>
        <p:spPr>
          <a:xfrm>
            <a:off x="6836766" y="3813637"/>
            <a:ext cx="1431561" cy="377773"/>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75000"/>
                  </a:schemeClr>
                </a:solidFill>
              </a:rPr>
              <a:t>      </a:t>
            </a:r>
            <a:r>
              <a:rPr lang="en-US" sz="1600" dirty="0">
                <a:solidFill>
                  <a:schemeClr val="bg2">
                    <a:lumMod val="75000"/>
                  </a:schemeClr>
                </a:solidFill>
              </a:rPr>
              <a:t>Transport</a:t>
            </a:r>
            <a:endParaRPr lang="en-US" dirty="0">
              <a:solidFill>
                <a:schemeClr val="bg2">
                  <a:lumMod val="75000"/>
                </a:schemeClr>
              </a:solidFill>
            </a:endParaRPr>
          </a:p>
        </p:txBody>
      </p:sp>
      <p:sp>
        <p:nvSpPr>
          <p:cNvPr id="75" name="Rectangle 74">
            <a:extLst>
              <a:ext uri="{FF2B5EF4-FFF2-40B4-BE49-F238E27FC236}">
                <a16:creationId xmlns:a16="http://schemas.microsoft.com/office/drawing/2014/main" id="{B5930A0C-FA77-C30B-5F7A-B2CA1B73513B}"/>
              </a:ext>
            </a:extLst>
          </p:cNvPr>
          <p:cNvSpPr/>
          <p:nvPr/>
        </p:nvSpPr>
        <p:spPr>
          <a:xfrm>
            <a:off x="6836766" y="4300241"/>
            <a:ext cx="1431561" cy="377773"/>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     </a:t>
            </a:r>
            <a:r>
              <a:rPr lang="en-US" sz="1400" dirty="0">
                <a:solidFill>
                  <a:schemeClr val="bg2">
                    <a:lumMod val="75000"/>
                  </a:schemeClr>
                </a:solidFill>
              </a:rPr>
              <a:t>NIC Driver</a:t>
            </a:r>
          </a:p>
        </p:txBody>
      </p:sp>
      <p:sp>
        <p:nvSpPr>
          <p:cNvPr id="76" name="Rectangle: Rounded Corners 75">
            <a:extLst>
              <a:ext uri="{FF2B5EF4-FFF2-40B4-BE49-F238E27FC236}">
                <a16:creationId xmlns:a16="http://schemas.microsoft.com/office/drawing/2014/main" id="{1D853233-F7A2-CF9F-B32E-C342B2FC885C}"/>
              </a:ext>
            </a:extLst>
          </p:cNvPr>
          <p:cNvSpPr/>
          <p:nvPr/>
        </p:nvSpPr>
        <p:spPr>
          <a:xfrm>
            <a:off x="6889231" y="3377942"/>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77" name="Rectangle: Rounded Corners 76">
            <a:extLst>
              <a:ext uri="{FF2B5EF4-FFF2-40B4-BE49-F238E27FC236}">
                <a16:creationId xmlns:a16="http://schemas.microsoft.com/office/drawing/2014/main" id="{89AD22E8-F068-BF4B-F956-81C63C46B03D}"/>
              </a:ext>
            </a:extLst>
          </p:cNvPr>
          <p:cNvSpPr/>
          <p:nvPr/>
        </p:nvSpPr>
        <p:spPr>
          <a:xfrm>
            <a:off x="6889230" y="3867382"/>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78" name="Rectangle: Rounded Corners 77">
            <a:extLst>
              <a:ext uri="{FF2B5EF4-FFF2-40B4-BE49-F238E27FC236}">
                <a16:creationId xmlns:a16="http://schemas.microsoft.com/office/drawing/2014/main" id="{697EE18C-3678-CB4C-46A0-701C0627B342}"/>
              </a:ext>
            </a:extLst>
          </p:cNvPr>
          <p:cNvSpPr/>
          <p:nvPr/>
        </p:nvSpPr>
        <p:spPr>
          <a:xfrm>
            <a:off x="6893290" y="4359266"/>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nvGrpSpPr>
          <p:cNvPr id="79" name="Group 78">
            <a:extLst>
              <a:ext uri="{FF2B5EF4-FFF2-40B4-BE49-F238E27FC236}">
                <a16:creationId xmlns:a16="http://schemas.microsoft.com/office/drawing/2014/main" id="{E9756635-4ADB-75A0-EC72-A64CACDB7EAE}"/>
              </a:ext>
            </a:extLst>
          </p:cNvPr>
          <p:cNvGrpSpPr/>
          <p:nvPr/>
        </p:nvGrpSpPr>
        <p:grpSpPr>
          <a:xfrm>
            <a:off x="7162177" y="5145931"/>
            <a:ext cx="813215" cy="552141"/>
            <a:chOff x="2488367" y="5254052"/>
            <a:chExt cx="813215" cy="552141"/>
          </a:xfrm>
        </p:grpSpPr>
        <p:sp>
          <p:nvSpPr>
            <p:cNvPr id="80" name="Rectangle 79">
              <a:extLst>
                <a:ext uri="{FF2B5EF4-FFF2-40B4-BE49-F238E27FC236}">
                  <a16:creationId xmlns:a16="http://schemas.microsoft.com/office/drawing/2014/main" id="{F2619442-2D16-FD7A-C0B6-F0F38434D5C1}"/>
                </a:ext>
              </a:extLst>
            </p:cNvPr>
            <p:cNvSpPr/>
            <p:nvPr/>
          </p:nvSpPr>
          <p:spPr>
            <a:xfrm>
              <a:off x="2585800" y="5343993"/>
              <a:ext cx="715782" cy="32470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p>
          </p:txBody>
        </p:sp>
        <p:sp>
          <p:nvSpPr>
            <p:cNvPr id="81" name="Rectangle 80">
              <a:extLst>
                <a:ext uri="{FF2B5EF4-FFF2-40B4-BE49-F238E27FC236}">
                  <a16:creationId xmlns:a16="http://schemas.microsoft.com/office/drawing/2014/main" id="{1C6E01BE-01DB-ECD5-3500-95C32578E423}"/>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EDF45C7B-BA84-48BA-005D-BF6E81E5F73C}"/>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3" name="Straight Connector 82">
              <a:extLst>
                <a:ext uri="{FF2B5EF4-FFF2-40B4-BE49-F238E27FC236}">
                  <a16:creationId xmlns:a16="http://schemas.microsoft.com/office/drawing/2014/main" id="{764DDA10-8D26-E0C0-FD0B-2FBC19D1E216}"/>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BD192D96-65AB-1039-83AF-3FFB39E27BAD}"/>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B380E345-1367-118B-FFEE-C93E97337ED9}"/>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B09C7FE2-4AC6-0E30-F657-2A7C8F1979F0}"/>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92" name="Connector: Elbow 91">
            <a:extLst>
              <a:ext uri="{FF2B5EF4-FFF2-40B4-BE49-F238E27FC236}">
                <a16:creationId xmlns:a16="http://schemas.microsoft.com/office/drawing/2014/main" id="{A0F2E30C-E5A7-9A90-E05A-0C788277B4F5}"/>
              </a:ext>
            </a:extLst>
          </p:cNvPr>
          <p:cNvCxnSpPr>
            <a:cxnSpLocks/>
            <a:stCxn id="80" idx="1"/>
            <a:endCxn id="71" idx="1"/>
          </p:cNvCxnSpPr>
          <p:nvPr/>
        </p:nvCxnSpPr>
        <p:spPr>
          <a:xfrm rot="10800000">
            <a:off x="6987606" y="2760580"/>
            <a:ext cx="272004" cy="2637646"/>
          </a:xfrm>
          <a:prstGeom prst="bentConnector3">
            <a:avLst>
              <a:gd name="adj1" fmla="val 241909"/>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7" name="Connector: Elbow 106">
            <a:extLst>
              <a:ext uri="{FF2B5EF4-FFF2-40B4-BE49-F238E27FC236}">
                <a16:creationId xmlns:a16="http://schemas.microsoft.com/office/drawing/2014/main" id="{65B2B99F-791F-3384-3CCF-F09D69B1C15C}"/>
              </a:ext>
            </a:extLst>
          </p:cNvPr>
          <p:cNvCxnSpPr>
            <a:stCxn id="19" idx="2"/>
            <a:endCxn id="80" idx="2"/>
          </p:cNvCxnSpPr>
          <p:nvPr/>
        </p:nvCxnSpPr>
        <p:spPr>
          <a:xfrm rot="16200000" flipH="1">
            <a:off x="6153459" y="4096538"/>
            <a:ext cx="12700" cy="2928083"/>
          </a:xfrm>
          <a:prstGeom prst="bentConnector3">
            <a:avLst>
              <a:gd name="adj1" fmla="val 2744260"/>
            </a:avLst>
          </a:prstGeom>
          <a:ln>
            <a:tailEnd type="triangle"/>
          </a:ln>
        </p:spPr>
        <p:style>
          <a:lnRef idx="2">
            <a:schemeClr val="accent1"/>
          </a:lnRef>
          <a:fillRef idx="0">
            <a:schemeClr val="accent1"/>
          </a:fillRef>
          <a:effectRef idx="1">
            <a:schemeClr val="accent1"/>
          </a:effectRef>
          <a:fontRef idx="minor">
            <a:schemeClr val="tx1"/>
          </a:fontRef>
        </p:style>
      </p:cxnSp>
      <p:sp>
        <p:nvSpPr>
          <p:cNvPr id="109" name="TextBox 108">
            <a:extLst>
              <a:ext uri="{FF2B5EF4-FFF2-40B4-BE49-F238E27FC236}">
                <a16:creationId xmlns:a16="http://schemas.microsoft.com/office/drawing/2014/main" id="{488126EB-4DDC-2322-890F-A4EBE1FB1092}"/>
              </a:ext>
            </a:extLst>
          </p:cNvPr>
          <p:cNvSpPr txBox="1"/>
          <p:nvPr/>
        </p:nvSpPr>
        <p:spPr>
          <a:xfrm>
            <a:off x="5733194" y="5618122"/>
            <a:ext cx="801823" cy="369332"/>
          </a:xfrm>
          <a:prstGeom prst="rect">
            <a:avLst/>
          </a:prstGeom>
          <a:noFill/>
        </p:spPr>
        <p:txBody>
          <a:bodyPr wrap="none" rtlCol="0">
            <a:spAutoFit/>
          </a:bodyPr>
          <a:lstStyle/>
          <a:p>
            <a:r>
              <a:rPr lang="en-US" dirty="0"/>
              <a:t>RDMA</a:t>
            </a:r>
          </a:p>
        </p:txBody>
      </p:sp>
      <p:sp>
        <p:nvSpPr>
          <p:cNvPr id="9" name="Lightning Bolt 8">
            <a:extLst>
              <a:ext uri="{FF2B5EF4-FFF2-40B4-BE49-F238E27FC236}">
                <a16:creationId xmlns:a16="http://schemas.microsoft.com/office/drawing/2014/main" id="{7A72F809-C008-1E02-C827-2E8BAA9BBE29}"/>
              </a:ext>
            </a:extLst>
          </p:cNvPr>
          <p:cNvSpPr/>
          <p:nvPr/>
        </p:nvSpPr>
        <p:spPr>
          <a:xfrm rot="15520488">
            <a:off x="5624775" y="5695572"/>
            <a:ext cx="224851" cy="180572"/>
          </a:xfrm>
          <a:prstGeom prst="lightningBol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4218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AF592-45C2-10F7-B986-FDC1EA2F0C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DAC5B7-3E08-60EE-8AE4-622D8EEB8EE5}"/>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TCP vs. RDMA</a:t>
            </a:r>
          </a:p>
        </p:txBody>
      </p:sp>
      <p:grpSp>
        <p:nvGrpSpPr>
          <p:cNvPr id="69" name="Group 68">
            <a:extLst>
              <a:ext uri="{FF2B5EF4-FFF2-40B4-BE49-F238E27FC236}">
                <a16:creationId xmlns:a16="http://schemas.microsoft.com/office/drawing/2014/main" id="{6AC57698-3FAB-E42D-1F80-9A562F2D8AAC}"/>
              </a:ext>
            </a:extLst>
          </p:cNvPr>
          <p:cNvGrpSpPr/>
          <p:nvPr/>
        </p:nvGrpSpPr>
        <p:grpSpPr>
          <a:xfrm>
            <a:off x="502173" y="1480825"/>
            <a:ext cx="5019208" cy="4491639"/>
            <a:chOff x="3342809" y="1495815"/>
            <a:chExt cx="5019208" cy="4491639"/>
          </a:xfrm>
        </p:grpSpPr>
        <p:sp>
          <p:nvSpPr>
            <p:cNvPr id="3" name="Rectangle: Rounded Corners 2">
              <a:extLst>
                <a:ext uri="{FF2B5EF4-FFF2-40B4-BE49-F238E27FC236}">
                  <a16:creationId xmlns:a16="http://schemas.microsoft.com/office/drawing/2014/main" id="{B02DF5D2-0D31-100A-5018-996760563D68}"/>
                </a:ext>
              </a:extLst>
            </p:cNvPr>
            <p:cNvSpPr/>
            <p:nvPr/>
          </p:nvSpPr>
          <p:spPr>
            <a:xfrm>
              <a:off x="3908683" y="2163782"/>
              <a:ext cx="1379095" cy="97527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1200" dirty="0">
                  <a:solidFill>
                    <a:schemeClr val="tx1"/>
                  </a:solidFill>
                </a:rPr>
                <a:t>Application</a:t>
              </a:r>
            </a:p>
          </p:txBody>
        </p:sp>
        <p:sp>
          <p:nvSpPr>
            <p:cNvPr id="7" name="Rectangle: Rounded Corners 6">
              <a:extLst>
                <a:ext uri="{FF2B5EF4-FFF2-40B4-BE49-F238E27FC236}">
                  <a16:creationId xmlns:a16="http://schemas.microsoft.com/office/drawing/2014/main" id="{5325D84F-204D-EEF6-ABE6-E8F16A455FFB}"/>
                </a:ext>
              </a:extLst>
            </p:cNvPr>
            <p:cNvSpPr/>
            <p:nvPr/>
          </p:nvSpPr>
          <p:spPr>
            <a:xfrm>
              <a:off x="4059523" y="2565707"/>
              <a:ext cx="1097093" cy="3897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Buffer</a:t>
              </a:r>
            </a:p>
          </p:txBody>
        </p:sp>
        <p:sp>
          <p:nvSpPr>
            <p:cNvPr id="8" name="Rectangle: Rounded Corners 7">
              <a:extLst>
                <a:ext uri="{FF2B5EF4-FFF2-40B4-BE49-F238E27FC236}">
                  <a16:creationId xmlns:a16="http://schemas.microsoft.com/office/drawing/2014/main" id="{B3BC5216-3CA3-D432-06DA-7E44EFB9817A}"/>
                </a:ext>
              </a:extLst>
            </p:cNvPr>
            <p:cNvSpPr/>
            <p:nvPr/>
          </p:nvSpPr>
          <p:spPr>
            <a:xfrm>
              <a:off x="3342809" y="1495815"/>
              <a:ext cx="2091125" cy="34659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dirty="0">
                  <a:solidFill>
                    <a:schemeClr val="tx1"/>
                  </a:solidFill>
                </a:rPr>
                <a:t>SERVER</a:t>
              </a:r>
            </a:p>
          </p:txBody>
        </p:sp>
        <p:sp>
          <p:nvSpPr>
            <p:cNvPr id="9" name="Rectangle 8">
              <a:extLst>
                <a:ext uri="{FF2B5EF4-FFF2-40B4-BE49-F238E27FC236}">
                  <a16:creationId xmlns:a16="http://schemas.microsoft.com/office/drawing/2014/main" id="{3353BB57-FF2A-9908-7D77-72617ECCEEE4}"/>
                </a:ext>
              </a:extLst>
            </p:cNvPr>
            <p:cNvSpPr/>
            <p:nvPr/>
          </p:nvSpPr>
          <p:spPr>
            <a:xfrm>
              <a:off x="3908684" y="3327034"/>
              <a:ext cx="1431561" cy="37777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    </a:t>
              </a:r>
              <a:r>
                <a:rPr lang="en-US" sz="1600" dirty="0">
                  <a:solidFill>
                    <a:schemeClr val="tx1"/>
                  </a:solidFill>
                </a:rPr>
                <a:t>Sockets</a:t>
              </a:r>
              <a:endParaRPr lang="en-US" dirty="0">
                <a:solidFill>
                  <a:schemeClr val="tx1"/>
                </a:solidFill>
              </a:endParaRPr>
            </a:p>
          </p:txBody>
        </p:sp>
        <p:sp>
          <p:nvSpPr>
            <p:cNvPr id="14" name="Rectangle 13">
              <a:extLst>
                <a:ext uri="{FF2B5EF4-FFF2-40B4-BE49-F238E27FC236}">
                  <a16:creationId xmlns:a16="http://schemas.microsoft.com/office/drawing/2014/main" id="{FF9C063C-B892-71F0-394F-9B2DF5F06B5E}"/>
                </a:ext>
              </a:extLst>
            </p:cNvPr>
            <p:cNvSpPr/>
            <p:nvPr/>
          </p:nvSpPr>
          <p:spPr>
            <a:xfrm>
              <a:off x="3908683" y="3813637"/>
              <a:ext cx="1431561" cy="37777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      </a:t>
              </a:r>
              <a:r>
                <a:rPr lang="en-US" sz="1600" dirty="0">
                  <a:solidFill>
                    <a:schemeClr val="tx1"/>
                  </a:solidFill>
                </a:rPr>
                <a:t>Transport</a:t>
              </a:r>
              <a:endParaRPr lang="en-US" dirty="0">
                <a:solidFill>
                  <a:schemeClr val="tx1"/>
                </a:solidFill>
              </a:endParaRPr>
            </a:p>
          </p:txBody>
        </p:sp>
        <p:sp>
          <p:nvSpPr>
            <p:cNvPr id="15" name="Rectangle 14">
              <a:extLst>
                <a:ext uri="{FF2B5EF4-FFF2-40B4-BE49-F238E27FC236}">
                  <a16:creationId xmlns:a16="http://schemas.microsoft.com/office/drawing/2014/main" id="{73A25657-CF43-8B3E-9B9F-BFA111824C06}"/>
                </a:ext>
              </a:extLst>
            </p:cNvPr>
            <p:cNvSpPr/>
            <p:nvPr/>
          </p:nvSpPr>
          <p:spPr>
            <a:xfrm>
              <a:off x="3908683" y="4300241"/>
              <a:ext cx="1431561" cy="37777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     </a:t>
              </a:r>
              <a:r>
                <a:rPr lang="en-US" sz="1400" dirty="0">
                  <a:solidFill>
                    <a:schemeClr val="tx1"/>
                  </a:solidFill>
                </a:rPr>
                <a:t>NIC Driver</a:t>
              </a:r>
            </a:p>
          </p:txBody>
        </p:sp>
        <p:sp>
          <p:nvSpPr>
            <p:cNvPr id="22" name="Rectangle: Rounded Corners 21">
              <a:extLst>
                <a:ext uri="{FF2B5EF4-FFF2-40B4-BE49-F238E27FC236}">
                  <a16:creationId xmlns:a16="http://schemas.microsoft.com/office/drawing/2014/main" id="{1A977E1F-6493-12EC-C4FF-1857DFC2DC4E}"/>
                </a:ext>
              </a:extLst>
            </p:cNvPr>
            <p:cNvSpPr/>
            <p:nvPr/>
          </p:nvSpPr>
          <p:spPr>
            <a:xfrm>
              <a:off x="3961148" y="3377942"/>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3" name="Rectangle: Rounded Corners 22">
              <a:extLst>
                <a:ext uri="{FF2B5EF4-FFF2-40B4-BE49-F238E27FC236}">
                  <a16:creationId xmlns:a16="http://schemas.microsoft.com/office/drawing/2014/main" id="{5F02CDC9-B30C-D82D-46C0-F47228EA0497}"/>
                </a:ext>
              </a:extLst>
            </p:cNvPr>
            <p:cNvSpPr/>
            <p:nvPr/>
          </p:nvSpPr>
          <p:spPr>
            <a:xfrm>
              <a:off x="3961147" y="3867382"/>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4" name="Rectangle: Rounded Corners 23">
              <a:extLst>
                <a:ext uri="{FF2B5EF4-FFF2-40B4-BE49-F238E27FC236}">
                  <a16:creationId xmlns:a16="http://schemas.microsoft.com/office/drawing/2014/main" id="{9669622F-9524-42EE-C1CB-8A11A0740882}"/>
                </a:ext>
              </a:extLst>
            </p:cNvPr>
            <p:cNvSpPr/>
            <p:nvPr/>
          </p:nvSpPr>
          <p:spPr>
            <a:xfrm>
              <a:off x="3965207" y="4359266"/>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nvGrpSpPr>
            <p:cNvPr id="25" name="Group 24">
              <a:extLst>
                <a:ext uri="{FF2B5EF4-FFF2-40B4-BE49-F238E27FC236}">
                  <a16:creationId xmlns:a16="http://schemas.microsoft.com/office/drawing/2014/main" id="{87E7E8A3-BB5E-DE5A-F8CE-67B62BCD4E70}"/>
                </a:ext>
              </a:extLst>
            </p:cNvPr>
            <p:cNvGrpSpPr/>
            <p:nvPr/>
          </p:nvGrpSpPr>
          <p:grpSpPr>
            <a:xfrm>
              <a:off x="4234094" y="5145931"/>
              <a:ext cx="813215" cy="552141"/>
              <a:chOff x="2488367" y="5254052"/>
              <a:chExt cx="813215" cy="552141"/>
            </a:xfrm>
          </p:grpSpPr>
          <p:sp>
            <p:nvSpPr>
              <p:cNvPr id="26" name="Rectangle 25">
                <a:extLst>
                  <a:ext uri="{FF2B5EF4-FFF2-40B4-BE49-F238E27FC236}">
                    <a16:creationId xmlns:a16="http://schemas.microsoft.com/office/drawing/2014/main" id="{BF10FBDB-B1FF-E000-D3C5-C417F94A435B}"/>
                  </a:ext>
                </a:extLst>
              </p:cNvPr>
              <p:cNvSpPr/>
              <p:nvPr/>
            </p:nvSpPr>
            <p:spPr>
              <a:xfrm>
                <a:off x="2585800" y="5343993"/>
                <a:ext cx="715782" cy="32470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NIC</a:t>
                </a:r>
              </a:p>
            </p:txBody>
          </p:sp>
          <p:sp>
            <p:nvSpPr>
              <p:cNvPr id="27" name="Rectangle 26">
                <a:extLst>
                  <a:ext uri="{FF2B5EF4-FFF2-40B4-BE49-F238E27FC236}">
                    <a16:creationId xmlns:a16="http://schemas.microsoft.com/office/drawing/2014/main" id="{BF231949-3CA0-81D2-830A-28AB94C8E613}"/>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2662FCAF-BDA2-9D31-E69E-67987CD85A33}"/>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440E92C8-7282-824D-930C-D7FD88BDCF9A}"/>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1E874AF3-DE11-26B6-B703-CC010B5638A8}"/>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55F0A216-A5FB-DBA9-9327-6A3D6C31AB72}"/>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44A5E1C6-EA90-AE75-1C38-B2506349B372}"/>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37" name="Connector: Elbow 36">
              <a:extLst>
                <a:ext uri="{FF2B5EF4-FFF2-40B4-BE49-F238E27FC236}">
                  <a16:creationId xmlns:a16="http://schemas.microsoft.com/office/drawing/2014/main" id="{22FF75E9-C478-D6EE-7D74-06D0C662CE58}"/>
                </a:ext>
              </a:extLst>
            </p:cNvPr>
            <p:cNvCxnSpPr>
              <a:cxnSpLocks/>
              <a:stCxn id="7" idx="1"/>
              <a:endCxn id="22" idx="1"/>
            </p:cNvCxnSpPr>
            <p:nvPr/>
          </p:nvCxnSpPr>
          <p:spPr>
            <a:xfrm rot="10800000" flipV="1">
              <a:off x="3961149" y="2760579"/>
              <a:ext cx="98375" cy="747223"/>
            </a:xfrm>
            <a:prstGeom prst="bentConnector3">
              <a:avLst>
                <a:gd name="adj1" fmla="val 332376"/>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Connector: Elbow 37">
              <a:extLst>
                <a:ext uri="{FF2B5EF4-FFF2-40B4-BE49-F238E27FC236}">
                  <a16:creationId xmlns:a16="http://schemas.microsoft.com/office/drawing/2014/main" id="{E227532F-8DBD-7864-BD9C-C02463CCA29B}"/>
                </a:ext>
              </a:extLst>
            </p:cNvPr>
            <p:cNvCxnSpPr>
              <a:cxnSpLocks/>
              <a:stCxn id="22" idx="1"/>
              <a:endCxn id="23" idx="1"/>
            </p:cNvCxnSpPr>
            <p:nvPr/>
          </p:nvCxnSpPr>
          <p:spPr>
            <a:xfrm rot="10800000" flipV="1">
              <a:off x="3961148" y="3507803"/>
              <a:ext cx="1" cy="489440"/>
            </a:xfrm>
            <a:prstGeom prst="bentConnector3">
              <a:avLst>
                <a:gd name="adj1" fmla="val 22860100000"/>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0" name="Connector: Elbow 39">
              <a:extLst>
                <a:ext uri="{FF2B5EF4-FFF2-40B4-BE49-F238E27FC236}">
                  <a16:creationId xmlns:a16="http://schemas.microsoft.com/office/drawing/2014/main" id="{69C99CEF-7BB3-0D8A-0F15-1D3E4E2AE664}"/>
                </a:ext>
              </a:extLst>
            </p:cNvPr>
            <p:cNvCxnSpPr>
              <a:cxnSpLocks/>
              <a:stCxn id="23" idx="1"/>
              <a:endCxn id="24" idx="1"/>
            </p:cNvCxnSpPr>
            <p:nvPr/>
          </p:nvCxnSpPr>
          <p:spPr>
            <a:xfrm rot="10800000" flipH="1" flipV="1">
              <a:off x="3961147" y="3997243"/>
              <a:ext cx="4060" cy="491884"/>
            </a:xfrm>
            <a:prstGeom prst="bentConnector3">
              <a:avLst>
                <a:gd name="adj1" fmla="val -563054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1" name="Connector: Elbow 40">
              <a:extLst>
                <a:ext uri="{FF2B5EF4-FFF2-40B4-BE49-F238E27FC236}">
                  <a16:creationId xmlns:a16="http://schemas.microsoft.com/office/drawing/2014/main" id="{3D2391C6-88A6-6F89-193E-07AC5664C863}"/>
                </a:ext>
              </a:extLst>
            </p:cNvPr>
            <p:cNvCxnSpPr>
              <a:cxnSpLocks/>
              <a:stCxn id="24" idx="1"/>
              <a:endCxn id="26" idx="1"/>
            </p:cNvCxnSpPr>
            <p:nvPr/>
          </p:nvCxnSpPr>
          <p:spPr>
            <a:xfrm rot="10800000" flipH="1" flipV="1">
              <a:off x="3965207" y="4489126"/>
              <a:ext cx="366320" cy="909099"/>
            </a:xfrm>
            <a:prstGeom prst="bentConnector3">
              <a:avLst>
                <a:gd name="adj1" fmla="val -62404"/>
              </a:avLst>
            </a:prstGeom>
            <a:ln>
              <a:tailEnd type="triangle"/>
            </a:ln>
          </p:spPr>
          <p:style>
            <a:lnRef idx="2">
              <a:schemeClr val="accent1"/>
            </a:lnRef>
            <a:fillRef idx="0">
              <a:schemeClr val="accent1"/>
            </a:fillRef>
            <a:effectRef idx="1">
              <a:schemeClr val="accent1"/>
            </a:effectRef>
            <a:fontRef idx="minor">
              <a:schemeClr val="tx1"/>
            </a:fontRef>
          </p:style>
        </p:cxnSp>
        <p:sp>
          <p:nvSpPr>
            <p:cNvPr id="42" name="Rectangle: Rounded Corners 41">
              <a:extLst>
                <a:ext uri="{FF2B5EF4-FFF2-40B4-BE49-F238E27FC236}">
                  <a16:creationId xmlns:a16="http://schemas.microsoft.com/office/drawing/2014/main" id="{041D6F22-7763-D21C-DF5D-672C792DFA28}"/>
                </a:ext>
              </a:extLst>
            </p:cNvPr>
            <p:cNvSpPr/>
            <p:nvPr/>
          </p:nvSpPr>
          <p:spPr>
            <a:xfrm>
              <a:off x="6836766" y="2163782"/>
              <a:ext cx="1379095" cy="97527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1200" dirty="0">
                  <a:solidFill>
                    <a:schemeClr val="tx1"/>
                  </a:solidFill>
                </a:rPr>
                <a:t>Application</a:t>
              </a:r>
            </a:p>
          </p:txBody>
        </p:sp>
        <p:sp>
          <p:nvSpPr>
            <p:cNvPr id="43" name="Rectangle: Rounded Corners 42">
              <a:extLst>
                <a:ext uri="{FF2B5EF4-FFF2-40B4-BE49-F238E27FC236}">
                  <a16:creationId xmlns:a16="http://schemas.microsoft.com/office/drawing/2014/main" id="{53B5FB45-AC14-DA78-F5D0-9BFC7629DB8A}"/>
                </a:ext>
              </a:extLst>
            </p:cNvPr>
            <p:cNvSpPr/>
            <p:nvPr/>
          </p:nvSpPr>
          <p:spPr>
            <a:xfrm>
              <a:off x="6987606" y="2565707"/>
              <a:ext cx="1097093" cy="3897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Buffer</a:t>
              </a:r>
            </a:p>
          </p:txBody>
        </p:sp>
        <p:sp>
          <p:nvSpPr>
            <p:cNvPr id="44" name="Rectangle: Rounded Corners 43">
              <a:extLst>
                <a:ext uri="{FF2B5EF4-FFF2-40B4-BE49-F238E27FC236}">
                  <a16:creationId xmlns:a16="http://schemas.microsoft.com/office/drawing/2014/main" id="{FB33DD32-BA26-CE88-9D29-4579AC110087}"/>
                </a:ext>
              </a:extLst>
            </p:cNvPr>
            <p:cNvSpPr/>
            <p:nvPr/>
          </p:nvSpPr>
          <p:spPr>
            <a:xfrm>
              <a:off x="6270892" y="1495815"/>
              <a:ext cx="2091125" cy="34659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dirty="0">
                  <a:solidFill>
                    <a:schemeClr val="tx1"/>
                  </a:solidFill>
                </a:rPr>
                <a:t>SERVER</a:t>
              </a:r>
            </a:p>
          </p:txBody>
        </p:sp>
        <p:sp>
          <p:nvSpPr>
            <p:cNvPr id="45" name="Rectangle 44">
              <a:extLst>
                <a:ext uri="{FF2B5EF4-FFF2-40B4-BE49-F238E27FC236}">
                  <a16:creationId xmlns:a16="http://schemas.microsoft.com/office/drawing/2014/main" id="{C0F02371-F70B-C1F4-E1CE-D2BC52AB0E94}"/>
                </a:ext>
              </a:extLst>
            </p:cNvPr>
            <p:cNvSpPr/>
            <p:nvPr/>
          </p:nvSpPr>
          <p:spPr>
            <a:xfrm>
              <a:off x="6836767" y="3327034"/>
              <a:ext cx="1431561" cy="37777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    </a:t>
              </a:r>
              <a:r>
                <a:rPr lang="en-US" sz="1600" dirty="0">
                  <a:solidFill>
                    <a:schemeClr val="tx1"/>
                  </a:solidFill>
                </a:rPr>
                <a:t>Sockets</a:t>
              </a:r>
              <a:endParaRPr lang="en-US" dirty="0">
                <a:solidFill>
                  <a:schemeClr val="tx1"/>
                </a:solidFill>
              </a:endParaRPr>
            </a:p>
          </p:txBody>
        </p:sp>
        <p:sp>
          <p:nvSpPr>
            <p:cNvPr id="46" name="Rectangle 45">
              <a:extLst>
                <a:ext uri="{FF2B5EF4-FFF2-40B4-BE49-F238E27FC236}">
                  <a16:creationId xmlns:a16="http://schemas.microsoft.com/office/drawing/2014/main" id="{8B40AD35-EE2B-A2EB-3255-0D40733E0F6A}"/>
                </a:ext>
              </a:extLst>
            </p:cNvPr>
            <p:cNvSpPr/>
            <p:nvPr/>
          </p:nvSpPr>
          <p:spPr>
            <a:xfrm>
              <a:off x="6836766" y="3813637"/>
              <a:ext cx="1431561" cy="37777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      </a:t>
              </a:r>
              <a:r>
                <a:rPr lang="en-US" sz="1600" dirty="0">
                  <a:solidFill>
                    <a:schemeClr val="tx1"/>
                  </a:solidFill>
                </a:rPr>
                <a:t>Transport</a:t>
              </a:r>
              <a:endParaRPr lang="en-US" dirty="0">
                <a:solidFill>
                  <a:schemeClr val="tx1"/>
                </a:solidFill>
              </a:endParaRPr>
            </a:p>
          </p:txBody>
        </p:sp>
        <p:sp>
          <p:nvSpPr>
            <p:cNvPr id="47" name="Rectangle 46">
              <a:extLst>
                <a:ext uri="{FF2B5EF4-FFF2-40B4-BE49-F238E27FC236}">
                  <a16:creationId xmlns:a16="http://schemas.microsoft.com/office/drawing/2014/main" id="{7598491D-E8DD-5CE6-3FD6-76DB85E4BA1F}"/>
                </a:ext>
              </a:extLst>
            </p:cNvPr>
            <p:cNvSpPr/>
            <p:nvPr/>
          </p:nvSpPr>
          <p:spPr>
            <a:xfrm>
              <a:off x="6836766" y="4300241"/>
              <a:ext cx="1431561" cy="37777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     </a:t>
              </a:r>
              <a:r>
                <a:rPr lang="en-US" sz="1400" dirty="0">
                  <a:solidFill>
                    <a:schemeClr val="tx1"/>
                  </a:solidFill>
                </a:rPr>
                <a:t>NIC Driver</a:t>
              </a:r>
            </a:p>
          </p:txBody>
        </p:sp>
        <p:sp>
          <p:nvSpPr>
            <p:cNvPr id="48" name="Rectangle: Rounded Corners 47">
              <a:extLst>
                <a:ext uri="{FF2B5EF4-FFF2-40B4-BE49-F238E27FC236}">
                  <a16:creationId xmlns:a16="http://schemas.microsoft.com/office/drawing/2014/main" id="{7DF51B11-1001-87D0-22C2-BB4181B4AF30}"/>
                </a:ext>
              </a:extLst>
            </p:cNvPr>
            <p:cNvSpPr/>
            <p:nvPr/>
          </p:nvSpPr>
          <p:spPr>
            <a:xfrm>
              <a:off x="6889231" y="3377942"/>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49" name="Rectangle: Rounded Corners 48">
              <a:extLst>
                <a:ext uri="{FF2B5EF4-FFF2-40B4-BE49-F238E27FC236}">
                  <a16:creationId xmlns:a16="http://schemas.microsoft.com/office/drawing/2014/main" id="{6A371541-8AAA-4008-24B1-99E37E2FB071}"/>
                </a:ext>
              </a:extLst>
            </p:cNvPr>
            <p:cNvSpPr/>
            <p:nvPr/>
          </p:nvSpPr>
          <p:spPr>
            <a:xfrm>
              <a:off x="6889230" y="3867382"/>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50" name="Rectangle: Rounded Corners 49">
              <a:extLst>
                <a:ext uri="{FF2B5EF4-FFF2-40B4-BE49-F238E27FC236}">
                  <a16:creationId xmlns:a16="http://schemas.microsoft.com/office/drawing/2014/main" id="{45DA27C1-EF36-C5C3-7FB9-A7E7D1F786DB}"/>
                </a:ext>
              </a:extLst>
            </p:cNvPr>
            <p:cNvSpPr/>
            <p:nvPr/>
          </p:nvSpPr>
          <p:spPr>
            <a:xfrm>
              <a:off x="6893290" y="4359266"/>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nvGrpSpPr>
            <p:cNvPr id="51" name="Group 50">
              <a:extLst>
                <a:ext uri="{FF2B5EF4-FFF2-40B4-BE49-F238E27FC236}">
                  <a16:creationId xmlns:a16="http://schemas.microsoft.com/office/drawing/2014/main" id="{3E8D01DB-4438-B8FA-B32A-631062297D57}"/>
                </a:ext>
              </a:extLst>
            </p:cNvPr>
            <p:cNvGrpSpPr/>
            <p:nvPr/>
          </p:nvGrpSpPr>
          <p:grpSpPr>
            <a:xfrm>
              <a:off x="7162177" y="5145931"/>
              <a:ext cx="813215" cy="552141"/>
              <a:chOff x="2488367" y="5254052"/>
              <a:chExt cx="813215" cy="552141"/>
            </a:xfrm>
          </p:grpSpPr>
          <p:sp>
            <p:nvSpPr>
              <p:cNvPr id="52" name="Rectangle 51">
                <a:extLst>
                  <a:ext uri="{FF2B5EF4-FFF2-40B4-BE49-F238E27FC236}">
                    <a16:creationId xmlns:a16="http://schemas.microsoft.com/office/drawing/2014/main" id="{45D137E8-91F5-3599-AA01-7B9DE533A65E}"/>
                  </a:ext>
                </a:extLst>
              </p:cNvPr>
              <p:cNvSpPr/>
              <p:nvPr/>
            </p:nvSpPr>
            <p:spPr>
              <a:xfrm>
                <a:off x="2585800" y="5343993"/>
                <a:ext cx="715782" cy="32470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NIC</a:t>
                </a:r>
              </a:p>
            </p:txBody>
          </p:sp>
          <p:sp>
            <p:nvSpPr>
              <p:cNvPr id="53" name="Rectangle 52">
                <a:extLst>
                  <a:ext uri="{FF2B5EF4-FFF2-40B4-BE49-F238E27FC236}">
                    <a16:creationId xmlns:a16="http://schemas.microsoft.com/office/drawing/2014/main" id="{C5B1C4E4-1A4F-4F1B-0BBE-E2D52391399B}"/>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1037E00D-4342-9919-ABA5-BCEF0D68AF9C}"/>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5" name="Straight Connector 54">
                <a:extLst>
                  <a:ext uri="{FF2B5EF4-FFF2-40B4-BE49-F238E27FC236}">
                    <a16:creationId xmlns:a16="http://schemas.microsoft.com/office/drawing/2014/main" id="{AEE93287-6DB9-E4D2-B603-2B31A27B734D}"/>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644F03B5-A553-5714-CDF0-641B524F9B36}"/>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72B3F5ED-FCE9-AE18-4030-F24DAEB78653}"/>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1998DBA4-737F-B1EC-7102-836566536AC0}"/>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61" name="Connector: Elbow 60">
              <a:extLst>
                <a:ext uri="{FF2B5EF4-FFF2-40B4-BE49-F238E27FC236}">
                  <a16:creationId xmlns:a16="http://schemas.microsoft.com/office/drawing/2014/main" id="{B4BD1123-E088-0693-B735-985EFC51C1B5}"/>
                </a:ext>
              </a:extLst>
            </p:cNvPr>
            <p:cNvCxnSpPr>
              <a:cxnSpLocks/>
              <a:stCxn id="52" idx="1"/>
              <a:endCxn id="50" idx="1"/>
            </p:cNvCxnSpPr>
            <p:nvPr/>
          </p:nvCxnSpPr>
          <p:spPr>
            <a:xfrm rot="10800000">
              <a:off x="6893290" y="4489128"/>
              <a:ext cx="366320" cy="909099"/>
            </a:xfrm>
            <a:prstGeom prst="bentConnector3">
              <a:avLst>
                <a:gd name="adj1" fmla="val 162404"/>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2" name="Connector: Elbow 61">
              <a:extLst>
                <a:ext uri="{FF2B5EF4-FFF2-40B4-BE49-F238E27FC236}">
                  <a16:creationId xmlns:a16="http://schemas.microsoft.com/office/drawing/2014/main" id="{54BF169A-64EB-06C6-0830-FB62190D6AEF}"/>
                </a:ext>
              </a:extLst>
            </p:cNvPr>
            <p:cNvCxnSpPr>
              <a:cxnSpLocks/>
              <a:stCxn id="50" idx="1"/>
              <a:endCxn id="49" idx="1"/>
            </p:cNvCxnSpPr>
            <p:nvPr/>
          </p:nvCxnSpPr>
          <p:spPr>
            <a:xfrm rot="10800000">
              <a:off x="6889230" y="3997243"/>
              <a:ext cx="4060" cy="491884"/>
            </a:xfrm>
            <a:prstGeom prst="bentConnector3">
              <a:avLst>
                <a:gd name="adj1" fmla="val 573054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3" name="Connector: Elbow 62">
              <a:extLst>
                <a:ext uri="{FF2B5EF4-FFF2-40B4-BE49-F238E27FC236}">
                  <a16:creationId xmlns:a16="http://schemas.microsoft.com/office/drawing/2014/main" id="{B4821A93-2505-C454-2443-4F7B583FF61C}"/>
                </a:ext>
              </a:extLst>
            </p:cNvPr>
            <p:cNvCxnSpPr>
              <a:cxnSpLocks/>
              <a:stCxn id="49" idx="1"/>
              <a:endCxn id="48" idx="1"/>
            </p:cNvCxnSpPr>
            <p:nvPr/>
          </p:nvCxnSpPr>
          <p:spPr>
            <a:xfrm rot="10800000" flipH="1">
              <a:off x="6889229" y="3507803"/>
              <a:ext cx="1" cy="489440"/>
            </a:xfrm>
            <a:prstGeom prst="bentConnector3">
              <a:avLst>
                <a:gd name="adj1" fmla="val -22860000000"/>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5" name="Connector: Elbow 64">
              <a:extLst>
                <a:ext uri="{FF2B5EF4-FFF2-40B4-BE49-F238E27FC236}">
                  <a16:creationId xmlns:a16="http://schemas.microsoft.com/office/drawing/2014/main" id="{6F9ECA0C-2A8B-91ED-77C9-2CBFFE0E3290}"/>
                </a:ext>
              </a:extLst>
            </p:cNvPr>
            <p:cNvCxnSpPr>
              <a:cxnSpLocks/>
              <a:stCxn id="48" idx="1"/>
              <a:endCxn id="43" idx="1"/>
            </p:cNvCxnSpPr>
            <p:nvPr/>
          </p:nvCxnSpPr>
          <p:spPr>
            <a:xfrm rot="10800000" flipH="1">
              <a:off x="6889230" y="2760581"/>
              <a:ext cx="98375" cy="747223"/>
            </a:xfrm>
            <a:prstGeom prst="bentConnector3">
              <a:avLst>
                <a:gd name="adj1" fmla="val -232376"/>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6" name="Connector: Elbow 65">
              <a:extLst>
                <a:ext uri="{FF2B5EF4-FFF2-40B4-BE49-F238E27FC236}">
                  <a16:creationId xmlns:a16="http://schemas.microsoft.com/office/drawing/2014/main" id="{AAB48192-0830-1085-114E-8ED9D3543988}"/>
                </a:ext>
              </a:extLst>
            </p:cNvPr>
            <p:cNvCxnSpPr>
              <a:stCxn id="26" idx="2"/>
              <a:endCxn id="52" idx="2"/>
            </p:cNvCxnSpPr>
            <p:nvPr/>
          </p:nvCxnSpPr>
          <p:spPr>
            <a:xfrm rot="16200000" flipH="1">
              <a:off x="6153459" y="4096538"/>
              <a:ext cx="12700" cy="2928083"/>
            </a:xfrm>
            <a:prstGeom prst="bentConnector3">
              <a:avLst>
                <a:gd name="adj1" fmla="val 2744260"/>
              </a:avLst>
            </a:prstGeom>
            <a:ln>
              <a:tailEnd type="triangle"/>
            </a:ln>
          </p:spPr>
          <p:style>
            <a:lnRef idx="2">
              <a:schemeClr val="accent1"/>
            </a:lnRef>
            <a:fillRef idx="0">
              <a:schemeClr val="accent1"/>
            </a:fillRef>
            <a:effectRef idx="1">
              <a:schemeClr val="accent1"/>
            </a:effectRef>
            <a:fontRef idx="minor">
              <a:schemeClr val="tx1"/>
            </a:fontRef>
          </p:style>
        </p:cxnSp>
        <p:sp>
          <p:nvSpPr>
            <p:cNvPr id="68" name="TextBox 67">
              <a:extLst>
                <a:ext uri="{FF2B5EF4-FFF2-40B4-BE49-F238E27FC236}">
                  <a16:creationId xmlns:a16="http://schemas.microsoft.com/office/drawing/2014/main" id="{0F5868DF-C208-056F-5D8B-A6E4116CF4BC}"/>
                </a:ext>
              </a:extLst>
            </p:cNvPr>
            <p:cNvSpPr txBox="1"/>
            <p:nvPr/>
          </p:nvSpPr>
          <p:spPr>
            <a:xfrm>
              <a:off x="5733194" y="5618122"/>
              <a:ext cx="835550" cy="369332"/>
            </a:xfrm>
            <a:prstGeom prst="rect">
              <a:avLst/>
            </a:prstGeom>
            <a:noFill/>
          </p:spPr>
          <p:txBody>
            <a:bodyPr wrap="none" rtlCol="0">
              <a:spAutoFit/>
            </a:bodyPr>
            <a:lstStyle/>
            <a:p>
              <a:r>
                <a:rPr lang="en-US" dirty="0"/>
                <a:t>TCP/IP</a:t>
              </a:r>
            </a:p>
          </p:txBody>
        </p:sp>
      </p:grpSp>
      <p:grpSp>
        <p:nvGrpSpPr>
          <p:cNvPr id="132" name="Group 131">
            <a:extLst>
              <a:ext uri="{FF2B5EF4-FFF2-40B4-BE49-F238E27FC236}">
                <a16:creationId xmlns:a16="http://schemas.microsoft.com/office/drawing/2014/main" id="{256D7CD3-177C-0D5E-0ED5-BB0402255387}"/>
              </a:ext>
            </a:extLst>
          </p:cNvPr>
          <p:cNvGrpSpPr/>
          <p:nvPr/>
        </p:nvGrpSpPr>
        <p:grpSpPr>
          <a:xfrm>
            <a:off x="6334593" y="1480825"/>
            <a:ext cx="5019208" cy="4491639"/>
            <a:chOff x="3342809" y="1495815"/>
            <a:chExt cx="5019208" cy="4491639"/>
          </a:xfrm>
        </p:grpSpPr>
        <p:sp>
          <p:nvSpPr>
            <p:cNvPr id="87" name="Rectangle: Rounded Corners 86">
              <a:extLst>
                <a:ext uri="{FF2B5EF4-FFF2-40B4-BE49-F238E27FC236}">
                  <a16:creationId xmlns:a16="http://schemas.microsoft.com/office/drawing/2014/main" id="{CB414DF9-AB30-BC07-BCD4-FB85CE740D8F}"/>
                </a:ext>
              </a:extLst>
            </p:cNvPr>
            <p:cNvSpPr/>
            <p:nvPr/>
          </p:nvSpPr>
          <p:spPr>
            <a:xfrm>
              <a:off x="3908683" y="2163782"/>
              <a:ext cx="1379095" cy="97527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1200" dirty="0">
                  <a:solidFill>
                    <a:schemeClr val="tx1"/>
                  </a:solidFill>
                </a:rPr>
                <a:t>Application</a:t>
              </a:r>
            </a:p>
          </p:txBody>
        </p:sp>
        <p:sp>
          <p:nvSpPr>
            <p:cNvPr id="88" name="Rectangle: Rounded Corners 87">
              <a:extLst>
                <a:ext uri="{FF2B5EF4-FFF2-40B4-BE49-F238E27FC236}">
                  <a16:creationId xmlns:a16="http://schemas.microsoft.com/office/drawing/2014/main" id="{3D16462F-8CFD-67F4-C2B0-EC451C1CFEB7}"/>
                </a:ext>
              </a:extLst>
            </p:cNvPr>
            <p:cNvSpPr/>
            <p:nvPr/>
          </p:nvSpPr>
          <p:spPr>
            <a:xfrm>
              <a:off x="4059523" y="2565707"/>
              <a:ext cx="1097093" cy="3897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Buffer</a:t>
              </a:r>
            </a:p>
          </p:txBody>
        </p:sp>
        <p:sp>
          <p:nvSpPr>
            <p:cNvPr id="89" name="Rectangle: Rounded Corners 88">
              <a:extLst>
                <a:ext uri="{FF2B5EF4-FFF2-40B4-BE49-F238E27FC236}">
                  <a16:creationId xmlns:a16="http://schemas.microsoft.com/office/drawing/2014/main" id="{20B8E400-B3A4-B27F-80E6-532AD19B8DC8}"/>
                </a:ext>
              </a:extLst>
            </p:cNvPr>
            <p:cNvSpPr/>
            <p:nvPr/>
          </p:nvSpPr>
          <p:spPr>
            <a:xfrm>
              <a:off x="3342809" y="1495815"/>
              <a:ext cx="2091125" cy="34659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dirty="0">
                  <a:solidFill>
                    <a:schemeClr val="tx1"/>
                  </a:solidFill>
                </a:rPr>
                <a:t>SERVER</a:t>
              </a:r>
            </a:p>
          </p:txBody>
        </p:sp>
        <p:sp>
          <p:nvSpPr>
            <p:cNvPr id="90" name="Rectangle 89">
              <a:extLst>
                <a:ext uri="{FF2B5EF4-FFF2-40B4-BE49-F238E27FC236}">
                  <a16:creationId xmlns:a16="http://schemas.microsoft.com/office/drawing/2014/main" id="{285A2046-32E9-7A28-4A97-51E483B86479}"/>
                </a:ext>
              </a:extLst>
            </p:cNvPr>
            <p:cNvSpPr/>
            <p:nvPr/>
          </p:nvSpPr>
          <p:spPr>
            <a:xfrm>
              <a:off x="3908684" y="3327034"/>
              <a:ext cx="1431561" cy="377773"/>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75000"/>
                    </a:schemeClr>
                  </a:solidFill>
                </a:rPr>
                <a:t>    </a:t>
              </a:r>
              <a:r>
                <a:rPr lang="en-US" sz="1600" dirty="0">
                  <a:solidFill>
                    <a:schemeClr val="bg2">
                      <a:lumMod val="75000"/>
                    </a:schemeClr>
                  </a:solidFill>
                </a:rPr>
                <a:t>Sockets</a:t>
              </a:r>
              <a:endParaRPr lang="en-US" dirty="0">
                <a:solidFill>
                  <a:schemeClr val="bg2">
                    <a:lumMod val="75000"/>
                  </a:schemeClr>
                </a:solidFill>
              </a:endParaRPr>
            </a:p>
          </p:txBody>
        </p:sp>
        <p:sp>
          <p:nvSpPr>
            <p:cNvPr id="91" name="Rectangle 90">
              <a:extLst>
                <a:ext uri="{FF2B5EF4-FFF2-40B4-BE49-F238E27FC236}">
                  <a16:creationId xmlns:a16="http://schemas.microsoft.com/office/drawing/2014/main" id="{D911CF06-184A-CAA6-11A7-3C21D35ECFD6}"/>
                </a:ext>
              </a:extLst>
            </p:cNvPr>
            <p:cNvSpPr/>
            <p:nvPr/>
          </p:nvSpPr>
          <p:spPr>
            <a:xfrm>
              <a:off x="3908683" y="3813637"/>
              <a:ext cx="1431561" cy="377773"/>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75000"/>
                    </a:schemeClr>
                  </a:solidFill>
                </a:rPr>
                <a:t>      </a:t>
              </a:r>
              <a:r>
                <a:rPr lang="en-US" sz="1600" dirty="0">
                  <a:solidFill>
                    <a:schemeClr val="bg2">
                      <a:lumMod val="75000"/>
                    </a:schemeClr>
                  </a:solidFill>
                </a:rPr>
                <a:t>Transport</a:t>
              </a:r>
              <a:endParaRPr lang="en-US" dirty="0">
                <a:solidFill>
                  <a:schemeClr val="bg2">
                    <a:lumMod val="75000"/>
                  </a:schemeClr>
                </a:solidFill>
              </a:endParaRPr>
            </a:p>
          </p:txBody>
        </p:sp>
        <p:sp>
          <p:nvSpPr>
            <p:cNvPr id="94" name="Rectangle 93">
              <a:extLst>
                <a:ext uri="{FF2B5EF4-FFF2-40B4-BE49-F238E27FC236}">
                  <a16:creationId xmlns:a16="http://schemas.microsoft.com/office/drawing/2014/main" id="{DE933217-0E18-CA52-4239-B88330962829}"/>
                </a:ext>
              </a:extLst>
            </p:cNvPr>
            <p:cNvSpPr/>
            <p:nvPr/>
          </p:nvSpPr>
          <p:spPr>
            <a:xfrm>
              <a:off x="3908683" y="4300241"/>
              <a:ext cx="1431561" cy="377773"/>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     </a:t>
              </a:r>
              <a:r>
                <a:rPr lang="en-US" sz="1400" dirty="0">
                  <a:solidFill>
                    <a:schemeClr val="bg2">
                      <a:lumMod val="75000"/>
                    </a:schemeClr>
                  </a:solidFill>
                </a:rPr>
                <a:t>NIC Driver</a:t>
              </a:r>
            </a:p>
          </p:txBody>
        </p:sp>
        <p:sp>
          <p:nvSpPr>
            <p:cNvPr id="95" name="Rectangle: Rounded Corners 94">
              <a:extLst>
                <a:ext uri="{FF2B5EF4-FFF2-40B4-BE49-F238E27FC236}">
                  <a16:creationId xmlns:a16="http://schemas.microsoft.com/office/drawing/2014/main" id="{A3A4CE4A-571A-B0F8-7828-C8AE50FB6E6B}"/>
                </a:ext>
              </a:extLst>
            </p:cNvPr>
            <p:cNvSpPr/>
            <p:nvPr/>
          </p:nvSpPr>
          <p:spPr>
            <a:xfrm>
              <a:off x="3961148" y="3377942"/>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97" name="Rectangle: Rounded Corners 96">
              <a:extLst>
                <a:ext uri="{FF2B5EF4-FFF2-40B4-BE49-F238E27FC236}">
                  <a16:creationId xmlns:a16="http://schemas.microsoft.com/office/drawing/2014/main" id="{0F2DC3ED-F557-C77E-7263-26E6AC6C7011}"/>
                </a:ext>
              </a:extLst>
            </p:cNvPr>
            <p:cNvSpPr/>
            <p:nvPr/>
          </p:nvSpPr>
          <p:spPr>
            <a:xfrm>
              <a:off x="3961147" y="3867382"/>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98" name="Rectangle: Rounded Corners 97">
              <a:extLst>
                <a:ext uri="{FF2B5EF4-FFF2-40B4-BE49-F238E27FC236}">
                  <a16:creationId xmlns:a16="http://schemas.microsoft.com/office/drawing/2014/main" id="{3DE8E311-C9AD-6153-0966-50DC6077A88B}"/>
                </a:ext>
              </a:extLst>
            </p:cNvPr>
            <p:cNvSpPr/>
            <p:nvPr/>
          </p:nvSpPr>
          <p:spPr>
            <a:xfrm>
              <a:off x="3965207" y="4359266"/>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nvGrpSpPr>
            <p:cNvPr id="99" name="Group 98">
              <a:extLst>
                <a:ext uri="{FF2B5EF4-FFF2-40B4-BE49-F238E27FC236}">
                  <a16:creationId xmlns:a16="http://schemas.microsoft.com/office/drawing/2014/main" id="{FA32CB0C-CFEC-06CF-3440-FFEF17ACFB93}"/>
                </a:ext>
              </a:extLst>
            </p:cNvPr>
            <p:cNvGrpSpPr/>
            <p:nvPr/>
          </p:nvGrpSpPr>
          <p:grpSpPr>
            <a:xfrm>
              <a:off x="4234094" y="5145931"/>
              <a:ext cx="813215" cy="552141"/>
              <a:chOff x="2488367" y="5254052"/>
              <a:chExt cx="813215" cy="552141"/>
            </a:xfrm>
          </p:grpSpPr>
          <p:sp>
            <p:nvSpPr>
              <p:cNvPr id="100" name="Rectangle 99">
                <a:extLst>
                  <a:ext uri="{FF2B5EF4-FFF2-40B4-BE49-F238E27FC236}">
                    <a16:creationId xmlns:a16="http://schemas.microsoft.com/office/drawing/2014/main" id="{A4C25D57-00C6-8D7F-249F-D2C00AAC8D67}"/>
                  </a:ext>
                </a:extLst>
              </p:cNvPr>
              <p:cNvSpPr/>
              <p:nvPr/>
            </p:nvSpPr>
            <p:spPr>
              <a:xfrm>
                <a:off x="2585800" y="5343993"/>
                <a:ext cx="715782" cy="32470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p>
            </p:txBody>
          </p:sp>
          <p:sp>
            <p:nvSpPr>
              <p:cNvPr id="101" name="Rectangle 100">
                <a:extLst>
                  <a:ext uri="{FF2B5EF4-FFF2-40B4-BE49-F238E27FC236}">
                    <a16:creationId xmlns:a16="http://schemas.microsoft.com/office/drawing/2014/main" id="{1F421918-4C25-CBF9-25AE-6F2B5ECB4839}"/>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5C68B462-ED5C-5C1F-D8B0-3874F2515C6D}"/>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4" name="Straight Connector 103">
                <a:extLst>
                  <a:ext uri="{FF2B5EF4-FFF2-40B4-BE49-F238E27FC236}">
                    <a16:creationId xmlns:a16="http://schemas.microsoft.com/office/drawing/2014/main" id="{346FA5F3-1014-BD48-4F11-D6940BA6C3CA}"/>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D31CCA5D-7BCF-DB2A-5D80-34002687A95B}"/>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2F093595-AC82-F6FC-3573-F11D38B7F81D}"/>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6F3A241E-BC0C-5D20-1831-C72B5D02946E}"/>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110" name="Connector: Elbow 109">
              <a:extLst>
                <a:ext uri="{FF2B5EF4-FFF2-40B4-BE49-F238E27FC236}">
                  <a16:creationId xmlns:a16="http://schemas.microsoft.com/office/drawing/2014/main" id="{0B77982C-95D1-E3AF-A67F-608BE03ADD95}"/>
                </a:ext>
              </a:extLst>
            </p:cNvPr>
            <p:cNvCxnSpPr>
              <a:cxnSpLocks/>
              <a:stCxn id="88" idx="1"/>
              <a:endCxn id="100" idx="1"/>
            </p:cNvCxnSpPr>
            <p:nvPr/>
          </p:nvCxnSpPr>
          <p:spPr>
            <a:xfrm rot="10800000" flipH="1" flipV="1">
              <a:off x="4059523" y="2760580"/>
              <a:ext cx="272004" cy="2637646"/>
            </a:xfrm>
            <a:prstGeom prst="bentConnector3">
              <a:avLst>
                <a:gd name="adj1" fmla="val -144664"/>
              </a:avLst>
            </a:prstGeom>
            <a:ln>
              <a:tailEnd type="triangle"/>
            </a:ln>
          </p:spPr>
          <p:style>
            <a:lnRef idx="2">
              <a:schemeClr val="accent1"/>
            </a:lnRef>
            <a:fillRef idx="0">
              <a:schemeClr val="accent1"/>
            </a:fillRef>
            <a:effectRef idx="1">
              <a:schemeClr val="accent1"/>
            </a:effectRef>
            <a:fontRef idx="minor">
              <a:schemeClr val="tx1"/>
            </a:fontRef>
          </p:style>
        </p:cxnSp>
        <p:sp>
          <p:nvSpPr>
            <p:cNvPr id="111" name="Rectangle: Rounded Corners 110">
              <a:extLst>
                <a:ext uri="{FF2B5EF4-FFF2-40B4-BE49-F238E27FC236}">
                  <a16:creationId xmlns:a16="http://schemas.microsoft.com/office/drawing/2014/main" id="{1725A1CB-221E-4676-F625-9B3474C174FB}"/>
                </a:ext>
              </a:extLst>
            </p:cNvPr>
            <p:cNvSpPr/>
            <p:nvPr/>
          </p:nvSpPr>
          <p:spPr>
            <a:xfrm>
              <a:off x="6836766" y="2163782"/>
              <a:ext cx="1379095" cy="97527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1200" dirty="0">
                  <a:solidFill>
                    <a:schemeClr val="tx1"/>
                  </a:solidFill>
                </a:rPr>
                <a:t>Application</a:t>
              </a:r>
            </a:p>
          </p:txBody>
        </p:sp>
        <p:sp>
          <p:nvSpPr>
            <p:cNvPr id="112" name="Rectangle: Rounded Corners 111">
              <a:extLst>
                <a:ext uri="{FF2B5EF4-FFF2-40B4-BE49-F238E27FC236}">
                  <a16:creationId xmlns:a16="http://schemas.microsoft.com/office/drawing/2014/main" id="{8AEF4329-238A-3118-3DE7-A598A8DC6ADF}"/>
                </a:ext>
              </a:extLst>
            </p:cNvPr>
            <p:cNvSpPr/>
            <p:nvPr/>
          </p:nvSpPr>
          <p:spPr>
            <a:xfrm>
              <a:off x="6987606" y="2565707"/>
              <a:ext cx="1097093" cy="3897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Buffer</a:t>
              </a:r>
            </a:p>
          </p:txBody>
        </p:sp>
        <p:sp>
          <p:nvSpPr>
            <p:cNvPr id="113" name="Rectangle: Rounded Corners 112">
              <a:extLst>
                <a:ext uri="{FF2B5EF4-FFF2-40B4-BE49-F238E27FC236}">
                  <a16:creationId xmlns:a16="http://schemas.microsoft.com/office/drawing/2014/main" id="{06A58294-5C1B-5790-1152-1CED2E9E192F}"/>
                </a:ext>
              </a:extLst>
            </p:cNvPr>
            <p:cNvSpPr/>
            <p:nvPr/>
          </p:nvSpPr>
          <p:spPr>
            <a:xfrm>
              <a:off x="6270892" y="1495815"/>
              <a:ext cx="2091125" cy="34659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dirty="0">
                  <a:solidFill>
                    <a:schemeClr val="tx1"/>
                  </a:solidFill>
                </a:rPr>
                <a:t>SERVER</a:t>
              </a:r>
            </a:p>
          </p:txBody>
        </p:sp>
        <p:sp>
          <p:nvSpPr>
            <p:cNvPr id="114" name="Rectangle 113">
              <a:extLst>
                <a:ext uri="{FF2B5EF4-FFF2-40B4-BE49-F238E27FC236}">
                  <a16:creationId xmlns:a16="http://schemas.microsoft.com/office/drawing/2014/main" id="{67DC6A03-7F54-2D3C-3F73-1E99864DD73C}"/>
                </a:ext>
              </a:extLst>
            </p:cNvPr>
            <p:cNvSpPr/>
            <p:nvPr/>
          </p:nvSpPr>
          <p:spPr>
            <a:xfrm>
              <a:off x="6836767" y="3327034"/>
              <a:ext cx="1431561" cy="377773"/>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75000"/>
                    </a:schemeClr>
                  </a:solidFill>
                </a:rPr>
                <a:t>    </a:t>
              </a:r>
              <a:r>
                <a:rPr lang="en-US" sz="1600" dirty="0">
                  <a:solidFill>
                    <a:schemeClr val="bg2">
                      <a:lumMod val="75000"/>
                    </a:schemeClr>
                  </a:solidFill>
                </a:rPr>
                <a:t>Sockets</a:t>
              </a:r>
              <a:endParaRPr lang="en-US" dirty="0">
                <a:solidFill>
                  <a:schemeClr val="bg2">
                    <a:lumMod val="75000"/>
                  </a:schemeClr>
                </a:solidFill>
              </a:endParaRPr>
            </a:p>
          </p:txBody>
        </p:sp>
        <p:sp>
          <p:nvSpPr>
            <p:cNvPr id="115" name="Rectangle 114">
              <a:extLst>
                <a:ext uri="{FF2B5EF4-FFF2-40B4-BE49-F238E27FC236}">
                  <a16:creationId xmlns:a16="http://schemas.microsoft.com/office/drawing/2014/main" id="{7A267357-D439-FC5B-E85A-261C66ABDC4F}"/>
                </a:ext>
              </a:extLst>
            </p:cNvPr>
            <p:cNvSpPr/>
            <p:nvPr/>
          </p:nvSpPr>
          <p:spPr>
            <a:xfrm>
              <a:off x="6836766" y="3813637"/>
              <a:ext cx="1431561" cy="377773"/>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75000"/>
                    </a:schemeClr>
                  </a:solidFill>
                </a:rPr>
                <a:t>      </a:t>
              </a:r>
              <a:r>
                <a:rPr lang="en-US" sz="1600" dirty="0">
                  <a:solidFill>
                    <a:schemeClr val="bg2">
                      <a:lumMod val="75000"/>
                    </a:schemeClr>
                  </a:solidFill>
                </a:rPr>
                <a:t>Transport</a:t>
              </a:r>
              <a:endParaRPr lang="en-US" dirty="0">
                <a:solidFill>
                  <a:schemeClr val="bg2">
                    <a:lumMod val="75000"/>
                  </a:schemeClr>
                </a:solidFill>
              </a:endParaRPr>
            </a:p>
          </p:txBody>
        </p:sp>
        <p:sp>
          <p:nvSpPr>
            <p:cNvPr id="116" name="Rectangle 115">
              <a:extLst>
                <a:ext uri="{FF2B5EF4-FFF2-40B4-BE49-F238E27FC236}">
                  <a16:creationId xmlns:a16="http://schemas.microsoft.com/office/drawing/2014/main" id="{286EED97-0119-7EA5-3AAE-1CCF458E944C}"/>
                </a:ext>
              </a:extLst>
            </p:cNvPr>
            <p:cNvSpPr/>
            <p:nvPr/>
          </p:nvSpPr>
          <p:spPr>
            <a:xfrm>
              <a:off x="6836766" y="4300241"/>
              <a:ext cx="1431561" cy="377773"/>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     </a:t>
              </a:r>
              <a:r>
                <a:rPr lang="en-US" sz="1400" dirty="0">
                  <a:solidFill>
                    <a:schemeClr val="bg2">
                      <a:lumMod val="75000"/>
                    </a:schemeClr>
                  </a:solidFill>
                </a:rPr>
                <a:t>NIC Driver</a:t>
              </a:r>
            </a:p>
          </p:txBody>
        </p:sp>
        <p:sp>
          <p:nvSpPr>
            <p:cNvPr id="117" name="Rectangle: Rounded Corners 116">
              <a:extLst>
                <a:ext uri="{FF2B5EF4-FFF2-40B4-BE49-F238E27FC236}">
                  <a16:creationId xmlns:a16="http://schemas.microsoft.com/office/drawing/2014/main" id="{918FA8AB-B221-351E-9A72-61E60DBE0749}"/>
                </a:ext>
              </a:extLst>
            </p:cNvPr>
            <p:cNvSpPr/>
            <p:nvPr/>
          </p:nvSpPr>
          <p:spPr>
            <a:xfrm>
              <a:off x="6889231" y="3377942"/>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18" name="Rectangle: Rounded Corners 117">
              <a:extLst>
                <a:ext uri="{FF2B5EF4-FFF2-40B4-BE49-F238E27FC236}">
                  <a16:creationId xmlns:a16="http://schemas.microsoft.com/office/drawing/2014/main" id="{8B4D53DD-CF1C-0D9D-50BB-E9AB77B53BBF}"/>
                </a:ext>
              </a:extLst>
            </p:cNvPr>
            <p:cNvSpPr/>
            <p:nvPr/>
          </p:nvSpPr>
          <p:spPr>
            <a:xfrm>
              <a:off x="6889230" y="3867382"/>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19" name="Rectangle: Rounded Corners 118">
              <a:extLst>
                <a:ext uri="{FF2B5EF4-FFF2-40B4-BE49-F238E27FC236}">
                  <a16:creationId xmlns:a16="http://schemas.microsoft.com/office/drawing/2014/main" id="{CC4BD484-28A1-4529-3CCD-524832F21D91}"/>
                </a:ext>
              </a:extLst>
            </p:cNvPr>
            <p:cNvSpPr/>
            <p:nvPr/>
          </p:nvSpPr>
          <p:spPr>
            <a:xfrm>
              <a:off x="6893290" y="4359266"/>
              <a:ext cx="285129" cy="2597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nvGrpSpPr>
            <p:cNvPr id="120" name="Group 119">
              <a:extLst>
                <a:ext uri="{FF2B5EF4-FFF2-40B4-BE49-F238E27FC236}">
                  <a16:creationId xmlns:a16="http://schemas.microsoft.com/office/drawing/2014/main" id="{4639F8EF-DED5-50C5-0C6C-45162CCF4EA7}"/>
                </a:ext>
              </a:extLst>
            </p:cNvPr>
            <p:cNvGrpSpPr/>
            <p:nvPr/>
          </p:nvGrpSpPr>
          <p:grpSpPr>
            <a:xfrm>
              <a:off x="7162177" y="5145931"/>
              <a:ext cx="813215" cy="552141"/>
              <a:chOff x="2488367" y="5254052"/>
              <a:chExt cx="813215" cy="552141"/>
            </a:xfrm>
          </p:grpSpPr>
          <p:sp>
            <p:nvSpPr>
              <p:cNvPr id="121" name="Rectangle 120">
                <a:extLst>
                  <a:ext uri="{FF2B5EF4-FFF2-40B4-BE49-F238E27FC236}">
                    <a16:creationId xmlns:a16="http://schemas.microsoft.com/office/drawing/2014/main" id="{D0E90E4F-386F-B855-AF3F-4DF124D29D3F}"/>
                  </a:ext>
                </a:extLst>
              </p:cNvPr>
              <p:cNvSpPr/>
              <p:nvPr/>
            </p:nvSpPr>
            <p:spPr>
              <a:xfrm>
                <a:off x="2585800" y="5343993"/>
                <a:ext cx="715782" cy="32470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p>
            </p:txBody>
          </p:sp>
          <p:sp>
            <p:nvSpPr>
              <p:cNvPr id="122" name="Rectangle 121">
                <a:extLst>
                  <a:ext uri="{FF2B5EF4-FFF2-40B4-BE49-F238E27FC236}">
                    <a16:creationId xmlns:a16="http://schemas.microsoft.com/office/drawing/2014/main" id="{021FAB99-2523-D7E2-C278-242B0BD0B1CD}"/>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0C27B8AA-B9C3-51B8-FCA5-D869880FDA13}"/>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4" name="Straight Connector 123">
                <a:extLst>
                  <a:ext uri="{FF2B5EF4-FFF2-40B4-BE49-F238E27FC236}">
                    <a16:creationId xmlns:a16="http://schemas.microsoft.com/office/drawing/2014/main" id="{087C36F6-72D8-8A93-706C-226CC1E3E031}"/>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5" name="Straight Connector 124">
                <a:extLst>
                  <a:ext uri="{FF2B5EF4-FFF2-40B4-BE49-F238E27FC236}">
                    <a16:creationId xmlns:a16="http://schemas.microsoft.com/office/drawing/2014/main" id="{DCE0547F-2684-618C-A3E3-4A2C57BFF0ED}"/>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6" name="Straight Connector 125">
                <a:extLst>
                  <a:ext uri="{FF2B5EF4-FFF2-40B4-BE49-F238E27FC236}">
                    <a16:creationId xmlns:a16="http://schemas.microsoft.com/office/drawing/2014/main" id="{FB7A53FB-5D4F-AFCC-D29D-65A24B6AFFCA}"/>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7" name="Straight Connector 126">
                <a:extLst>
                  <a:ext uri="{FF2B5EF4-FFF2-40B4-BE49-F238E27FC236}">
                    <a16:creationId xmlns:a16="http://schemas.microsoft.com/office/drawing/2014/main" id="{9F85A459-91F9-B3F4-A7A2-0ED9533919A6}"/>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128" name="Connector: Elbow 127">
              <a:extLst>
                <a:ext uri="{FF2B5EF4-FFF2-40B4-BE49-F238E27FC236}">
                  <a16:creationId xmlns:a16="http://schemas.microsoft.com/office/drawing/2014/main" id="{322F8DCC-BDCD-C992-D39A-F85327E5398C}"/>
                </a:ext>
              </a:extLst>
            </p:cNvPr>
            <p:cNvCxnSpPr>
              <a:cxnSpLocks/>
              <a:stCxn id="121" idx="1"/>
              <a:endCxn id="112" idx="1"/>
            </p:cNvCxnSpPr>
            <p:nvPr/>
          </p:nvCxnSpPr>
          <p:spPr>
            <a:xfrm rot="10800000">
              <a:off x="6987606" y="2760580"/>
              <a:ext cx="272004" cy="2637646"/>
            </a:xfrm>
            <a:prstGeom prst="bentConnector3">
              <a:avLst>
                <a:gd name="adj1" fmla="val 241909"/>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9" name="Connector: Elbow 128">
              <a:extLst>
                <a:ext uri="{FF2B5EF4-FFF2-40B4-BE49-F238E27FC236}">
                  <a16:creationId xmlns:a16="http://schemas.microsoft.com/office/drawing/2014/main" id="{FB96A8F6-5EF9-0C2F-ADE2-94577DBA0417}"/>
                </a:ext>
              </a:extLst>
            </p:cNvPr>
            <p:cNvCxnSpPr>
              <a:stCxn id="100" idx="2"/>
              <a:endCxn id="121" idx="2"/>
            </p:cNvCxnSpPr>
            <p:nvPr/>
          </p:nvCxnSpPr>
          <p:spPr>
            <a:xfrm rot="16200000" flipH="1">
              <a:off x="6153459" y="4096538"/>
              <a:ext cx="12700" cy="2928083"/>
            </a:xfrm>
            <a:prstGeom prst="bentConnector3">
              <a:avLst>
                <a:gd name="adj1" fmla="val 2744260"/>
              </a:avLst>
            </a:prstGeom>
            <a:ln>
              <a:tailEnd type="triangle"/>
            </a:ln>
          </p:spPr>
          <p:style>
            <a:lnRef idx="2">
              <a:schemeClr val="accent1"/>
            </a:lnRef>
            <a:fillRef idx="0">
              <a:schemeClr val="accent1"/>
            </a:fillRef>
            <a:effectRef idx="1">
              <a:schemeClr val="accent1"/>
            </a:effectRef>
            <a:fontRef idx="minor">
              <a:schemeClr val="tx1"/>
            </a:fontRef>
          </p:style>
        </p:cxnSp>
        <p:sp>
          <p:nvSpPr>
            <p:cNvPr id="130" name="TextBox 129">
              <a:extLst>
                <a:ext uri="{FF2B5EF4-FFF2-40B4-BE49-F238E27FC236}">
                  <a16:creationId xmlns:a16="http://schemas.microsoft.com/office/drawing/2014/main" id="{DB5F897E-1C29-4492-CA5E-6159FD7FEC21}"/>
                </a:ext>
              </a:extLst>
            </p:cNvPr>
            <p:cNvSpPr txBox="1"/>
            <p:nvPr/>
          </p:nvSpPr>
          <p:spPr>
            <a:xfrm>
              <a:off x="5733194" y="5618122"/>
              <a:ext cx="801823" cy="369332"/>
            </a:xfrm>
            <a:prstGeom prst="rect">
              <a:avLst/>
            </a:prstGeom>
            <a:noFill/>
          </p:spPr>
          <p:txBody>
            <a:bodyPr wrap="none" rtlCol="0">
              <a:spAutoFit/>
            </a:bodyPr>
            <a:lstStyle/>
            <a:p>
              <a:r>
                <a:rPr lang="en-US" dirty="0"/>
                <a:t>RDMA</a:t>
              </a:r>
            </a:p>
          </p:txBody>
        </p:sp>
        <p:sp>
          <p:nvSpPr>
            <p:cNvPr id="131" name="Lightning Bolt 130">
              <a:extLst>
                <a:ext uri="{FF2B5EF4-FFF2-40B4-BE49-F238E27FC236}">
                  <a16:creationId xmlns:a16="http://schemas.microsoft.com/office/drawing/2014/main" id="{7DFC26F9-ECB7-D967-0608-6EA6E0EC1663}"/>
                </a:ext>
              </a:extLst>
            </p:cNvPr>
            <p:cNvSpPr/>
            <p:nvPr/>
          </p:nvSpPr>
          <p:spPr>
            <a:xfrm rot="15520488">
              <a:off x="5624775" y="5695572"/>
              <a:ext cx="224851" cy="180572"/>
            </a:xfrm>
            <a:prstGeom prst="lightningBol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65162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82D20-D8D2-B717-8C6B-74B35AB96BB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D495F86-DCBA-39BA-2FFA-1A216CEA740C}"/>
              </a:ext>
            </a:extLst>
          </p:cNvPr>
          <p:cNvSpPr>
            <a:spLocks noGrp="1"/>
          </p:cNvSpPr>
          <p:nvPr>
            <p:ph type="title"/>
          </p:nvPr>
        </p:nvSpPr>
        <p:spPr/>
        <p:txBody>
          <a:bodyPr vert="horz" lIns="91440" tIns="45720" rIns="91440" bIns="45720" rtlCol="0" anchor="b">
            <a:normAutofit/>
          </a:bodyPr>
          <a:lstStyle/>
          <a:p>
            <a:r>
              <a:rPr lang="en-US" b="1" kern="1200" dirty="0">
                <a:effectLst>
                  <a:outerShdw blurRad="38100" dist="38100" dir="2700000" algn="tl">
                    <a:srgbClr val="000000">
                      <a:alpha val="43137"/>
                    </a:srgbClr>
                  </a:outerShdw>
                </a:effectLst>
              </a:rPr>
              <a:t>RDMA – Technical Details</a:t>
            </a:r>
          </a:p>
        </p:txBody>
      </p:sp>
      <p:sp>
        <p:nvSpPr>
          <p:cNvPr id="6" name="Text Placeholder 4">
            <a:extLst>
              <a:ext uri="{FF2B5EF4-FFF2-40B4-BE49-F238E27FC236}">
                <a16:creationId xmlns:a16="http://schemas.microsoft.com/office/drawing/2014/main" id="{7D008DE5-3263-CA45-D905-A038570B1D9A}"/>
              </a:ext>
            </a:extLst>
          </p:cNvPr>
          <p:cNvSpPr>
            <a:spLocks noGrp="1"/>
          </p:cNvSpPr>
          <p:nvPr>
            <p:ph type="body" idx="1"/>
          </p:nvPr>
        </p:nvSpPr>
        <p:spPr/>
        <p:txBody>
          <a:bodyPr vert="horz" lIns="91440" tIns="45720" rIns="91440" bIns="45720" rtlCol="0">
            <a:normAutofit/>
          </a:bodyPr>
          <a:lstStyle/>
          <a:p>
            <a:r>
              <a:rPr lang="en-US" kern="1200" dirty="0"/>
              <a:t>Objects, Connection </a:t>
            </a:r>
            <a:r>
              <a:rPr lang="en-US" dirty="0"/>
              <a:t>Management, </a:t>
            </a:r>
            <a:r>
              <a:rPr lang="en-US" kern="1200" dirty="0"/>
              <a:t>Verbs, On the Wire</a:t>
            </a:r>
          </a:p>
        </p:txBody>
      </p:sp>
    </p:spTree>
    <p:extLst>
      <p:ext uri="{BB962C8B-B14F-4D97-AF65-F5344CB8AC3E}">
        <p14:creationId xmlns:p14="http://schemas.microsoft.com/office/powerpoint/2010/main" val="240125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683CF1-5693-3470-8A77-AB5250F94193}"/>
              </a:ext>
            </a:extLst>
          </p:cNvPr>
          <p:cNvSpPr>
            <a:spLocks noGrp="1"/>
          </p:cNvSpPr>
          <p:nvPr>
            <p:ph type="title"/>
          </p:nvPr>
        </p:nvSpPr>
        <p:spPr/>
        <p:txBody>
          <a:bodyPr anchor="ctr">
            <a:normAutofit/>
          </a:bodyPr>
          <a:lstStyle/>
          <a:p>
            <a:r>
              <a:rPr lang="en-US" dirty="0">
                <a:effectLst>
                  <a:outerShdw blurRad="38100" dist="38100" dir="2700000" algn="tl">
                    <a:srgbClr val="000000">
                      <a:alpha val="43137"/>
                    </a:srgbClr>
                  </a:outerShdw>
                </a:effectLst>
              </a:rPr>
              <a:t>RDMA Operations</a:t>
            </a:r>
          </a:p>
        </p:txBody>
      </p:sp>
      <p:graphicFrame>
        <p:nvGraphicFramePr>
          <p:cNvPr id="5" name="Diagram 4">
            <a:extLst>
              <a:ext uri="{FF2B5EF4-FFF2-40B4-BE49-F238E27FC236}">
                <a16:creationId xmlns:a16="http://schemas.microsoft.com/office/drawing/2014/main" id="{E277DCEC-00CA-BA00-C1EA-E3049180F501}"/>
              </a:ext>
            </a:extLst>
          </p:cNvPr>
          <p:cNvGraphicFramePr/>
          <p:nvPr>
            <p:extLst>
              <p:ext uri="{D42A27DB-BD31-4B8C-83A1-F6EECF244321}">
                <p14:modId xmlns:p14="http://schemas.microsoft.com/office/powerpoint/2010/main" val="1281439298"/>
              </p:ext>
            </p:extLst>
          </p:nvPr>
        </p:nvGraphicFramePr>
        <p:xfrm>
          <a:off x="487680" y="1644621"/>
          <a:ext cx="11216640"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2791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942EDB5-1970-934F-AA97-3C50ACADF956}"/>
              </a:ext>
            </a:extLst>
          </p:cNvPr>
          <p:cNvSpPr txBox="1"/>
          <p:nvPr/>
        </p:nvSpPr>
        <p:spPr>
          <a:xfrm>
            <a:off x="1384663" y="6662057"/>
            <a:ext cx="65" cy="276999"/>
          </a:xfrm>
          <a:prstGeom prst="rect">
            <a:avLst/>
          </a:prstGeom>
          <a:noFill/>
        </p:spPr>
        <p:txBody>
          <a:bodyPr wrap="none" lIns="0" tIns="0" rIns="0" bIns="0" rtlCol="0" anchor="t">
            <a:spAutoFit/>
          </a:bodyPr>
          <a:lstStyle/>
          <a:p>
            <a:pPr>
              <a:lnSpc>
                <a:spcPct val="90000"/>
              </a:lnSpc>
              <a:spcBef>
                <a:spcPts val="600"/>
              </a:spcBef>
            </a:pPr>
            <a:endParaRPr lang="en-US" sz="2000" dirty="0" err="1"/>
          </a:p>
        </p:txBody>
      </p:sp>
      <p:sp>
        <p:nvSpPr>
          <p:cNvPr id="10" name="Rectangle 9">
            <a:extLst>
              <a:ext uri="{FF2B5EF4-FFF2-40B4-BE49-F238E27FC236}">
                <a16:creationId xmlns:a16="http://schemas.microsoft.com/office/drawing/2014/main" id="{D92039F9-7750-7320-4413-D0B2A68DF423}"/>
              </a:ext>
            </a:extLst>
          </p:cNvPr>
          <p:cNvSpPr/>
          <p:nvPr/>
        </p:nvSpPr>
        <p:spPr>
          <a:xfrm>
            <a:off x="1611444" y="1541972"/>
            <a:ext cx="4198257" cy="88768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dirty="0"/>
              <a:t>Application</a:t>
            </a:r>
          </a:p>
        </p:txBody>
      </p:sp>
      <p:grpSp>
        <p:nvGrpSpPr>
          <p:cNvPr id="4" name="Group 3">
            <a:extLst>
              <a:ext uri="{FF2B5EF4-FFF2-40B4-BE49-F238E27FC236}">
                <a16:creationId xmlns:a16="http://schemas.microsoft.com/office/drawing/2014/main" id="{F882B3FB-E93A-CC97-B95A-C0B69D5A761B}"/>
              </a:ext>
            </a:extLst>
          </p:cNvPr>
          <p:cNvGrpSpPr/>
          <p:nvPr/>
        </p:nvGrpSpPr>
        <p:grpSpPr>
          <a:xfrm>
            <a:off x="1720834" y="2796471"/>
            <a:ext cx="1920102" cy="1757987"/>
            <a:chOff x="4255846" y="4455436"/>
            <a:chExt cx="1920102" cy="1757987"/>
          </a:xfrm>
        </p:grpSpPr>
        <p:sp>
          <p:nvSpPr>
            <p:cNvPr id="6" name="Rectangle 5">
              <a:hlinkClick r:id="rId3" action="ppaction://hlinksldjump"/>
              <a:extLst>
                <a:ext uri="{FF2B5EF4-FFF2-40B4-BE49-F238E27FC236}">
                  <a16:creationId xmlns:a16="http://schemas.microsoft.com/office/drawing/2014/main" id="{9C4A23C1-B8E4-9AC9-317A-20B5AB5D0625}"/>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D7F8FE7B-4B00-47FD-062D-9CBA5E307866}"/>
                </a:ext>
              </a:extLst>
            </p:cNvPr>
            <p:cNvGrpSpPr/>
            <p:nvPr/>
          </p:nvGrpSpPr>
          <p:grpSpPr>
            <a:xfrm>
              <a:off x="4331104" y="4549959"/>
              <a:ext cx="1764896" cy="1603948"/>
              <a:chOff x="4336434" y="4189416"/>
              <a:chExt cx="1764896" cy="1603948"/>
            </a:xfrm>
          </p:grpSpPr>
          <p:sp>
            <p:nvSpPr>
              <p:cNvPr id="12" name="Rectangle 11">
                <a:extLst>
                  <a:ext uri="{FF2B5EF4-FFF2-40B4-BE49-F238E27FC236}">
                    <a16:creationId xmlns:a16="http://schemas.microsoft.com/office/drawing/2014/main" id="{242D17E7-F333-72B3-2E3A-32867D8E104C}"/>
                  </a:ext>
                </a:extLst>
              </p:cNvPr>
              <p:cNvSpPr/>
              <p:nvPr/>
            </p:nvSpPr>
            <p:spPr>
              <a:xfrm>
                <a:off x="466194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6" name="Rectangle 15">
                <a:extLst>
                  <a:ext uri="{FF2B5EF4-FFF2-40B4-BE49-F238E27FC236}">
                    <a16:creationId xmlns:a16="http://schemas.microsoft.com/office/drawing/2014/main" id="{FE715004-46ED-4534-17CB-2B65292DDAEE}"/>
                  </a:ext>
                </a:extLst>
              </p:cNvPr>
              <p:cNvSpPr/>
              <p:nvPr/>
            </p:nvSpPr>
            <p:spPr>
              <a:xfrm>
                <a:off x="466194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7" name="Rectangle 16">
                <a:extLst>
                  <a:ext uri="{FF2B5EF4-FFF2-40B4-BE49-F238E27FC236}">
                    <a16:creationId xmlns:a16="http://schemas.microsoft.com/office/drawing/2014/main" id="{B618AEF8-8358-E8DC-C3B0-76CBA74DD3EE}"/>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8" name="Straight Connector 17">
                <a:extLst>
                  <a:ext uri="{FF2B5EF4-FFF2-40B4-BE49-F238E27FC236}">
                    <a16:creationId xmlns:a16="http://schemas.microsoft.com/office/drawing/2014/main" id="{6FA20716-65C7-DE4D-8125-1C38426485DC}"/>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7C635850-C89B-0A4B-A447-21FCB74B567B}"/>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20" name="Rectangle 19">
                <a:extLst>
                  <a:ext uri="{FF2B5EF4-FFF2-40B4-BE49-F238E27FC236}">
                    <a16:creationId xmlns:a16="http://schemas.microsoft.com/office/drawing/2014/main" id="{4567D4B3-7D66-0717-3DEC-7635A976835E}"/>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21" name="Rectangle 20">
                <a:extLst>
                  <a:ext uri="{FF2B5EF4-FFF2-40B4-BE49-F238E27FC236}">
                    <a16:creationId xmlns:a16="http://schemas.microsoft.com/office/drawing/2014/main" id="{533084FD-934E-DB37-809F-464CC857BA07}"/>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22" name="Rectangle 21">
                <a:extLst>
                  <a:ext uri="{FF2B5EF4-FFF2-40B4-BE49-F238E27FC236}">
                    <a16:creationId xmlns:a16="http://schemas.microsoft.com/office/drawing/2014/main" id="{84BBA5D0-7925-3233-520C-734F62416344}"/>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23" name="Straight Connector 22">
                <a:extLst>
                  <a:ext uri="{FF2B5EF4-FFF2-40B4-BE49-F238E27FC236}">
                    <a16:creationId xmlns:a16="http://schemas.microsoft.com/office/drawing/2014/main" id="{3303004C-1B98-534E-05EC-56364C48B9C3}"/>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798F284D-5204-C2C2-4697-1B02F8C75702}"/>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75A668E1-6187-78B0-08D5-DD3E320D3ED5}"/>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26" name="Straight Arrow Connector 25">
                <a:extLst>
                  <a:ext uri="{FF2B5EF4-FFF2-40B4-BE49-F238E27FC236}">
                    <a16:creationId xmlns:a16="http://schemas.microsoft.com/office/drawing/2014/main" id="{F4E44ECF-3240-B651-FE94-AB46CDD0F89A}"/>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DDAF8524-7354-2C57-E346-14535C711BF2}"/>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C91C5322-3CCC-5346-4623-1FA9735420B7}"/>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BF91E16C-FF8C-C3AA-B443-172692B2DA09}"/>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7C12761F-01E6-C992-8E80-C0447C48D196}"/>
                  </a:ext>
                </a:extLst>
              </p:cNvPr>
              <p:cNvSpPr txBox="1"/>
              <p:nvPr/>
            </p:nvSpPr>
            <p:spPr>
              <a:xfrm rot="16200000">
                <a:off x="5408195" y="4840060"/>
                <a:ext cx="1109271" cy="276999"/>
              </a:xfrm>
              <a:prstGeom prst="rect">
                <a:avLst/>
              </a:prstGeom>
              <a:noFill/>
            </p:spPr>
            <p:txBody>
              <a:bodyPr wrap="square" rtlCol="0">
                <a:spAutoFit/>
              </a:bodyPr>
              <a:lstStyle/>
              <a:p>
                <a:pPr algn="ctr"/>
                <a:r>
                  <a:rPr lang="en-US" sz="1200" dirty="0"/>
                  <a:t>Recv Queue</a:t>
                </a:r>
              </a:p>
            </p:txBody>
          </p:sp>
        </p:grpSp>
        <p:sp>
          <p:nvSpPr>
            <p:cNvPr id="9" name="TextBox 8">
              <a:extLst>
                <a:ext uri="{FF2B5EF4-FFF2-40B4-BE49-F238E27FC236}">
                  <a16:creationId xmlns:a16="http://schemas.microsoft.com/office/drawing/2014/main" id="{5D759E11-D8BB-2AA6-7555-E27308354523}"/>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grpSp>
        <p:nvGrpSpPr>
          <p:cNvPr id="31" name="Group 30">
            <a:extLst>
              <a:ext uri="{FF2B5EF4-FFF2-40B4-BE49-F238E27FC236}">
                <a16:creationId xmlns:a16="http://schemas.microsoft.com/office/drawing/2014/main" id="{264AFE45-2D26-ACFD-79E3-99BD92BCA970}"/>
              </a:ext>
            </a:extLst>
          </p:cNvPr>
          <p:cNvGrpSpPr/>
          <p:nvPr/>
        </p:nvGrpSpPr>
        <p:grpSpPr>
          <a:xfrm>
            <a:off x="3755570" y="2807255"/>
            <a:ext cx="1125622" cy="1757987"/>
            <a:chOff x="8385638" y="2749687"/>
            <a:chExt cx="1125622" cy="1757987"/>
          </a:xfrm>
        </p:grpSpPr>
        <p:sp>
          <p:nvSpPr>
            <p:cNvPr id="32" name="Rectangle 31">
              <a:hlinkClick r:id="rId4" action="ppaction://hlinksldjump"/>
              <a:extLst>
                <a:ext uri="{FF2B5EF4-FFF2-40B4-BE49-F238E27FC236}">
                  <a16:creationId xmlns:a16="http://schemas.microsoft.com/office/drawing/2014/main" id="{0E9C2839-901B-896E-FF5F-06826F2C0D3D}"/>
                </a:ext>
              </a:extLst>
            </p:cNvPr>
            <p:cNvSpPr/>
            <p:nvPr/>
          </p:nvSpPr>
          <p:spPr>
            <a:xfrm>
              <a:off x="8387000" y="2749687"/>
              <a:ext cx="1124260" cy="1757987"/>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10E330F-A889-5B7B-0113-27B77221E4B7}"/>
                </a:ext>
              </a:extLst>
            </p:cNvPr>
            <p:cNvSpPr/>
            <p:nvPr/>
          </p:nvSpPr>
          <p:spPr>
            <a:xfrm>
              <a:off x="8786403" y="3196479"/>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35" name="Rectangle 34">
              <a:extLst>
                <a:ext uri="{FF2B5EF4-FFF2-40B4-BE49-F238E27FC236}">
                  <a16:creationId xmlns:a16="http://schemas.microsoft.com/office/drawing/2014/main" id="{F451C323-CEBE-6851-153B-0DE89FFAE7F7}"/>
                </a:ext>
              </a:extLst>
            </p:cNvPr>
            <p:cNvSpPr/>
            <p:nvPr/>
          </p:nvSpPr>
          <p:spPr>
            <a:xfrm>
              <a:off x="8786403" y="3508774"/>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39" name="Rectangle 38">
              <a:extLst>
                <a:ext uri="{FF2B5EF4-FFF2-40B4-BE49-F238E27FC236}">
                  <a16:creationId xmlns:a16="http://schemas.microsoft.com/office/drawing/2014/main" id="{CAB709C6-F520-027C-1228-DC2377E6428B}"/>
                </a:ext>
              </a:extLst>
            </p:cNvPr>
            <p:cNvSpPr/>
            <p:nvPr/>
          </p:nvSpPr>
          <p:spPr>
            <a:xfrm>
              <a:off x="8786403" y="3826065"/>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cxnSp>
          <p:nvCxnSpPr>
            <p:cNvPr id="40" name="Straight Connector 39">
              <a:extLst>
                <a:ext uri="{FF2B5EF4-FFF2-40B4-BE49-F238E27FC236}">
                  <a16:creationId xmlns:a16="http://schemas.microsoft.com/office/drawing/2014/main" id="{2575EBA8-0491-BF7C-5868-7ED998A43297}"/>
                </a:ext>
              </a:extLst>
            </p:cNvPr>
            <p:cNvCxnSpPr>
              <a:cxnSpLocks/>
            </p:cNvCxnSpPr>
            <p:nvPr/>
          </p:nvCxnSpPr>
          <p:spPr>
            <a:xfrm>
              <a:off x="8786403"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D0D6111F-8761-6913-BB31-F8B7C10E774D}"/>
                </a:ext>
              </a:extLst>
            </p:cNvPr>
            <p:cNvCxnSpPr>
              <a:cxnSpLocks/>
            </p:cNvCxnSpPr>
            <p:nvPr/>
          </p:nvCxnSpPr>
          <p:spPr>
            <a:xfrm>
              <a:off x="9276081"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A07FAB53-FEA1-D21B-E8C9-8C8D909F5DA9}"/>
                </a:ext>
              </a:extLst>
            </p:cNvPr>
            <p:cNvCxnSpPr>
              <a:cxnSpLocks/>
            </p:cNvCxnSpPr>
            <p:nvPr/>
          </p:nvCxnSpPr>
          <p:spPr>
            <a:xfrm flipV="1">
              <a:off x="9027163" y="2810226"/>
              <a:ext cx="0" cy="288387"/>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A4F8A129-5E1B-995B-7A5A-C352AAFC4630}"/>
                </a:ext>
              </a:extLst>
            </p:cNvPr>
            <p:cNvCxnSpPr>
              <a:cxnSpLocks/>
            </p:cNvCxnSpPr>
            <p:nvPr/>
          </p:nvCxnSpPr>
          <p:spPr>
            <a:xfrm flipH="1" flipV="1">
              <a:off x="9028744" y="4171619"/>
              <a:ext cx="1249" cy="288734"/>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D082F2C6-F938-5A4F-6E93-61CFEF48F539}"/>
                </a:ext>
              </a:extLst>
            </p:cNvPr>
            <p:cNvSpPr txBox="1"/>
            <p:nvPr/>
          </p:nvSpPr>
          <p:spPr>
            <a:xfrm>
              <a:off x="8385638" y="2760471"/>
              <a:ext cx="512128" cy="369332"/>
            </a:xfrm>
            <a:prstGeom prst="rect">
              <a:avLst/>
            </a:prstGeom>
            <a:noFill/>
          </p:spPr>
          <p:txBody>
            <a:bodyPr wrap="none" rtlCol="0">
              <a:spAutoFit/>
            </a:bodyPr>
            <a:lstStyle/>
            <a:p>
              <a:r>
                <a:rPr lang="en-US" dirty="0"/>
                <a:t>CQ</a:t>
              </a:r>
            </a:p>
          </p:txBody>
        </p:sp>
      </p:grpSp>
      <p:sp>
        <p:nvSpPr>
          <p:cNvPr id="67" name="Rectangle 66">
            <a:extLst>
              <a:ext uri="{FF2B5EF4-FFF2-40B4-BE49-F238E27FC236}">
                <a16:creationId xmlns:a16="http://schemas.microsoft.com/office/drawing/2014/main" id="{AB4AF4C8-E6E4-FD63-F275-227437DEF798}"/>
              </a:ext>
            </a:extLst>
          </p:cNvPr>
          <p:cNvSpPr/>
          <p:nvPr/>
        </p:nvSpPr>
        <p:spPr>
          <a:xfrm>
            <a:off x="1611444" y="2576402"/>
            <a:ext cx="4198257" cy="28812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9" name="Group 58">
            <a:extLst>
              <a:ext uri="{FF2B5EF4-FFF2-40B4-BE49-F238E27FC236}">
                <a16:creationId xmlns:a16="http://schemas.microsoft.com/office/drawing/2014/main" id="{B3AEF38A-E103-32F7-41E8-B3A52B3BCCEB}"/>
              </a:ext>
            </a:extLst>
          </p:cNvPr>
          <p:cNvGrpSpPr/>
          <p:nvPr/>
        </p:nvGrpSpPr>
        <p:grpSpPr>
          <a:xfrm>
            <a:off x="3013884" y="5207230"/>
            <a:ext cx="813215" cy="552141"/>
            <a:chOff x="2488367" y="5254052"/>
            <a:chExt cx="813215" cy="552141"/>
          </a:xfrm>
        </p:grpSpPr>
        <p:sp>
          <p:nvSpPr>
            <p:cNvPr id="60" name="Rectangle 59">
              <a:extLst>
                <a:ext uri="{FF2B5EF4-FFF2-40B4-BE49-F238E27FC236}">
                  <a16:creationId xmlns:a16="http://schemas.microsoft.com/office/drawing/2014/main" id="{8EB98D32-EDE4-2D3E-B037-176EEE19F04A}"/>
                </a:ext>
              </a:extLst>
            </p:cNvPr>
            <p:cNvSpPr/>
            <p:nvPr/>
          </p:nvSpPr>
          <p:spPr>
            <a:xfrm>
              <a:off x="2585800" y="5343993"/>
              <a:ext cx="715782" cy="32470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p>
          </p:txBody>
        </p:sp>
        <p:sp>
          <p:nvSpPr>
            <p:cNvPr id="61" name="Rectangle 60">
              <a:extLst>
                <a:ext uri="{FF2B5EF4-FFF2-40B4-BE49-F238E27FC236}">
                  <a16:creationId xmlns:a16="http://schemas.microsoft.com/office/drawing/2014/main" id="{1C1DF708-8F4A-3936-9ACE-28FC796C08C0}"/>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19F1A4D4-A2AD-82DA-E4C9-8F7FCC3FB110}"/>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 name="Straight Connector 62">
              <a:extLst>
                <a:ext uri="{FF2B5EF4-FFF2-40B4-BE49-F238E27FC236}">
                  <a16:creationId xmlns:a16="http://schemas.microsoft.com/office/drawing/2014/main" id="{08B55F6F-F48C-7FC7-767E-276EF426E575}"/>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D0746F7E-1AF6-4EF3-1E74-B62D69235402}"/>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03D13B7A-B04E-ECCF-4211-750956C6605D}"/>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0774E702-B19A-6ACC-8E60-28A92104D0C2}"/>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113" name="Connector: Elbow 112">
            <a:extLst>
              <a:ext uri="{FF2B5EF4-FFF2-40B4-BE49-F238E27FC236}">
                <a16:creationId xmlns:a16="http://schemas.microsoft.com/office/drawing/2014/main" id="{FBA8C985-3FA1-5ED3-0D61-F77853AF9105}"/>
              </a:ext>
            </a:extLst>
          </p:cNvPr>
          <p:cNvCxnSpPr>
            <a:stCxn id="60" idx="2"/>
            <a:endCxn id="102" idx="2"/>
          </p:cNvCxnSpPr>
          <p:nvPr/>
        </p:nvCxnSpPr>
        <p:spPr>
          <a:xfrm rot="16200000" flipH="1">
            <a:off x="6110877" y="2980210"/>
            <a:ext cx="12700" cy="5283338"/>
          </a:xfrm>
          <a:prstGeom prst="bentConnector3">
            <a:avLst>
              <a:gd name="adj1" fmla="val 5222945"/>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15" name="TextBox 114">
            <a:extLst>
              <a:ext uri="{FF2B5EF4-FFF2-40B4-BE49-F238E27FC236}">
                <a16:creationId xmlns:a16="http://schemas.microsoft.com/office/drawing/2014/main" id="{BD2CF4BA-8359-DD7B-F1B4-6E00DB06FB55}"/>
              </a:ext>
            </a:extLst>
          </p:cNvPr>
          <p:cNvSpPr txBox="1"/>
          <p:nvPr/>
        </p:nvSpPr>
        <p:spPr>
          <a:xfrm>
            <a:off x="5695088" y="5917925"/>
            <a:ext cx="801823" cy="369332"/>
          </a:xfrm>
          <a:prstGeom prst="rect">
            <a:avLst/>
          </a:prstGeom>
          <a:noFill/>
        </p:spPr>
        <p:txBody>
          <a:bodyPr wrap="none" rtlCol="0">
            <a:spAutoFit/>
          </a:bodyPr>
          <a:lstStyle/>
          <a:p>
            <a:r>
              <a:rPr lang="en-US" dirty="0"/>
              <a:t>RDMA</a:t>
            </a:r>
          </a:p>
        </p:txBody>
      </p:sp>
      <p:sp>
        <p:nvSpPr>
          <p:cNvPr id="116" name="Lightning Bolt 115">
            <a:extLst>
              <a:ext uri="{FF2B5EF4-FFF2-40B4-BE49-F238E27FC236}">
                <a16:creationId xmlns:a16="http://schemas.microsoft.com/office/drawing/2014/main" id="{03202BAE-57F4-3369-E809-6CF2F5BAB3BF}"/>
              </a:ext>
            </a:extLst>
          </p:cNvPr>
          <p:cNvSpPr/>
          <p:nvPr/>
        </p:nvSpPr>
        <p:spPr>
          <a:xfrm rot="15520488">
            <a:off x="5586669" y="5995375"/>
            <a:ext cx="224851" cy="180572"/>
          </a:xfrm>
          <a:prstGeom prst="lightningBol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itle 118">
            <a:extLst>
              <a:ext uri="{FF2B5EF4-FFF2-40B4-BE49-F238E27FC236}">
                <a16:creationId xmlns:a16="http://schemas.microsoft.com/office/drawing/2014/main" id="{FF139691-03CC-98B6-73A9-2307AF0078CC}"/>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RDMA Main Objects</a:t>
            </a:r>
          </a:p>
        </p:txBody>
      </p:sp>
      <p:grpSp>
        <p:nvGrpSpPr>
          <p:cNvPr id="151" name="Group 150">
            <a:extLst>
              <a:ext uri="{FF2B5EF4-FFF2-40B4-BE49-F238E27FC236}">
                <a16:creationId xmlns:a16="http://schemas.microsoft.com/office/drawing/2014/main" id="{95AB8033-C5A5-D257-6E5F-7B2A0B3A4DAF}"/>
              </a:ext>
            </a:extLst>
          </p:cNvPr>
          <p:cNvGrpSpPr/>
          <p:nvPr/>
        </p:nvGrpSpPr>
        <p:grpSpPr>
          <a:xfrm>
            <a:off x="4955671" y="2807255"/>
            <a:ext cx="810746" cy="1757987"/>
            <a:chOff x="8387000" y="2749687"/>
            <a:chExt cx="1124260" cy="1757987"/>
          </a:xfrm>
        </p:grpSpPr>
        <p:sp>
          <p:nvSpPr>
            <p:cNvPr id="152" name="Rectangle 151">
              <a:hlinkClick r:id="rId5" action="ppaction://hlinksldjump"/>
              <a:extLst>
                <a:ext uri="{FF2B5EF4-FFF2-40B4-BE49-F238E27FC236}">
                  <a16:creationId xmlns:a16="http://schemas.microsoft.com/office/drawing/2014/main" id="{7E0EA8C8-E8DC-508E-6C94-DCF411516FA9}"/>
                </a:ext>
              </a:extLst>
            </p:cNvPr>
            <p:cNvSpPr/>
            <p:nvPr/>
          </p:nvSpPr>
          <p:spPr>
            <a:xfrm>
              <a:off x="8387000" y="2749687"/>
              <a:ext cx="1124260" cy="175798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a:extLst>
                <a:ext uri="{FF2B5EF4-FFF2-40B4-BE49-F238E27FC236}">
                  <a16:creationId xmlns:a16="http://schemas.microsoft.com/office/drawing/2014/main" id="{013FAD19-7114-B309-DA09-F3816368FC1C}"/>
                </a:ext>
              </a:extLst>
            </p:cNvPr>
            <p:cNvSpPr/>
            <p:nvPr/>
          </p:nvSpPr>
          <p:spPr>
            <a:xfrm>
              <a:off x="8507988" y="3196479"/>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VA</a:t>
              </a:r>
            </a:p>
          </p:txBody>
        </p:sp>
        <p:sp>
          <p:nvSpPr>
            <p:cNvPr id="154" name="Rectangle 153">
              <a:extLst>
                <a:ext uri="{FF2B5EF4-FFF2-40B4-BE49-F238E27FC236}">
                  <a16:creationId xmlns:a16="http://schemas.microsoft.com/office/drawing/2014/main" id="{F0839D3B-CD8B-C55F-2364-E1F3480E5D3F}"/>
                </a:ext>
              </a:extLst>
            </p:cNvPr>
            <p:cNvSpPr/>
            <p:nvPr/>
          </p:nvSpPr>
          <p:spPr>
            <a:xfrm>
              <a:off x="8507988" y="3508774"/>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RKEY</a:t>
              </a:r>
            </a:p>
          </p:txBody>
        </p:sp>
        <p:sp>
          <p:nvSpPr>
            <p:cNvPr id="155" name="Rectangle 154">
              <a:extLst>
                <a:ext uri="{FF2B5EF4-FFF2-40B4-BE49-F238E27FC236}">
                  <a16:creationId xmlns:a16="http://schemas.microsoft.com/office/drawing/2014/main" id="{40812B43-B1B6-790A-FF5B-530BB97551BE}"/>
                </a:ext>
              </a:extLst>
            </p:cNvPr>
            <p:cNvSpPr/>
            <p:nvPr/>
          </p:nvSpPr>
          <p:spPr>
            <a:xfrm>
              <a:off x="8507988" y="3826065"/>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LKEY</a:t>
              </a:r>
            </a:p>
          </p:txBody>
        </p:sp>
        <p:sp>
          <p:nvSpPr>
            <p:cNvPr id="160" name="TextBox 159">
              <a:extLst>
                <a:ext uri="{FF2B5EF4-FFF2-40B4-BE49-F238E27FC236}">
                  <a16:creationId xmlns:a16="http://schemas.microsoft.com/office/drawing/2014/main" id="{A389E522-DF55-D901-DC94-5A3A172F4751}"/>
                </a:ext>
              </a:extLst>
            </p:cNvPr>
            <p:cNvSpPr txBox="1"/>
            <p:nvPr/>
          </p:nvSpPr>
          <p:spPr>
            <a:xfrm>
              <a:off x="8483965" y="2800343"/>
              <a:ext cx="506870" cy="369332"/>
            </a:xfrm>
            <a:prstGeom prst="rect">
              <a:avLst/>
            </a:prstGeom>
            <a:noFill/>
          </p:spPr>
          <p:txBody>
            <a:bodyPr wrap="none" rtlCol="0">
              <a:spAutoFit/>
            </a:bodyPr>
            <a:lstStyle/>
            <a:p>
              <a:r>
                <a:rPr lang="en-US" dirty="0"/>
                <a:t>MR</a:t>
              </a:r>
            </a:p>
          </p:txBody>
        </p:sp>
      </p:grpSp>
      <p:sp>
        <p:nvSpPr>
          <p:cNvPr id="161" name="Rectangle 160">
            <a:extLst>
              <a:ext uri="{FF2B5EF4-FFF2-40B4-BE49-F238E27FC236}">
                <a16:creationId xmlns:a16="http://schemas.microsoft.com/office/drawing/2014/main" id="{077D69CF-AE00-9A23-5A22-9129FF2DE005}"/>
              </a:ext>
            </a:extLst>
          </p:cNvPr>
          <p:cNvSpPr/>
          <p:nvPr/>
        </p:nvSpPr>
        <p:spPr>
          <a:xfrm>
            <a:off x="6659767" y="1541972"/>
            <a:ext cx="4198257" cy="88768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dirty="0"/>
              <a:t>Application</a:t>
            </a:r>
          </a:p>
        </p:txBody>
      </p:sp>
      <p:grpSp>
        <p:nvGrpSpPr>
          <p:cNvPr id="162" name="Group 161">
            <a:extLst>
              <a:ext uri="{FF2B5EF4-FFF2-40B4-BE49-F238E27FC236}">
                <a16:creationId xmlns:a16="http://schemas.microsoft.com/office/drawing/2014/main" id="{18FBD2E9-CE2C-5655-BB89-7EB5282C9B6D}"/>
              </a:ext>
            </a:extLst>
          </p:cNvPr>
          <p:cNvGrpSpPr/>
          <p:nvPr/>
        </p:nvGrpSpPr>
        <p:grpSpPr>
          <a:xfrm>
            <a:off x="6769157" y="2796471"/>
            <a:ext cx="1920102" cy="1757987"/>
            <a:chOff x="4255846" y="4455436"/>
            <a:chExt cx="1920102" cy="1757987"/>
          </a:xfrm>
        </p:grpSpPr>
        <p:sp>
          <p:nvSpPr>
            <p:cNvPr id="163" name="Rectangle 162">
              <a:hlinkClick r:id="rId3" action="ppaction://hlinksldjump"/>
              <a:extLst>
                <a:ext uri="{FF2B5EF4-FFF2-40B4-BE49-F238E27FC236}">
                  <a16:creationId xmlns:a16="http://schemas.microsoft.com/office/drawing/2014/main" id="{046CADBC-C88C-A61D-224E-054767ED487E}"/>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4" name="Group 163">
              <a:extLst>
                <a:ext uri="{FF2B5EF4-FFF2-40B4-BE49-F238E27FC236}">
                  <a16:creationId xmlns:a16="http://schemas.microsoft.com/office/drawing/2014/main" id="{FF0E5E84-6A64-F9A4-FEB0-14F27D364164}"/>
                </a:ext>
              </a:extLst>
            </p:cNvPr>
            <p:cNvGrpSpPr/>
            <p:nvPr/>
          </p:nvGrpSpPr>
          <p:grpSpPr>
            <a:xfrm>
              <a:off x="4331104" y="4549959"/>
              <a:ext cx="1764896" cy="1603948"/>
              <a:chOff x="4336434" y="4189416"/>
              <a:chExt cx="1764896" cy="1603948"/>
            </a:xfrm>
          </p:grpSpPr>
          <p:sp>
            <p:nvSpPr>
              <p:cNvPr id="166" name="Rectangle 165">
                <a:extLst>
                  <a:ext uri="{FF2B5EF4-FFF2-40B4-BE49-F238E27FC236}">
                    <a16:creationId xmlns:a16="http://schemas.microsoft.com/office/drawing/2014/main" id="{B22F2710-806B-1560-BF2D-EC9C72C962C9}"/>
                  </a:ext>
                </a:extLst>
              </p:cNvPr>
              <p:cNvSpPr/>
              <p:nvPr/>
            </p:nvSpPr>
            <p:spPr>
              <a:xfrm>
                <a:off x="466194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67" name="Rectangle 166">
                <a:extLst>
                  <a:ext uri="{FF2B5EF4-FFF2-40B4-BE49-F238E27FC236}">
                    <a16:creationId xmlns:a16="http://schemas.microsoft.com/office/drawing/2014/main" id="{76BA3C3B-3651-D36C-A5F6-8013B179F777}"/>
                  </a:ext>
                </a:extLst>
              </p:cNvPr>
              <p:cNvSpPr/>
              <p:nvPr/>
            </p:nvSpPr>
            <p:spPr>
              <a:xfrm>
                <a:off x="466194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68" name="Rectangle 167">
                <a:extLst>
                  <a:ext uri="{FF2B5EF4-FFF2-40B4-BE49-F238E27FC236}">
                    <a16:creationId xmlns:a16="http://schemas.microsoft.com/office/drawing/2014/main" id="{ACF9D243-8061-7001-1FD1-777C82E766DC}"/>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69" name="Straight Connector 168">
                <a:extLst>
                  <a:ext uri="{FF2B5EF4-FFF2-40B4-BE49-F238E27FC236}">
                    <a16:creationId xmlns:a16="http://schemas.microsoft.com/office/drawing/2014/main" id="{57AFC003-2941-69E0-32B8-0593DC621BD6}"/>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70" name="Straight Connector 169">
                <a:extLst>
                  <a:ext uri="{FF2B5EF4-FFF2-40B4-BE49-F238E27FC236}">
                    <a16:creationId xmlns:a16="http://schemas.microsoft.com/office/drawing/2014/main" id="{EA01ABC3-EFD4-6975-B513-7632EA7AB49A}"/>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171" name="Rectangle 170">
                <a:extLst>
                  <a:ext uri="{FF2B5EF4-FFF2-40B4-BE49-F238E27FC236}">
                    <a16:creationId xmlns:a16="http://schemas.microsoft.com/office/drawing/2014/main" id="{CF6A2F04-154D-3DEE-82C3-B5EF58CA2B32}"/>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72" name="Rectangle 171">
                <a:extLst>
                  <a:ext uri="{FF2B5EF4-FFF2-40B4-BE49-F238E27FC236}">
                    <a16:creationId xmlns:a16="http://schemas.microsoft.com/office/drawing/2014/main" id="{8D535FC0-B5BF-44FE-4D4C-8133AD42E07D}"/>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73" name="Rectangle 172">
                <a:extLst>
                  <a:ext uri="{FF2B5EF4-FFF2-40B4-BE49-F238E27FC236}">
                    <a16:creationId xmlns:a16="http://schemas.microsoft.com/office/drawing/2014/main" id="{67C55D5A-3891-9C72-5B07-499DB5088FFA}"/>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74" name="Straight Connector 173">
                <a:extLst>
                  <a:ext uri="{FF2B5EF4-FFF2-40B4-BE49-F238E27FC236}">
                    <a16:creationId xmlns:a16="http://schemas.microsoft.com/office/drawing/2014/main" id="{3386C8FB-FE68-EA94-6B03-286460DA85FA}"/>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75" name="Straight Connector 174">
                <a:extLst>
                  <a:ext uri="{FF2B5EF4-FFF2-40B4-BE49-F238E27FC236}">
                    <a16:creationId xmlns:a16="http://schemas.microsoft.com/office/drawing/2014/main" id="{BBC218CD-297C-8528-342E-D338E5207CE9}"/>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176" name="TextBox 175">
                <a:extLst>
                  <a:ext uri="{FF2B5EF4-FFF2-40B4-BE49-F238E27FC236}">
                    <a16:creationId xmlns:a16="http://schemas.microsoft.com/office/drawing/2014/main" id="{BE0E4F12-96B8-E68E-5B11-3B6DBD3AC389}"/>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177" name="Straight Arrow Connector 176">
                <a:extLst>
                  <a:ext uri="{FF2B5EF4-FFF2-40B4-BE49-F238E27FC236}">
                    <a16:creationId xmlns:a16="http://schemas.microsoft.com/office/drawing/2014/main" id="{40AE42E5-CAF1-59A6-B2F7-7E6A31ED6F7A}"/>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8" name="Straight Arrow Connector 177">
                <a:extLst>
                  <a:ext uri="{FF2B5EF4-FFF2-40B4-BE49-F238E27FC236}">
                    <a16:creationId xmlns:a16="http://schemas.microsoft.com/office/drawing/2014/main" id="{1203599C-EBFC-10D2-5A27-BB9AE066FF2C}"/>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9" name="Straight Arrow Connector 178">
                <a:extLst>
                  <a:ext uri="{FF2B5EF4-FFF2-40B4-BE49-F238E27FC236}">
                    <a16:creationId xmlns:a16="http://schemas.microsoft.com/office/drawing/2014/main" id="{020EFB56-54B4-8B70-9B0D-32F5105B9D9A}"/>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0" name="Straight Arrow Connector 179">
                <a:extLst>
                  <a:ext uri="{FF2B5EF4-FFF2-40B4-BE49-F238E27FC236}">
                    <a16:creationId xmlns:a16="http://schemas.microsoft.com/office/drawing/2014/main" id="{D3D5C01C-AF86-3916-3DEE-5F51CAC7CE32}"/>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1" name="TextBox 180">
                <a:extLst>
                  <a:ext uri="{FF2B5EF4-FFF2-40B4-BE49-F238E27FC236}">
                    <a16:creationId xmlns:a16="http://schemas.microsoft.com/office/drawing/2014/main" id="{7319DFB8-C7A0-83DA-2AB7-1EE521DFEDC4}"/>
                  </a:ext>
                </a:extLst>
              </p:cNvPr>
              <p:cNvSpPr txBox="1"/>
              <p:nvPr/>
            </p:nvSpPr>
            <p:spPr>
              <a:xfrm rot="16200000">
                <a:off x="5408195" y="4840060"/>
                <a:ext cx="1109271" cy="276999"/>
              </a:xfrm>
              <a:prstGeom prst="rect">
                <a:avLst/>
              </a:prstGeom>
              <a:noFill/>
            </p:spPr>
            <p:txBody>
              <a:bodyPr wrap="square" rtlCol="0">
                <a:spAutoFit/>
              </a:bodyPr>
              <a:lstStyle/>
              <a:p>
                <a:pPr algn="ctr"/>
                <a:r>
                  <a:rPr lang="en-US" sz="1200" dirty="0"/>
                  <a:t>Recv Queue</a:t>
                </a:r>
              </a:p>
            </p:txBody>
          </p:sp>
        </p:grpSp>
        <p:sp>
          <p:nvSpPr>
            <p:cNvPr id="165" name="TextBox 164">
              <a:extLst>
                <a:ext uri="{FF2B5EF4-FFF2-40B4-BE49-F238E27FC236}">
                  <a16:creationId xmlns:a16="http://schemas.microsoft.com/office/drawing/2014/main" id="{87C3F88E-1715-F295-B88D-453560667EDD}"/>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grpSp>
        <p:nvGrpSpPr>
          <p:cNvPr id="182" name="Group 181">
            <a:extLst>
              <a:ext uri="{FF2B5EF4-FFF2-40B4-BE49-F238E27FC236}">
                <a16:creationId xmlns:a16="http://schemas.microsoft.com/office/drawing/2014/main" id="{DCC5A6C8-CBDF-6AC8-39F4-8A3D300F9FA9}"/>
              </a:ext>
            </a:extLst>
          </p:cNvPr>
          <p:cNvGrpSpPr/>
          <p:nvPr/>
        </p:nvGrpSpPr>
        <p:grpSpPr>
          <a:xfrm>
            <a:off x="8803893" y="2807255"/>
            <a:ext cx="1125622" cy="1757987"/>
            <a:chOff x="8385638" y="2749687"/>
            <a:chExt cx="1125622" cy="1757987"/>
          </a:xfrm>
        </p:grpSpPr>
        <p:sp>
          <p:nvSpPr>
            <p:cNvPr id="183" name="Rectangle 182">
              <a:hlinkClick r:id="rId4" action="ppaction://hlinksldjump"/>
              <a:extLst>
                <a:ext uri="{FF2B5EF4-FFF2-40B4-BE49-F238E27FC236}">
                  <a16:creationId xmlns:a16="http://schemas.microsoft.com/office/drawing/2014/main" id="{8236FA87-A234-ACA4-8146-1140A989E38F}"/>
                </a:ext>
              </a:extLst>
            </p:cNvPr>
            <p:cNvSpPr/>
            <p:nvPr/>
          </p:nvSpPr>
          <p:spPr>
            <a:xfrm>
              <a:off x="8387000" y="2749687"/>
              <a:ext cx="1124260" cy="1757987"/>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a:extLst>
                <a:ext uri="{FF2B5EF4-FFF2-40B4-BE49-F238E27FC236}">
                  <a16:creationId xmlns:a16="http://schemas.microsoft.com/office/drawing/2014/main" id="{97D99A71-212E-273C-DD3B-0CED217A356C}"/>
                </a:ext>
              </a:extLst>
            </p:cNvPr>
            <p:cNvSpPr/>
            <p:nvPr/>
          </p:nvSpPr>
          <p:spPr>
            <a:xfrm>
              <a:off x="8786403" y="3196479"/>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185" name="Rectangle 184">
              <a:extLst>
                <a:ext uri="{FF2B5EF4-FFF2-40B4-BE49-F238E27FC236}">
                  <a16:creationId xmlns:a16="http://schemas.microsoft.com/office/drawing/2014/main" id="{7EFE1698-A176-CE10-8D93-D21BA634A234}"/>
                </a:ext>
              </a:extLst>
            </p:cNvPr>
            <p:cNvSpPr/>
            <p:nvPr/>
          </p:nvSpPr>
          <p:spPr>
            <a:xfrm>
              <a:off x="8786403" y="3508774"/>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186" name="Rectangle 185">
              <a:extLst>
                <a:ext uri="{FF2B5EF4-FFF2-40B4-BE49-F238E27FC236}">
                  <a16:creationId xmlns:a16="http://schemas.microsoft.com/office/drawing/2014/main" id="{7895E629-A8E4-D08A-2364-120D6E0770B6}"/>
                </a:ext>
              </a:extLst>
            </p:cNvPr>
            <p:cNvSpPr/>
            <p:nvPr/>
          </p:nvSpPr>
          <p:spPr>
            <a:xfrm>
              <a:off x="8786403" y="3826065"/>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cxnSp>
          <p:nvCxnSpPr>
            <p:cNvPr id="187" name="Straight Connector 186">
              <a:extLst>
                <a:ext uri="{FF2B5EF4-FFF2-40B4-BE49-F238E27FC236}">
                  <a16:creationId xmlns:a16="http://schemas.microsoft.com/office/drawing/2014/main" id="{274F436C-8947-6540-E49B-2793C54475F3}"/>
                </a:ext>
              </a:extLst>
            </p:cNvPr>
            <p:cNvCxnSpPr>
              <a:cxnSpLocks/>
            </p:cNvCxnSpPr>
            <p:nvPr/>
          </p:nvCxnSpPr>
          <p:spPr>
            <a:xfrm>
              <a:off x="8786403"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188" name="Straight Connector 187">
              <a:extLst>
                <a:ext uri="{FF2B5EF4-FFF2-40B4-BE49-F238E27FC236}">
                  <a16:creationId xmlns:a16="http://schemas.microsoft.com/office/drawing/2014/main" id="{20E6ADF3-86EA-A0F5-A0C3-0A31406DFD0A}"/>
                </a:ext>
              </a:extLst>
            </p:cNvPr>
            <p:cNvCxnSpPr>
              <a:cxnSpLocks/>
            </p:cNvCxnSpPr>
            <p:nvPr/>
          </p:nvCxnSpPr>
          <p:spPr>
            <a:xfrm>
              <a:off x="9276081"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189" name="Straight Arrow Connector 188">
              <a:extLst>
                <a:ext uri="{FF2B5EF4-FFF2-40B4-BE49-F238E27FC236}">
                  <a16:creationId xmlns:a16="http://schemas.microsoft.com/office/drawing/2014/main" id="{423A6D2B-3F59-9570-C0B0-2CC74CC9CBE7}"/>
                </a:ext>
              </a:extLst>
            </p:cNvPr>
            <p:cNvCxnSpPr>
              <a:cxnSpLocks/>
            </p:cNvCxnSpPr>
            <p:nvPr/>
          </p:nvCxnSpPr>
          <p:spPr>
            <a:xfrm flipV="1">
              <a:off x="9027163" y="2810226"/>
              <a:ext cx="0" cy="288387"/>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cxnSp>
          <p:nvCxnSpPr>
            <p:cNvPr id="190" name="Straight Arrow Connector 189">
              <a:extLst>
                <a:ext uri="{FF2B5EF4-FFF2-40B4-BE49-F238E27FC236}">
                  <a16:creationId xmlns:a16="http://schemas.microsoft.com/office/drawing/2014/main" id="{AB0503DB-AB47-B694-DA92-A8AB0C7E90BB}"/>
                </a:ext>
              </a:extLst>
            </p:cNvPr>
            <p:cNvCxnSpPr>
              <a:cxnSpLocks/>
            </p:cNvCxnSpPr>
            <p:nvPr/>
          </p:nvCxnSpPr>
          <p:spPr>
            <a:xfrm flipH="1" flipV="1">
              <a:off x="9028744" y="4171619"/>
              <a:ext cx="1249" cy="288734"/>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sp>
          <p:nvSpPr>
            <p:cNvPr id="191" name="TextBox 190">
              <a:extLst>
                <a:ext uri="{FF2B5EF4-FFF2-40B4-BE49-F238E27FC236}">
                  <a16:creationId xmlns:a16="http://schemas.microsoft.com/office/drawing/2014/main" id="{53285742-09A4-1F89-1F47-A2B0B33A8FEF}"/>
                </a:ext>
              </a:extLst>
            </p:cNvPr>
            <p:cNvSpPr txBox="1"/>
            <p:nvPr/>
          </p:nvSpPr>
          <p:spPr>
            <a:xfrm>
              <a:off x="8385638" y="2760471"/>
              <a:ext cx="512128" cy="369332"/>
            </a:xfrm>
            <a:prstGeom prst="rect">
              <a:avLst/>
            </a:prstGeom>
            <a:noFill/>
          </p:spPr>
          <p:txBody>
            <a:bodyPr wrap="none" rtlCol="0">
              <a:spAutoFit/>
            </a:bodyPr>
            <a:lstStyle/>
            <a:p>
              <a:r>
                <a:rPr lang="en-US" dirty="0"/>
                <a:t>CQ</a:t>
              </a:r>
            </a:p>
          </p:txBody>
        </p:sp>
      </p:grpSp>
      <p:sp>
        <p:nvSpPr>
          <p:cNvPr id="192" name="Rectangle 191">
            <a:extLst>
              <a:ext uri="{FF2B5EF4-FFF2-40B4-BE49-F238E27FC236}">
                <a16:creationId xmlns:a16="http://schemas.microsoft.com/office/drawing/2014/main" id="{F53A371A-16E5-0FA5-3FCA-F0906FE98C87}"/>
              </a:ext>
            </a:extLst>
          </p:cNvPr>
          <p:cNvSpPr/>
          <p:nvPr/>
        </p:nvSpPr>
        <p:spPr>
          <a:xfrm>
            <a:off x="6659767" y="2576402"/>
            <a:ext cx="4198257" cy="28812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2" name="Group 201">
            <a:extLst>
              <a:ext uri="{FF2B5EF4-FFF2-40B4-BE49-F238E27FC236}">
                <a16:creationId xmlns:a16="http://schemas.microsoft.com/office/drawing/2014/main" id="{E5538ACC-C126-8E87-57B1-378C3ACFC584}"/>
              </a:ext>
            </a:extLst>
          </p:cNvPr>
          <p:cNvGrpSpPr/>
          <p:nvPr/>
        </p:nvGrpSpPr>
        <p:grpSpPr>
          <a:xfrm>
            <a:off x="10003994" y="2807255"/>
            <a:ext cx="810746" cy="1757987"/>
            <a:chOff x="8387000" y="2749687"/>
            <a:chExt cx="1124260" cy="1757987"/>
          </a:xfrm>
        </p:grpSpPr>
        <p:sp>
          <p:nvSpPr>
            <p:cNvPr id="203" name="Rectangle 202">
              <a:hlinkClick r:id="rId4" action="ppaction://hlinksldjump"/>
              <a:extLst>
                <a:ext uri="{FF2B5EF4-FFF2-40B4-BE49-F238E27FC236}">
                  <a16:creationId xmlns:a16="http://schemas.microsoft.com/office/drawing/2014/main" id="{5C104C63-8827-CC4F-6C87-42AEE4EF29F9}"/>
                </a:ext>
              </a:extLst>
            </p:cNvPr>
            <p:cNvSpPr/>
            <p:nvPr/>
          </p:nvSpPr>
          <p:spPr>
            <a:xfrm>
              <a:off x="8387000" y="2749687"/>
              <a:ext cx="1124260" cy="175798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ectangle 203">
              <a:extLst>
                <a:ext uri="{FF2B5EF4-FFF2-40B4-BE49-F238E27FC236}">
                  <a16:creationId xmlns:a16="http://schemas.microsoft.com/office/drawing/2014/main" id="{CD6B54D7-89F8-0CED-A754-608367F1A360}"/>
                </a:ext>
              </a:extLst>
            </p:cNvPr>
            <p:cNvSpPr/>
            <p:nvPr/>
          </p:nvSpPr>
          <p:spPr>
            <a:xfrm>
              <a:off x="8507988" y="3196479"/>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VA</a:t>
              </a:r>
            </a:p>
          </p:txBody>
        </p:sp>
        <p:sp>
          <p:nvSpPr>
            <p:cNvPr id="205" name="Rectangle 204">
              <a:extLst>
                <a:ext uri="{FF2B5EF4-FFF2-40B4-BE49-F238E27FC236}">
                  <a16:creationId xmlns:a16="http://schemas.microsoft.com/office/drawing/2014/main" id="{CC2039CD-E667-C16E-36A7-AB8D90DD409E}"/>
                </a:ext>
              </a:extLst>
            </p:cNvPr>
            <p:cNvSpPr/>
            <p:nvPr/>
          </p:nvSpPr>
          <p:spPr>
            <a:xfrm>
              <a:off x="8507988" y="3508774"/>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RKEY</a:t>
              </a:r>
            </a:p>
          </p:txBody>
        </p:sp>
        <p:sp>
          <p:nvSpPr>
            <p:cNvPr id="206" name="Rectangle 205">
              <a:extLst>
                <a:ext uri="{FF2B5EF4-FFF2-40B4-BE49-F238E27FC236}">
                  <a16:creationId xmlns:a16="http://schemas.microsoft.com/office/drawing/2014/main" id="{95FA73C4-C4CC-B00F-906A-DB576B539ED7}"/>
                </a:ext>
              </a:extLst>
            </p:cNvPr>
            <p:cNvSpPr/>
            <p:nvPr/>
          </p:nvSpPr>
          <p:spPr>
            <a:xfrm>
              <a:off x="8507988" y="3826065"/>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LKEY</a:t>
              </a:r>
            </a:p>
          </p:txBody>
        </p:sp>
        <p:sp>
          <p:nvSpPr>
            <p:cNvPr id="207" name="TextBox 206">
              <a:extLst>
                <a:ext uri="{FF2B5EF4-FFF2-40B4-BE49-F238E27FC236}">
                  <a16:creationId xmlns:a16="http://schemas.microsoft.com/office/drawing/2014/main" id="{18417DD0-1323-209E-2FE4-B9A7C7EF54F7}"/>
                </a:ext>
              </a:extLst>
            </p:cNvPr>
            <p:cNvSpPr txBox="1"/>
            <p:nvPr/>
          </p:nvSpPr>
          <p:spPr>
            <a:xfrm>
              <a:off x="8483965" y="2800343"/>
              <a:ext cx="506870" cy="369332"/>
            </a:xfrm>
            <a:prstGeom prst="rect">
              <a:avLst/>
            </a:prstGeom>
            <a:noFill/>
          </p:spPr>
          <p:txBody>
            <a:bodyPr wrap="none" rtlCol="0">
              <a:spAutoFit/>
            </a:bodyPr>
            <a:lstStyle/>
            <a:p>
              <a:r>
                <a:rPr lang="en-US" dirty="0"/>
                <a:t>MR</a:t>
              </a:r>
            </a:p>
          </p:txBody>
        </p:sp>
      </p:grpSp>
      <p:grpSp>
        <p:nvGrpSpPr>
          <p:cNvPr id="101" name="Group 100">
            <a:extLst>
              <a:ext uri="{FF2B5EF4-FFF2-40B4-BE49-F238E27FC236}">
                <a16:creationId xmlns:a16="http://schemas.microsoft.com/office/drawing/2014/main" id="{42F059B6-340D-9B38-0D86-C281D8AC32C2}"/>
              </a:ext>
            </a:extLst>
          </p:cNvPr>
          <p:cNvGrpSpPr/>
          <p:nvPr/>
        </p:nvGrpSpPr>
        <p:grpSpPr>
          <a:xfrm>
            <a:off x="8297222" y="5207230"/>
            <a:ext cx="813215" cy="552141"/>
            <a:chOff x="2488367" y="5254052"/>
            <a:chExt cx="813215" cy="552141"/>
          </a:xfrm>
        </p:grpSpPr>
        <p:sp>
          <p:nvSpPr>
            <p:cNvPr id="102" name="Rectangle 101">
              <a:extLst>
                <a:ext uri="{FF2B5EF4-FFF2-40B4-BE49-F238E27FC236}">
                  <a16:creationId xmlns:a16="http://schemas.microsoft.com/office/drawing/2014/main" id="{9AF5BD1D-07BD-4490-6AE1-AC0D8A4D405C}"/>
                </a:ext>
              </a:extLst>
            </p:cNvPr>
            <p:cNvSpPr/>
            <p:nvPr/>
          </p:nvSpPr>
          <p:spPr>
            <a:xfrm>
              <a:off x="2585800" y="5343993"/>
              <a:ext cx="715782" cy="32470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p>
          </p:txBody>
        </p:sp>
        <p:sp>
          <p:nvSpPr>
            <p:cNvPr id="103" name="Rectangle 102">
              <a:extLst>
                <a:ext uri="{FF2B5EF4-FFF2-40B4-BE49-F238E27FC236}">
                  <a16:creationId xmlns:a16="http://schemas.microsoft.com/office/drawing/2014/main" id="{5B96D457-ED0D-955F-1EA0-305DF2C0E993}"/>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901881C7-C5BD-2B8C-8C92-AA3A16711342}"/>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5" name="Straight Connector 104">
              <a:extLst>
                <a:ext uri="{FF2B5EF4-FFF2-40B4-BE49-F238E27FC236}">
                  <a16:creationId xmlns:a16="http://schemas.microsoft.com/office/drawing/2014/main" id="{3CB4DB77-24A1-5266-3B24-1AC7FD493DB5}"/>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D826DF09-0034-CE32-B825-CD8B552604A0}"/>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3C253F2F-1E25-9511-E795-4105ED0C9591}"/>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0355A907-A109-35B4-B3A3-209326F76B5A}"/>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08" name="Rectangle 207">
            <a:extLst>
              <a:ext uri="{FF2B5EF4-FFF2-40B4-BE49-F238E27FC236}">
                <a16:creationId xmlns:a16="http://schemas.microsoft.com/office/drawing/2014/main" id="{0DC8DD8F-4C65-6818-3815-8048C63F57CF}"/>
              </a:ext>
            </a:extLst>
          </p:cNvPr>
          <p:cNvSpPr/>
          <p:nvPr/>
        </p:nvSpPr>
        <p:spPr>
          <a:xfrm>
            <a:off x="4156335" y="1690688"/>
            <a:ext cx="1432153" cy="341861"/>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Buffer</a:t>
            </a:r>
          </a:p>
        </p:txBody>
      </p:sp>
      <p:sp>
        <p:nvSpPr>
          <p:cNvPr id="209" name="Rectangle 208">
            <a:extLst>
              <a:ext uri="{FF2B5EF4-FFF2-40B4-BE49-F238E27FC236}">
                <a16:creationId xmlns:a16="http://schemas.microsoft.com/office/drawing/2014/main" id="{52DAD0B1-8113-A5ED-AE75-0569775C384E}"/>
              </a:ext>
            </a:extLst>
          </p:cNvPr>
          <p:cNvSpPr/>
          <p:nvPr/>
        </p:nvSpPr>
        <p:spPr>
          <a:xfrm>
            <a:off x="9281771" y="1701472"/>
            <a:ext cx="1432153" cy="341861"/>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Buffer</a:t>
            </a:r>
          </a:p>
        </p:txBody>
      </p:sp>
    </p:spTree>
    <p:extLst>
      <p:ext uri="{BB962C8B-B14F-4D97-AF65-F5344CB8AC3E}">
        <p14:creationId xmlns:p14="http://schemas.microsoft.com/office/powerpoint/2010/main" val="946071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50FED090-BD15-4E0B-BD36-58586BF4CF83}"/>
              </a:ext>
            </a:extLst>
          </p:cNvPr>
          <p:cNvSpPr>
            <a:spLocks noGrp="1"/>
          </p:cNvSpPr>
          <p:nvPr>
            <p:ph type="title"/>
          </p:nvPr>
        </p:nvSpPr>
        <p:spPr/>
        <p:txBody>
          <a:bodyPr anchor="t">
            <a:normAutofit/>
          </a:bodyPr>
          <a:lstStyle/>
          <a:p>
            <a:r>
              <a:rPr lang="en-US" altLang="en-US" dirty="0">
                <a:effectLst>
                  <a:outerShdw blurRad="38100" dist="38100" dir="2700000" algn="tl">
                    <a:srgbClr val="000000">
                      <a:alpha val="43137"/>
                    </a:srgbClr>
                  </a:outerShdw>
                </a:effectLst>
              </a:rPr>
              <a:t>Queue-Pairs (QP)</a:t>
            </a:r>
          </a:p>
        </p:txBody>
      </p:sp>
      <p:sp>
        <p:nvSpPr>
          <p:cNvPr id="8200" name="Content Placeholder 2">
            <a:extLst>
              <a:ext uri="{FF2B5EF4-FFF2-40B4-BE49-F238E27FC236}">
                <a16:creationId xmlns:a16="http://schemas.microsoft.com/office/drawing/2014/main" id="{7F70FEE3-DD30-4425-ADEE-0D25BB20C34B}"/>
              </a:ext>
            </a:extLst>
          </p:cNvPr>
          <p:cNvSpPr>
            <a:spLocks noGrp="1"/>
          </p:cNvSpPr>
          <p:nvPr>
            <p:ph type="body" sz="quarter" idx="10"/>
          </p:nvPr>
        </p:nvSpPr>
        <p:spPr>
          <a:xfrm>
            <a:off x="462140" y="1757627"/>
            <a:ext cx="5496493" cy="4389120"/>
          </a:xfrm>
        </p:spPr>
        <p:txBody>
          <a:bodyPr>
            <a:normAutofit/>
          </a:bodyPr>
          <a:lstStyle/>
          <a:p>
            <a:r>
              <a:rPr lang="en-US" sz="2267" dirty="0"/>
              <a:t>Used by consumer (application) to submit operations to the RNIC</a:t>
            </a:r>
          </a:p>
          <a:p>
            <a:r>
              <a:rPr lang="en-US" sz="2267" dirty="0"/>
              <a:t>QP consists of</a:t>
            </a:r>
          </a:p>
          <a:p>
            <a:pPr lvl="1"/>
            <a:r>
              <a:rPr lang="en-US" sz="2267" dirty="0"/>
              <a:t>Send-Queue (SQ)</a:t>
            </a:r>
          </a:p>
          <a:p>
            <a:pPr lvl="1"/>
            <a:r>
              <a:rPr lang="en-US" sz="2267" dirty="0"/>
              <a:t>Receive-Queue (RQ)</a:t>
            </a:r>
          </a:p>
          <a:p>
            <a:r>
              <a:rPr lang="en-US" sz="2267" dirty="0"/>
              <a:t>Each consumer can have multiple QPs</a:t>
            </a:r>
          </a:p>
          <a:p>
            <a:r>
              <a:rPr lang="en-US" sz="2267" dirty="0"/>
              <a:t>WQEs – Work Queue Elements posted on the SQ / RQ</a:t>
            </a:r>
            <a:br>
              <a:rPr lang="en-US" sz="2267" dirty="0"/>
            </a:br>
            <a:endParaRPr lang="en-US" sz="2267" dirty="0"/>
          </a:p>
          <a:p>
            <a:endParaRPr lang="en-US" sz="2267" dirty="0"/>
          </a:p>
        </p:txBody>
      </p:sp>
      <p:grpSp>
        <p:nvGrpSpPr>
          <p:cNvPr id="46" name="Group 45">
            <a:extLst>
              <a:ext uri="{FF2B5EF4-FFF2-40B4-BE49-F238E27FC236}">
                <a16:creationId xmlns:a16="http://schemas.microsoft.com/office/drawing/2014/main" id="{6F9059DB-8486-03D9-0EB4-38BF375C278B}"/>
              </a:ext>
            </a:extLst>
          </p:cNvPr>
          <p:cNvGrpSpPr/>
          <p:nvPr/>
        </p:nvGrpSpPr>
        <p:grpSpPr>
          <a:xfrm>
            <a:off x="6144840" y="3203757"/>
            <a:ext cx="1920102" cy="1757987"/>
            <a:chOff x="4255846" y="4455436"/>
            <a:chExt cx="1920102" cy="1757987"/>
          </a:xfrm>
        </p:grpSpPr>
        <p:sp>
          <p:nvSpPr>
            <p:cNvPr id="44" name="Rectangle 43">
              <a:extLst>
                <a:ext uri="{FF2B5EF4-FFF2-40B4-BE49-F238E27FC236}">
                  <a16:creationId xmlns:a16="http://schemas.microsoft.com/office/drawing/2014/main" id="{E7E6D757-C83D-23B1-4DD0-4E1F2CBAB161}"/>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33D572C6-DC64-13A4-F9C5-86C789340654}"/>
                </a:ext>
              </a:extLst>
            </p:cNvPr>
            <p:cNvGrpSpPr/>
            <p:nvPr/>
          </p:nvGrpSpPr>
          <p:grpSpPr>
            <a:xfrm>
              <a:off x="4331104" y="4549959"/>
              <a:ext cx="1764896" cy="1603948"/>
              <a:chOff x="4336434" y="4189416"/>
              <a:chExt cx="1764896" cy="1603948"/>
            </a:xfrm>
          </p:grpSpPr>
          <p:sp>
            <p:nvSpPr>
              <p:cNvPr id="15" name="Rectangle 14">
                <a:extLst>
                  <a:ext uri="{FF2B5EF4-FFF2-40B4-BE49-F238E27FC236}">
                    <a16:creationId xmlns:a16="http://schemas.microsoft.com/office/drawing/2014/main" id="{BA6B711E-6E7A-5EE0-8B2F-32C2C018633F}"/>
                  </a:ext>
                </a:extLst>
              </p:cNvPr>
              <p:cNvSpPr/>
              <p:nvPr/>
            </p:nvSpPr>
            <p:spPr>
              <a:xfrm>
                <a:off x="466194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6" name="Rectangle 15">
                <a:extLst>
                  <a:ext uri="{FF2B5EF4-FFF2-40B4-BE49-F238E27FC236}">
                    <a16:creationId xmlns:a16="http://schemas.microsoft.com/office/drawing/2014/main" id="{48818893-C3DE-B4B5-AE90-A88D59FCCF19}"/>
                  </a:ext>
                </a:extLst>
              </p:cNvPr>
              <p:cNvSpPr/>
              <p:nvPr/>
            </p:nvSpPr>
            <p:spPr>
              <a:xfrm>
                <a:off x="466194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endParaRPr lang="en-US" sz="1050" b="1" dirty="0"/>
              </a:p>
            </p:txBody>
          </p:sp>
          <p:sp>
            <p:nvSpPr>
              <p:cNvPr id="17" name="Rectangle 16">
                <a:extLst>
                  <a:ext uri="{FF2B5EF4-FFF2-40B4-BE49-F238E27FC236}">
                    <a16:creationId xmlns:a16="http://schemas.microsoft.com/office/drawing/2014/main" id="{DBE99913-61B0-5096-63B4-C7C4075281EC}"/>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endParaRPr lang="en-US" sz="1050" b="1" dirty="0"/>
              </a:p>
            </p:txBody>
          </p:sp>
          <p:cxnSp>
            <p:nvCxnSpPr>
              <p:cNvPr id="19" name="Straight Connector 18">
                <a:extLst>
                  <a:ext uri="{FF2B5EF4-FFF2-40B4-BE49-F238E27FC236}">
                    <a16:creationId xmlns:a16="http://schemas.microsoft.com/office/drawing/2014/main" id="{0C93A697-B188-A0DC-B45C-AAA7D8740E56}"/>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99A5778C-6331-73D3-8E8F-F1D92531E963}"/>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9DC9BF37-3555-9484-7BC6-2F79504B7522}"/>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WQE</a:t>
                </a:r>
              </a:p>
            </p:txBody>
          </p:sp>
          <p:sp>
            <p:nvSpPr>
              <p:cNvPr id="23" name="Rectangle 22">
                <a:extLst>
                  <a:ext uri="{FF2B5EF4-FFF2-40B4-BE49-F238E27FC236}">
                    <a16:creationId xmlns:a16="http://schemas.microsoft.com/office/drawing/2014/main" id="{5E6DACB5-3A18-CDFD-3668-CE13C5CEFB78}"/>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WQE</a:t>
                </a:r>
              </a:p>
            </p:txBody>
          </p:sp>
          <p:sp>
            <p:nvSpPr>
              <p:cNvPr id="24" name="Rectangle 23">
                <a:extLst>
                  <a:ext uri="{FF2B5EF4-FFF2-40B4-BE49-F238E27FC236}">
                    <a16:creationId xmlns:a16="http://schemas.microsoft.com/office/drawing/2014/main" id="{75DE95B8-20A2-ABE0-4E80-F6C164E0FDEA}"/>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WQE</a:t>
                </a:r>
              </a:p>
            </p:txBody>
          </p:sp>
          <p:cxnSp>
            <p:nvCxnSpPr>
              <p:cNvPr id="25" name="Straight Connector 24">
                <a:extLst>
                  <a:ext uri="{FF2B5EF4-FFF2-40B4-BE49-F238E27FC236}">
                    <a16:creationId xmlns:a16="http://schemas.microsoft.com/office/drawing/2014/main" id="{7C2CD69B-3F27-DB41-A38D-F6946B271E96}"/>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E2C3F1AA-1234-3414-FF93-6735F38156D6}"/>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A989C9AD-DF83-DA18-18A1-DAFA1CD4CDA8}"/>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30" name="Straight Arrow Connector 29">
                <a:extLst>
                  <a:ext uri="{FF2B5EF4-FFF2-40B4-BE49-F238E27FC236}">
                    <a16:creationId xmlns:a16="http://schemas.microsoft.com/office/drawing/2014/main" id="{92B5447D-8260-E589-8132-9209BAF7F8A7}"/>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4507E26D-5B58-F7E4-D672-A9896F1ACF0A}"/>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C48F7EFD-C378-DD2B-EF48-E62C00C2561C}"/>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39A39F6F-7532-2654-5F21-B63B3575CB40}"/>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D344ACD4-09D8-C591-5621-41B8029F6F07}"/>
                  </a:ext>
                </a:extLst>
              </p:cNvPr>
              <p:cNvSpPr txBox="1"/>
              <p:nvPr/>
            </p:nvSpPr>
            <p:spPr>
              <a:xfrm rot="16200000">
                <a:off x="5408195" y="4840060"/>
                <a:ext cx="1109271" cy="276999"/>
              </a:xfrm>
              <a:prstGeom prst="rect">
                <a:avLst/>
              </a:prstGeom>
              <a:noFill/>
            </p:spPr>
            <p:txBody>
              <a:bodyPr wrap="square" rtlCol="0">
                <a:spAutoFit/>
              </a:bodyPr>
              <a:lstStyle/>
              <a:p>
                <a:pPr algn="ctr"/>
                <a:r>
                  <a:rPr lang="en-US" sz="1200" dirty="0"/>
                  <a:t>Recv Queue</a:t>
                </a:r>
              </a:p>
            </p:txBody>
          </p:sp>
        </p:grpSp>
        <p:sp>
          <p:nvSpPr>
            <p:cNvPr id="45" name="TextBox 44">
              <a:extLst>
                <a:ext uri="{FF2B5EF4-FFF2-40B4-BE49-F238E27FC236}">
                  <a16:creationId xmlns:a16="http://schemas.microsoft.com/office/drawing/2014/main" id="{C4F19CC9-A3A5-F331-23B9-09A26FC8FC2A}"/>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sp>
        <p:nvSpPr>
          <p:cNvPr id="49" name="Rectangle 48">
            <a:extLst>
              <a:ext uri="{FF2B5EF4-FFF2-40B4-BE49-F238E27FC236}">
                <a16:creationId xmlns:a16="http://schemas.microsoft.com/office/drawing/2014/main" id="{19B90EEF-413A-6BEB-5BA5-E246B82BAA9E}"/>
              </a:ext>
            </a:extLst>
          </p:cNvPr>
          <p:cNvSpPr/>
          <p:nvPr/>
        </p:nvSpPr>
        <p:spPr>
          <a:xfrm>
            <a:off x="5715423" y="5838762"/>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51" name="Straight Connector 50">
            <a:extLst>
              <a:ext uri="{FF2B5EF4-FFF2-40B4-BE49-F238E27FC236}">
                <a16:creationId xmlns:a16="http://schemas.microsoft.com/office/drawing/2014/main" id="{5BEA935E-DA82-9DF9-7A7D-2AEDBFAB9F3D}"/>
              </a:ext>
            </a:extLst>
          </p:cNvPr>
          <p:cNvCxnSpPr/>
          <p:nvPr/>
        </p:nvCxnSpPr>
        <p:spPr>
          <a:xfrm flipV="1">
            <a:off x="6199287" y="5591035"/>
            <a:ext cx="339789" cy="247727"/>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4E68CAFA-B84A-1B3B-492B-FA323910ED0D}"/>
              </a:ext>
            </a:extLst>
          </p:cNvPr>
          <p:cNvCxnSpPr>
            <a:cxnSpLocks/>
          </p:cNvCxnSpPr>
          <p:nvPr/>
        </p:nvCxnSpPr>
        <p:spPr>
          <a:xfrm>
            <a:off x="6206782" y="6105795"/>
            <a:ext cx="401915" cy="259025"/>
          </a:xfrm>
          <a:prstGeom prst="line">
            <a:avLst/>
          </a:prstGeom>
        </p:spPr>
        <p:style>
          <a:lnRef idx="2">
            <a:schemeClr val="accent1"/>
          </a:lnRef>
          <a:fillRef idx="0">
            <a:schemeClr val="accent1"/>
          </a:fillRef>
          <a:effectRef idx="1">
            <a:schemeClr val="accent1"/>
          </a:effectRef>
          <a:fontRef idx="minor">
            <a:schemeClr val="tx1"/>
          </a:fontRef>
        </p:style>
      </p:cxnSp>
      <p:sp>
        <p:nvSpPr>
          <p:cNvPr id="55" name="TextBox 54">
            <a:extLst>
              <a:ext uri="{FF2B5EF4-FFF2-40B4-BE49-F238E27FC236}">
                <a16:creationId xmlns:a16="http://schemas.microsoft.com/office/drawing/2014/main" id="{89B74BE6-9E95-AE6B-7960-0053223CEC40}"/>
              </a:ext>
            </a:extLst>
          </p:cNvPr>
          <p:cNvSpPr txBox="1"/>
          <p:nvPr/>
        </p:nvSpPr>
        <p:spPr>
          <a:xfrm>
            <a:off x="6601202" y="5512008"/>
            <a:ext cx="1000659" cy="923330"/>
          </a:xfrm>
          <a:prstGeom prst="rect">
            <a:avLst/>
          </a:prstGeom>
          <a:noFill/>
        </p:spPr>
        <p:txBody>
          <a:bodyPr wrap="none" rtlCol="0">
            <a:spAutoFit/>
          </a:bodyPr>
          <a:lstStyle/>
          <a:p>
            <a:r>
              <a:rPr lang="en-US" dirty="0"/>
              <a:t>Opcode</a:t>
            </a:r>
          </a:p>
          <a:p>
            <a:r>
              <a:rPr lang="en-US" dirty="0"/>
              <a:t>Address</a:t>
            </a:r>
          </a:p>
          <a:p>
            <a:r>
              <a:rPr lang="en-US" dirty="0"/>
              <a:t>length</a:t>
            </a:r>
          </a:p>
        </p:txBody>
      </p:sp>
      <p:sp>
        <p:nvSpPr>
          <p:cNvPr id="56" name="Rectangle 55">
            <a:hlinkClick r:id="rId3" action="ppaction://hlinksldjump"/>
            <a:extLst>
              <a:ext uri="{FF2B5EF4-FFF2-40B4-BE49-F238E27FC236}">
                <a16:creationId xmlns:a16="http://schemas.microsoft.com/office/drawing/2014/main" id="{4846A77F-B0CC-831B-F633-84BDC0098F0D}"/>
              </a:ext>
            </a:extLst>
          </p:cNvPr>
          <p:cNvSpPr/>
          <p:nvPr/>
        </p:nvSpPr>
        <p:spPr>
          <a:xfrm>
            <a:off x="6234781" y="2433162"/>
            <a:ext cx="5406508" cy="887683"/>
          </a:xfrm>
          <a:prstGeom prst="rect">
            <a:avLst/>
          </a:prstGeom>
          <a:scene3d>
            <a:camera prst="isometricOffAxis2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lang="en-US" dirty="0"/>
              <a:t>Application</a:t>
            </a:r>
          </a:p>
        </p:txBody>
      </p:sp>
      <p:grpSp>
        <p:nvGrpSpPr>
          <p:cNvPr id="8227" name="Group 8226">
            <a:extLst>
              <a:ext uri="{FF2B5EF4-FFF2-40B4-BE49-F238E27FC236}">
                <a16:creationId xmlns:a16="http://schemas.microsoft.com/office/drawing/2014/main" id="{879F0EFF-6CD1-0065-CA3D-AEAB0FA81227}"/>
              </a:ext>
            </a:extLst>
          </p:cNvPr>
          <p:cNvGrpSpPr/>
          <p:nvPr/>
        </p:nvGrpSpPr>
        <p:grpSpPr>
          <a:xfrm>
            <a:off x="6862595" y="3392358"/>
            <a:ext cx="1920102" cy="1757987"/>
            <a:chOff x="4255846" y="4455436"/>
            <a:chExt cx="1920102" cy="1757987"/>
          </a:xfrm>
        </p:grpSpPr>
        <p:sp>
          <p:nvSpPr>
            <p:cNvPr id="8228" name="Rectangle 8227">
              <a:extLst>
                <a:ext uri="{FF2B5EF4-FFF2-40B4-BE49-F238E27FC236}">
                  <a16:creationId xmlns:a16="http://schemas.microsoft.com/office/drawing/2014/main" id="{5C1EFAD9-DD62-9FAF-A301-ACC529E78F54}"/>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29" name="Group 8228">
              <a:extLst>
                <a:ext uri="{FF2B5EF4-FFF2-40B4-BE49-F238E27FC236}">
                  <a16:creationId xmlns:a16="http://schemas.microsoft.com/office/drawing/2014/main" id="{8E55196D-8288-FAC5-AD7A-84B74BECC488}"/>
                </a:ext>
              </a:extLst>
            </p:cNvPr>
            <p:cNvGrpSpPr/>
            <p:nvPr/>
          </p:nvGrpSpPr>
          <p:grpSpPr>
            <a:xfrm>
              <a:off x="4331104" y="4549959"/>
              <a:ext cx="1764896" cy="1603948"/>
              <a:chOff x="4336434" y="4189416"/>
              <a:chExt cx="1764896" cy="1603948"/>
            </a:xfrm>
          </p:grpSpPr>
          <p:sp>
            <p:nvSpPr>
              <p:cNvPr id="8231" name="Rectangle 8230">
                <a:extLst>
                  <a:ext uri="{FF2B5EF4-FFF2-40B4-BE49-F238E27FC236}">
                    <a16:creationId xmlns:a16="http://schemas.microsoft.com/office/drawing/2014/main" id="{D6095FEB-47DA-FF5C-438A-0A5E5B9DB0A6}"/>
                  </a:ext>
                </a:extLst>
              </p:cNvPr>
              <p:cNvSpPr/>
              <p:nvPr/>
            </p:nvSpPr>
            <p:spPr>
              <a:xfrm>
                <a:off x="466194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endParaRPr lang="en-US" sz="1050" b="1" dirty="0"/>
              </a:p>
            </p:txBody>
          </p:sp>
          <p:sp>
            <p:nvSpPr>
              <p:cNvPr id="8232" name="Rectangle 8231">
                <a:extLst>
                  <a:ext uri="{FF2B5EF4-FFF2-40B4-BE49-F238E27FC236}">
                    <a16:creationId xmlns:a16="http://schemas.microsoft.com/office/drawing/2014/main" id="{6DA1F440-619D-9DE3-FD20-2E91956C65D8}"/>
                  </a:ext>
                </a:extLst>
              </p:cNvPr>
              <p:cNvSpPr/>
              <p:nvPr/>
            </p:nvSpPr>
            <p:spPr>
              <a:xfrm>
                <a:off x="466194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8233" name="Rectangle 8232">
                <a:extLst>
                  <a:ext uri="{FF2B5EF4-FFF2-40B4-BE49-F238E27FC236}">
                    <a16:creationId xmlns:a16="http://schemas.microsoft.com/office/drawing/2014/main" id="{67FDAECA-B7F6-3F54-D145-7E00A66C42EC}"/>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8234" name="Straight Connector 8233">
                <a:extLst>
                  <a:ext uri="{FF2B5EF4-FFF2-40B4-BE49-F238E27FC236}">
                    <a16:creationId xmlns:a16="http://schemas.microsoft.com/office/drawing/2014/main" id="{C9037AD8-75A6-8069-5936-64E4F6C66764}"/>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8235" name="Straight Connector 8234">
                <a:extLst>
                  <a:ext uri="{FF2B5EF4-FFF2-40B4-BE49-F238E27FC236}">
                    <a16:creationId xmlns:a16="http://schemas.microsoft.com/office/drawing/2014/main" id="{B6FE7A25-F68B-78CD-173A-E0DF7DA7D9EC}"/>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8236" name="Rectangle 8235">
                <a:extLst>
                  <a:ext uri="{FF2B5EF4-FFF2-40B4-BE49-F238E27FC236}">
                    <a16:creationId xmlns:a16="http://schemas.microsoft.com/office/drawing/2014/main" id="{086DDED0-F835-B32C-63D1-2A8FE9DED346}"/>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WQE</a:t>
                </a:r>
              </a:p>
            </p:txBody>
          </p:sp>
          <p:sp>
            <p:nvSpPr>
              <p:cNvPr id="8237" name="Rectangle 8236">
                <a:extLst>
                  <a:ext uri="{FF2B5EF4-FFF2-40B4-BE49-F238E27FC236}">
                    <a16:creationId xmlns:a16="http://schemas.microsoft.com/office/drawing/2014/main" id="{04E075CC-F789-014A-2EFA-428A3CCE5170}"/>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WQE</a:t>
                </a:r>
              </a:p>
            </p:txBody>
          </p:sp>
          <p:sp>
            <p:nvSpPr>
              <p:cNvPr id="8238" name="Rectangle 8237">
                <a:extLst>
                  <a:ext uri="{FF2B5EF4-FFF2-40B4-BE49-F238E27FC236}">
                    <a16:creationId xmlns:a16="http://schemas.microsoft.com/office/drawing/2014/main" id="{E605492D-ACAC-5855-650E-F827A3D3A98D}"/>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WQE</a:t>
                </a:r>
              </a:p>
            </p:txBody>
          </p:sp>
          <p:cxnSp>
            <p:nvCxnSpPr>
              <p:cNvPr id="8239" name="Straight Connector 8238">
                <a:extLst>
                  <a:ext uri="{FF2B5EF4-FFF2-40B4-BE49-F238E27FC236}">
                    <a16:creationId xmlns:a16="http://schemas.microsoft.com/office/drawing/2014/main" id="{225F8702-4A4C-535B-53AA-D266F1B0BD37}"/>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8240" name="Straight Connector 8239">
                <a:extLst>
                  <a:ext uri="{FF2B5EF4-FFF2-40B4-BE49-F238E27FC236}">
                    <a16:creationId xmlns:a16="http://schemas.microsoft.com/office/drawing/2014/main" id="{728A1A4C-35C5-6A38-F812-E5D22E235DDA}"/>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8241" name="TextBox 8240">
                <a:extLst>
                  <a:ext uri="{FF2B5EF4-FFF2-40B4-BE49-F238E27FC236}">
                    <a16:creationId xmlns:a16="http://schemas.microsoft.com/office/drawing/2014/main" id="{F361D14C-E6C0-A969-8A1D-0780E2039998}"/>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8242" name="Straight Arrow Connector 8241">
                <a:extLst>
                  <a:ext uri="{FF2B5EF4-FFF2-40B4-BE49-F238E27FC236}">
                    <a16:creationId xmlns:a16="http://schemas.microsoft.com/office/drawing/2014/main" id="{83CA266C-059E-A0B9-3D77-6FE834C783F7}"/>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243" name="Straight Arrow Connector 8242">
                <a:extLst>
                  <a:ext uri="{FF2B5EF4-FFF2-40B4-BE49-F238E27FC236}">
                    <a16:creationId xmlns:a16="http://schemas.microsoft.com/office/drawing/2014/main" id="{D1AD88B7-BD0F-B9F7-744C-1628E36C26EB}"/>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244" name="Straight Arrow Connector 8243">
                <a:extLst>
                  <a:ext uri="{FF2B5EF4-FFF2-40B4-BE49-F238E27FC236}">
                    <a16:creationId xmlns:a16="http://schemas.microsoft.com/office/drawing/2014/main" id="{0941D2FE-5113-FBDB-A358-3FB77F5F6150}"/>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245" name="Straight Arrow Connector 8244">
                <a:extLst>
                  <a:ext uri="{FF2B5EF4-FFF2-40B4-BE49-F238E27FC236}">
                    <a16:creationId xmlns:a16="http://schemas.microsoft.com/office/drawing/2014/main" id="{88C4D150-8375-D90C-900C-0B2CD8EC280A}"/>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246" name="TextBox 8245">
                <a:extLst>
                  <a:ext uri="{FF2B5EF4-FFF2-40B4-BE49-F238E27FC236}">
                    <a16:creationId xmlns:a16="http://schemas.microsoft.com/office/drawing/2014/main" id="{270081F9-39BA-B64C-63D9-B95FA69FE738}"/>
                  </a:ext>
                </a:extLst>
              </p:cNvPr>
              <p:cNvSpPr txBox="1"/>
              <p:nvPr/>
            </p:nvSpPr>
            <p:spPr>
              <a:xfrm rot="16200000">
                <a:off x="5408195" y="4840060"/>
                <a:ext cx="1109271" cy="276999"/>
              </a:xfrm>
              <a:prstGeom prst="rect">
                <a:avLst/>
              </a:prstGeom>
              <a:noFill/>
            </p:spPr>
            <p:txBody>
              <a:bodyPr wrap="square" rtlCol="0">
                <a:spAutoFit/>
              </a:bodyPr>
              <a:lstStyle/>
              <a:p>
                <a:pPr algn="ctr"/>
                <a:r>
                  <a:rPr lang="en-US" sz="1200" dirty="0"/>
                  <a:t>Recv Queue</a:t>
                </a:r>
              </a:p>
            </p:txBody>
          </p:sp>
        </p:grpSp>
        <p:sp>
          <p:nvSpPr>
            <p:cNvPr id="8230" name="TextBox 8229">
              <a:extLst>
                <a:ext uri="{FF2B5EF4-FFF2-40B4-BE49-F238E27FC236}">
                  <a16:creationId xmlns:a16="http://schemas.microsoft.com/office/drawing/2014/main" id="{EB42E0DC-E02D-B6E4-D4CA-42DF533966E3}"/>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grpSp>
        <p:nvGrpSpPr>
          <p:cNvPr id="8247" name="Group 8246">
            <a:extLst>
              <a:ext uri="{FF2B5EF4-FFF2-40B4-BE49-F238E27FC236}">
                <a16:creationId xmlns:a16="http://schemas.microsoft.com/office/drawing/2014/main" id="{F6E60633-CA70-7720-D567-8B258799513C}"/>
              </a:ext>
            </a:extLst>
          </p:cNvPr>
          <p:cNvGrpSpPr/>
          <p:nvPr/>
        </p:nvGrpSpPr>
        <p:grpSpPr>
          <a:xfrm>
            <a:off x="7821285" y="3678099"/>
            <a:ext cx="1920102" cy="1757987"/>
            <a:chOff x="4255846" y="4455436"/>
            <a:chExt cx="1920102" cy="1757987"/>
          </a:xfrm>
        </p:grpSpPr>
        <p:sp>
          <p:nvSpPr>
            <p:cNvPr id="8248" name="Rectangle 8247">
              <a:extLst>
                <a:ext uri="{FF2B5EF4-FFF2-40B4-BE49-F238E27FC236}">
                  <a16:creationId xmlns:a16="http://schemas.microsoft.com/office/drawing/2014/main" id="{F17CFEA6-F489-98F5-45B4-89B71E6F2D0C}"/>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49" name="Group 8248">
              <a:extLst>
                <a:ext uri="{FF2B5EF4-FFF2-40B4-BE49-F238E27FC236}">
                  <a16:creationId xmlns:a16="http://schemas.microsoft.com/office/drawing/2014/main" id="{5515754E-4AA0-50FE-FE78-DEA841BC42F3}"/>
                </a:ext>
              </a:extLst>
            </p:cNvPr>
            <p:cNvGrpSpPr/>
            <p:nvPr/>
          </p:nvGrpSpPr>
          <p:grpSpPr>
            <a:xfrm>
              <a:off x="4331104" y="4549959"/>
              <a:ext cx="1764896" cy="1603948"/>
              <a:chOff x="4336434" y="4189416"/>
              <a:chExt cx="1764896" cy="1603948"/>
            </a:xfrm>
          </p:grpSpPr>
          <p:sp>
            <p:nvSpPr>
              <p:cNvPr id="8251" name="Rectangle 8250">
                <a:extLst>
                  <a:ext uri="{FF2B5EF4-FFF2-40B4-BE49-F238E27FC236}">
                    <a16:creationId xmlns:a16="http://schemas.microsoft.com/office/drawing/2014/main" id="{2C590E10-56BA-09CE-50F5-A38787846799}"/>
                  </a:ext>
                </a:extLst>
              </p:cNvPr>
              <p:cNvSpPr/>
              <p:nvPr/>
            </p:nvSpPr>
            <p:spPr>
              <a:xfrm>
                <a:off x="466194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endParaRPr lang="en-US" sz="1050" b="1" dirty="0"/>
              </a:p>
            </p:txBody>
          </p:sp>
          <p:sp>
            <p:nvSpPr>
              <p:cNvPr id="8252" name="Rectangle 8251">
                <a:extLst>
                  <a:ext uri="{FF2B5EF4-FFF2-40B4-BE49-F238E27FC236}">
                    <a16:creationId xmlns:a16="http://schemas.microsoft.com/office/drawing/2014/main" id="{FCF44B5A-81BC-0317-1836-E52713216EC2}"/>
                  </a:ext>
                </a:extLst>
              </p:cNvPr>
              <p:cNvSpPr/>
              <p:nvPr/>
            </p:nvSpPr>
            <p:spPr>
              <a:xfrm>
                <a:off x="466194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8253" name="Rectangle 8252">
                <a:extLst>
                  <a:ext uri="{FF2B5EF4-FFF2-40B4-BE49-F238E27FC236}">
                    <a16:creationId xmlns:a16="http://schemas.microsoft.com/office/drawing/2014/main" id="{0EFD8342-8779-3042-B3DB-568EEF4D427E}"/>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8254" name="Straight Connector 8253">
                <a:extLst>
                  <a:ext uri="{FF2B5EF4-FFF2-40B4-BE49-F238E27FC236}">
                    <a16:creationId xmlns:a16="http://schemas.microsoft.com/office/drawing/2014/main" id="{577697B4-4A4F-23B1-3702-3D5C449F0507}"/>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8255" name="Straight Connector 8254">
                <a:extLst>
                  <a:ext uri="{FF2B5EF4-FFF2-40B4-BE49-F238E27FC236}">
                    <a16:creationId xmlns:a16="http://schemas.microsoft.com/office/drawing/2014/main" id="{33BE2881-44D5-9307-40DB-D477F9ACEA94}"/>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8256" name="Rectangle 8255">
                <a:extLst>
                  <a:ext uri="{FF2B5EF4-FFF2-40B4-BE49-F238E27FC236}">
                    <a16:creationId xmlns:a16="http://schemas.microsoft.com/office/drawing/2014/main" id="{2BA76897-2C70-E4BD-E5E7-DDC4A59AB4D8}"/>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WQE</a:t>
                </a:r>
              </a:p>
            </p:txBody>
          </p:sp>
          <p:sp>
            <p:nvSpPr>
              <p:cNvPr id="8257" name="Rectangle 8256">
                <a:extLst>
                  <a:ext uri="{FF2B5EF4-FFF2-40B4-BE49-F238E27FC236}">
                    <a16:creationId xmlns:a16="http://schemas.microsoft.com/office/drawing/2014/main" id="{840BFCA6-CC95-A174-2C37-276E1E4FE2F8}"/>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WQE</a:t>
                </a:r>
              </a:p>
            </p:txBody>
          </p:sp>
          <p:sp>
            <p:nvSpPr>
              <p:cNvPr id="8258" name="Rectangle 8257">
                <a:extLst>
                  <a:ext uri="{FF2B5EF4-FFF2-40B4-BE49-F238E27FC236}">
                    <a16:creationId xmlns:a16="http://schemas.microsoft.com/office/drawing/2014/main" id="{4F4127AF-AF00-20D6-DD1B-0FD6BA4292BF}"/>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WQE</a:t>
                </a:r>
              </a:p>
            </p:txBody>
          </p:sp>
          <p:cxnSp>
            <p:nvCxnSpPr>
              <p:cNvPr id="8259" name="Straight Connector 8258">
                <a:extLst>
                  <a:ext uri="{FF2B5EF4-FFF2-40B4-BE49-F238E27FC236}">
                    <a16:creationId xmlns:a16="http://schemas.microsoft.com/office/drawing/2014/main" id="{428C4552-865E-41A9-0BB7-55385A16CE46}"/>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8260" name="Straight Connector 8259">
                <a:extLst>
                  <a:ext uri="{FF2B5EF4-FFF2-40B4-BE49-F238E27FC236}">
                    <a16:creationId xmlns:a16="http://schemas.microsoft.com/office/drawing/2014/main" id="{C3E515D9-F5F4-D209-633B-44853B5D4C85}"/>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8261" name="TextBox 8260">
                <a:extLst>
                  <a:ext uri="{FF2B5EF4-FFF2-40B4-BE49-F238E27FC236}">
                    <a16:creationId xmlns:a16="http://schemas.microsoft.com/office/drawing/2014/main" id="{D18844AA-FE1E-A46D-4570-DA2B88C653EC}"/>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8262" name="Straight Arrow Connector 8261">
                <a:extLst>
                  <a:ext uri="{FF2B5EF4-FFF2-40B4-BE49-F238E27FC236}">
                    <a16:creationId xmlns:a16="http://schemas.microsoft.com/office/drawing/2014/main" id="{D519AEBE-E75E-04C0-A2D8-9E1F82B6EBE1}"/>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263" name="Straight Arrow Connector 8262">
                <a:extLst>
                  <a:ext uri="{FF2B5EF4-FFF2-40B4-BE49-F238E27FC236}">
                    <a16:creationId xmlns:a16="http://schemas.microsoft.com/office/drawing/2014/main" id="{BBB89461-F1D5-8A50-DB54-7C4C78D498B0}"/>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264" name="Straight Arrow Connector 8263">
                <a:extLst>
                  <a:ext uri="{FF2B5EF4-FFF2-40B4-BE49-F238E27FC236}">
                    <a16:creationId xmlns:a16="http://schemas.microsoft.com/office/drawing/2014/main" id="{6E6F3931-E813-4911-D786-6F1552F16564}"/>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265" name="Straight Arrow Connector 8264">
                <a:extLst>
                  <a:ext uri="{FF2B5EF4-FFF2-40B4-BE49-F238E27FC236}">
                    <a16:creationId xmlns:a16="http://schemas.microsoft.com/office/drawing/2014/main" id="{98A31C70-8177-8056-E21C-E2A5CF3A9F1F}"/>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266" name="TextBox 8265">
                <a:extLst>
                  <a:ext uri="{FF2B5EF4-FFF2-40B4-BE49-F238E27FC236}">
                    <a16:creationId xmlns:a16="http://schemas.microsoft.com/office/drawing/2014/main" id="{DC6886FF-0222-C0C8-C747-94905417B0AB}"/>
                  </a:ext>
                </a:extLst>
              </p:cNvPr>
              <p:cNvSpPr txBox="1"/>
              <p:nvPr/>
            </p:nvSpPr>
            <p:spPr>
              <a:xfrm rot="16200000">
                <a:off x="5408195" y="4840060"/>
                <a:ext cx="1109271" cy="276999"/>
              </a:xfrm>
              <a:prstGeom prst="rect">
                <a:avLst/>
              </a:prstGeom>
              <a:noFill/>
            </p:spPr>
            <p:txBody>
              <a:bodyPr wrap="square" rtlCol="0">
                <a:spAutoFit/>
              </a:bodyPr>
              <a:lstStyle/>
              <a:p>
                <a:pPr algn="ctr"/>
                <a:r>
                  <a:rPr lang="en-US" sz="1200" dirty="0"/>
                  <a:t>Recv Queue</a:t>
                </a:r>
              </a:p>
            </p:txBody>
          </p:sp>
        </p:grpSp>
        <p:sp>
          <p:nvSpPr>
            <p:cNvPr id="8250" name="TextBox 8249">
              <a:extLst>
                <a:ext uri="{FF2B5EF4-FFF2-40B4-BE49-F238E27FC236}">
                  <a16:creationId xmlns:a16="http://schemas.microsoft.com/office/drawing/2014/main" id="{D21C96D1-7550-13D8-F835-58AC1D02DED9}"/>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grpSp>
        <p:nvGrpSpPr>
          <p:cNvPr id="8267" name="Group 8266">
            <a:extLst>
              <a:ext uri="{FF2B5EF4-FFF2-40B4-BE49-F238E27FC236}">
                <a16:creationId xmlns:a16="http://schemas.microsoft.com/office/drawing/2014/main" id="{130681AF-FB05-5BFC-9888-8ACADF4D7836}"/>
              </a:ext>
            </a:extLst>
          </p:cNvPr>
          <p:cNvGrpSpPr/>
          <p:nvPr/>
        </p:nvGrpSpPr>
        <p:grpSpPr>
          <a:xfrm>
            <a:off x="8612789" y="3900172"/>
            <a:ext cx="1920102" cy="1757987"/>
            <a:chOff x="4255846" y="4455436"/>
            <a:chExt cx="1920102" cy="1757987"/>
          </a:xfrm>
        </p:grpSpPr>
        <p:sp>
          <p:nvSpPr>
            <p:cNvPr id="8268" name="Rectangle 8267">
              <a:extLst>
                <a:ext uri="{FF2B5EF4-FFF2-40B4-BE49-F238E27FC236}">
                  <a16:creationId xmlns:a16="http://schemas.microsoft.com/office/drawing/2014/main" id="{3D093708-630D-F96B-9FF0-314669A74026}"/>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69" name="Group 8268">
              <a:extLst>
                <a:ext uri="{FF2B5EF4-FFF2-40B4-BE49-F238E27FC236}">
                  <a16:creationId xmlns:a16="http://schemas.microsoft.com/office/drawing/2014/main" id="{469E76EF-9D98-237C-8EDC-A4C8FB157066}"/>
                </a:ext>
              </a:extLst>
            </p:cNvPr>
            <p:cNvGrpSpPr/>
            <p:nvPr/>
          </p:nvGrpSpPr>
          <p:grpSpPr>
            <a:xfrm>
              <a:off x="4331104" y="4549959"/>
              <a:ext cx="1764896" cy="1603948"/>
              <a:chOff x="4336434" y="4189416"/>
              <a:chExt cx="1764896" cy="1603948"/>
            </a:xfrm>
          </p:grpSpPr>
          <p:sp>
            <p:nvSpPr>
              <p:cNvPr id="8271" name="Rectangle 8270">
                <a:extLst>
                  <a:ext uri="{FF2B5EF4-FFF2-40B4-BE49-F238E27FC236}">
                    <a16:creationId xmlns:a16="http://schemas.microsoft.com/office/drawing/2014/main" id="{B2839C3E-2A1D-7B3A-F6E5-C2DE2BBBB2B9}"/>
                  </a:ext>
                </a:extLst>
              </p:cNvPr>
              <p:cNvSpPr/>
              <p:nvPr/>
            </p:nvSpPr>
            <p:spPr>
              <a:xfrm>
                <a:off x="466194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8272" name="Rectangle 8271">
                <a:extLst>
                  <a:ext uri="{FF2B5EF4-FFF2-40B4-BE49-F238E27FC236}">
                    <a16:creationId xmlns:a16="http://schemas.microsoft.com/office/drawing/2014/main" id="{62E86840-5269-58F2-4EAB-450F44C936FB}"/>
                  </a:ext>
                </a:extLst>
              </p:cNvPr>
              <p:cNvSpPr/>
              <p:nvPr/>
            </p:nvSpPr>
            <p:spPr>
              <a:xfrm>
                <a:off x="466194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8273" name="Rectangle 8272">
                <a:extLst>
                  <a:ext uri="{FF2B5EF4-FFF2-40B4-BE49-F238E27FC236}">
                    <a16:creationId xmlns:a16="http://schemas.microsoft.com/office/drawing/2014/main" id="{43F46A07-2727-0BB3-AC38-BDE08563A8DB}"/>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8274" name="Straight Connector 8273">
                <a:extLst>
                  <a:ext uri="{FF2B5EF4-FFF2-40B4-BE49-F238E27FC236}">
                    <a16:creationId xmlns:a16="http://schemas.microsoft.com/office/drawing/2014/main" id="{9101D1E3-0FD0-AF4B-595C-1D8E7330A61C}"/>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8275" name="Straight Connector 8274">
                <a:extLst>
                  <a:ext uri="{FF2B5EF4-FFF2-40B4-BE49-F238E27FC236}">
                    <a16:creationId xmlns:a16="http://schemas.microsoft.com/office/drawing/2014/main" id="{AB60BCDD-9844-35EE-9B6C-D01B1FA968E9}"/>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8276" name="Rectangle 8275">
                <a:extLst>
                  <a:ext uri="{FF2B5EF4-FFF2-40B4-BE49-F238E27FC236}">
                    <a16:creationId xmlns:a16="http://schemas.microsoft.com/office/drawing/2014/main" id="{9E9BCB84-C109-FE15-E618-301556542B95}"/>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WQE</a:t>
                </a:r>
              </a:p>
            </p:txBody>
          </p:sp>
          <p:sp>
            <p:nvSpPr>
              <p:cNvPr id="8277" name="Rectangle 8276">
                <a:extLst>
                  <a:ext uri="{FF2B5EF4-FFF2-40B4-BE49-F238E27FC236}">
                    <a16:creationId xmlns:a16="http://schemas.microsoft.com/office/drawing/2014/main" id="{D9D34C44-DDF8-8342-C072-D170A3DB96C2}"/>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WQE</a:t>
                </a:r>
              </a:p>
            </p:txBody>
          </p:sp>
          <p:sp>
            <p:nvSpPr>
              <p:cNvPr id="8278" name="Rectangle 8277">
                <a:extLst>
                  <a:ext uri="{FF2B5EF4-FFF2-40B4-BE49-F238E27FC236}">
                    <a16:creationId xmlns:a16="http://schemas.microsoft.com/office/drawing/2014/main" id="{8DF89F44-F77A-8EBF-14E6-D66D1B7B29CF}"/>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WQE</a:t>
                </a:r>
              </a:p>
            </p:txBody>
          </p:sp>
          <p:cxnSp>
            <p:nvCxnSpPr>
              <p:cNvPr id="8279" name="Straight Connector 8278">
                <a:extLst>
                  <a:ext uri="{FF2B5EF4-FFF2-40B4-BE49-F238E27FC236}">
                    <a16:creationId xmlns:a16="http://schemas.microsoft.com/office/drawing/2014/main" id="{5217308C-3EF3-3D6C-EB5F-64B2B0C7BCD8}"/>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8280" name="Straight Connector 8279">
                <a:extLst>
                  <a:ext uri="{FF2B5EF4-FFF2-40B4-BE49-F238E27FC236}">
                    <a16:creationId xmlns:a16="http://schemas.microsoft.com/office/drawing/2014/main" id="{D55C6923-13EB-4913-3482-382B335AE0E6}"/>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8281" name="TextBox 8280">
                <a:extLst>
                  <a:ext uri="{FF2B5EF4-FFF2-40B4-BE49-F238E27FC236}">
                    <a16:creationId xmlns:a16="http://schemas.microsoft.com/office/drawing/2014/main" id="{5BDE93C2-6DFF-9509-AFF2-B66BFCAB58C3}"/>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8282" name="Straight Arrow Connector 8281">
                <a:extLst>
                  <a:ext uri="{FF2B5EF4-FFF2-40B4-BE49-F238E27FC236}">
                    <a16:creationId xmlns:a16="http://schemas.microsoft.com/office/drawing/2014/main" id="{73D496C6-DA95-1098-8E4F-2E8770BAF5AC}"/>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283" name="Straight Arrow Connector 8282">
                <a:extLst>
                  <a:ext uri="{FF2B5EF4-FFF2-40B4-BE49-F238E27FC236}">
                    <a16:creationId xmlns:a16="http://schemas.microsoft.com/office/drawing/2014/main" id="{211B18FD-608E-07DB-23A0-1764C678DA09}"/>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284" name="Straight Arrow Connector 8283">
                <a:extLst>
                  <a:ext uri="{FF2B5EF4-FFF2-40B4-BE49-F238E27FC236}">
                    <a16:creationId xmlns:a16="http://schemas.microsoft.com/office/drawing/2014/main" id="{1E473EF5-B71E-0FE0-AE26-9A715D1A41DD}"/>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285" name="Straight Arrow Connector 8284">
                <a:extLst>
                  <a:ext uri="{FF2B5EF4-FFF2-40B4-BE49-F238E27FC236}">
                    <a16:creationId xmlns:a16="http://schemas.microsoft.com/office/drawing/2014/main" id="{B9DB57AB-B57E-EDF7-C4E9-025B0C36BBC7}"/>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286" name="TextBox 8285">
                <a:extLst>
                  <a:ext uri="{FF2B5EF4-FFF2-40B4-BE49-F238E27FC236}">
                    <a16:creationId xmlns:a16="http://schemas.microsoft.com/office/drawing/2014/main" id="{47AAB4F8-EC98-CDA3-FCB7-474BD910485D}"/>
                  </a:ext>
                </a:extLst>
              </p:cNvPr>
              <p:cNvSpPr txBox="1"/>
              <p:nvPr/>
            </p:nvSpPr>
            <p:spPr>
              <a:xfrm rot="16200000">
                <a:off x="5408195" y="4840060"/>
                <a:ext cx="1109271" cy="276999"/>
              </a:xfrm>
              <a:prstGeom prst="rect">
                <a:avLst/>
              </a:prstGeom>
              <a:noFill/>
            </p:spPr>
            <p:txBody>
              <a:bodyPr wrap="square" rtlCol="0">
                <a:spAutoFit/>
              </a:bodyPr>
              <a:lstStyle/>
              <a:p>
                <a:pPr algn="ctr"/>
                <a:r>
                  <a:rPr lang="en-US" sz="1200" dirty="0"/>
                  <a:t>Recv Queue</a:t>
                </a:r>
              </a:p>
            </p:txBody>
          </p:sp>
        </p:grpSp>
        <p:sp>
          <p:nvSpPr>
            <p:cNvPr id="8270" name="TextBox 8269">
              <a:extLst>
                <a:ext uri="{FF2B5EF4-FFF2-40B4-BE49-F238E27FC236}">
                  <a16:creationId xmlns:a16="http://schemas.microsoft.com/office/drawing/2014/main" id="{F1AD9830-C420-CEDD-89FC-C7F83D479216}"/>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grpSp>
        <p:nvGrpSpPr>
          <p:cNvPr id="8287" name="Group 8286">
            <a:extLst>
              <a:ext uri="{FF2B5EF4-FFF2-40B4-BE49-F238E27FC236}">
                <a16:creationId xmlns:a16="http://schemas.microsoft.com/office/drawing/2014/main" id="{013712AC-6E8B-E7C5-B359-C52C36013A5C}"/>
              </a:ext>
            </a:extLst>
          </p:cNvPr>
          <p:cNvGrpSpPr/>
          <p:nvPr/>
        </p:nvGrpSpPr>
        <p:grpSpPr>
          <a:xfrm>
            <a:off x="9345342" y="4112626"/>
            <a:ext cx="1920102" cy="1757987"/>
            <a:chOff x="4255846" y="4455436"/>
            <a:chExt cx="1920102" cy="1757987"/>
          </a:xfrm>
        </p:grpSpPr>
        <p:sp>
          <p:nvSpPr>
            <p:cNvPr id="8288" name="Rectangle 8287">
              <a:extLst>
                <a:ext uri="{FF2B5EF4-FFF2-40B4-BE49-F238E27FC236}">
                  <a16:creationId xmlns:a16="http://schemas.microsoft.com/office/drawing/2014/main" id="{30E531BF-0163-8319-0D96-5751031EC11B}"/>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89" name="Group 8288">
              <a:extLst>
                <a:ext uri="{FF2B5EF4-FFF2-40B4-BE49-F238E27FC236}">
                  <a16:creationId xmlns:a16="http://schemas.microsoft.com/office/drawing/2014/main" id="{48DC2A3D-554A-A27A-A487-BD16BA780F0A}"/>
                </a:ext>
              </a:extLst>
            </p:cNvPr>
            <p:cNvGrpSpPr/>
            <p:nvPr/>
          </p:nvGrpSpPr>
          <p:grpSpPr>
            <a:xfrm>
              <a:off x="4331104" y="4549959"/>
              <a:ext cx="1764896" cy="1603948"/>
              <a:chOff x="4336434" y="4189416"/>
              <a:chExt cx="1764896" cy="1603948"/>
            </a:xfrm>
          </p:grpSpPr>
          <p:sp>
            <p:nvSpPr>
              <p:cNvPr id="8291" name="Rectangle 8290">
                <a:extLst>
                  <a:ext uri="{FF2B5EF4-FFF2-40B4-BE49-F238E27FC236}">
                    <a16:creationId xmlns:a16="http://schemas.microsoft.com/office/drawing/2014/main" id="{B20876DE-29A0-F062-1898-861D9CFF3DAD}"/>
                  </a:ext>
                </a:extLst>
              </p:cNvPr>
              <p:cNvSpPr/>
              <p:nvPr/>
            </p:nvSpPr>
            <p:spPr>
              <a:xfrm>
                <a:off x="466194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8292" name="Rectangle 8291">
                <a:extLst>
                  <a:ext uri="{FF2B5EF4-FFF2-40B4-BE49-F238E27FC236}">
                    <a16:creationId xmlns:a16="http://schemas.microsoft.com/office/drawing/2014/main" id="{219B8DD1-47B9-361B-8789-9EA58C13E4F7}"/>
                  </a:ext>
                </a:extLst>
              </p:cNvPr>
              <p:cNvSpPr/>
              <p:nvPr/>
            </p:nvSpPr>
            <p:spPr>
              <a:xfrm>
                <a:off x="466194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8293" name="Rectangle 8292">
                <a:extLst>
                  <a:ext uri="{FF2B5EF4-FFF2-40B4-BE49-F238E27FC236}">
                    <a16:creationId xmlns:a16="http://schemas.microsoft.com/office/drawing/2014/main" id="{F27C8A73-F363-52DA-66EA-887E68CF5400}"/>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8294" name="Straight Connector 8293">
                <a:extLst>
                  <a:ext uri="{FF2B5EF4-FFF2-40B4-BE49-F238E27FC236}">
                    <a16:creationId xmlns:a16="http://schemas.microsoft.com/office/drawing/2014/main" id="{3F891665-B929-F09C-6F2D-17D2DB8C651D}"/>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8295" name="Straight Connector 8294">
                <a:extLst>
                  <a:ext uri="{FF2B5EF4-FFF2-40B4-BE49-F238E27FC236}">
                    <a16:creationId xmlns:a16="http://schemas.microsoft.com/office/drawing/2014/main" id="{C3A31BFD-52F7-21DC-6D8C-C3B8E377D79C}"/>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8296" name="Rectangle 8295">
                <a:extLst>
                  <a:ext uri="{FF2B5EF4-FFF2-40B4-BE49-F238E27FC236}">
                    <a16:creationId xmlns:a16="http://schemas.microsoft.com/office/drawing/2014/main" id="{8FF067C0-14BD-A92D-A51D-EF86747F3BF5}"/>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8297" name="Rectangle 8296">
                <a:extLst>
                  <a:ext uri="{FF2B5EF4-FFF2-40B4-BE49-F238E27FC236}">
                    <a16:creationId xmlns:a16="http://schemas.microsoft.com/office/drawing/2014/main" id="{FA3CDD5F-24D2-CE6F-7E85-3B04B5B18027}"/>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8298" name="Rectangle 8297">
                <a:extLst>
                  <a:ext uri="{FF2B5EF4-FFF2-40B4-BE49-F238E27FC236}">
                    <a16:creationId xmlns:a16="http://schemas.microsoft.com/office/drawing/2014/main" id="{AFE493D6-E15B-1DDD-71AE-51C5ED0DEFA4}"/>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8299" name="Straight Connector 8298">
                <a:extLst>
                  <a:ext uri="{FF2B5EF4-FFF2-40B4-BE49-F238E27FC236}">
                    <a16:creationId xmlns:a16="http://schemas.microsoft.com/office/drawing/2014/main" id="{92B885FD-7F9B-FC54-C9A2-DE7738083620}"/>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8300" name="Straight Connector 8299">
                <a:extLst>
                  <a:ext uri="{FF2B5EF4-FFF2-40B4-BE49-F238E27FC236}">
                    <a16:creationId xmlns:a16="http://schemas.microsoft.com/office/drawing/2014/main" id="{85C0816F-3D2F-745D-BB23-9AF39880329E}"/>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8301" name="TextBox 8300">
                <a:extLst>
                  <a:ext uri="{FF2B5EF4-FFF2-40B4-BE49-F238E27FC236}">
                    <a16:creationId xmlns:a16="http://schemas.microsoft.com/office/drawing/2014/main" id="{CA242828-4AF0-F015-AF32-673A614D0B23}"/>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8302" name="Straight Arrow Connector 8301">
                <a:extLst>
                  <a:ext uri="{FF2B5EF4-FFF2-40B4-BE49-F238E27FC236}">
                    <a16:creationId xmlns:a16="http://schemas.microsoft.com/office/drawing/2014/main" id="{B7833519-92B1-35CB-30B2-C70F4403CEE9}"/>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303" name="Straight Arrow Connector 8302">
                <a:extLst>
                  <a:ext uri="{FF2B5EF4-FFF2-40B4-BE49-F238E27FC236}">
                    <a16:creationId xmlns:a16="http://schemas.microsoft.com/office/drawing/2014/main" id="{0451B290-F610-EF90-A7ED-C59F5B406665}"/>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304" name="Straight Arrow Connector 8303">
                <a:extLst>
                  <a:ext uri="{FF2B5EF4-FFF2-40B4-BE49-F238E27FC236}">
                    <a16:creationId xmlns:a16="http://schemas.microsoft.com/office/drawing/2014/main" id="{F3F7DC82-D514-86A7-2D84-AEFBC59B1969}"/>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305" name="Straight Arrow Connector 8304">
                <a:extLst>
                  <a:ext uri="{FF2B5EF4-FFF2-40B4-BE49-F238E27FC236}">
                    <a16:creationId xmlns:a16="http://schemas.microsoft.com/office/drawing/2014/main" id="{2F5F56CE-9F2B-03B2-DA2A-A2B1871F90A4}"/>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306" name="TextBox 8305">
                <a:extLst>
                  <a:ext uri="{FF2B5EF4-FFF2-40B4-BE49-F238E27FC236}">
                    <a16:creationId xmlns:a16="http://schemas.microsoft.com/office/drawing/2014/main" id="{2DFF3B53-2926-A3A6-E367-A4044487B60E}"/>
                  </a:ext>
                </a:extLst>
              </p:cNvPr>
              <p:cNvSpPr txBox="1"/>
              <p:nvPr/>
            </p:nvSpPr>
            <p:spPr>
              <a:xfrm rot="16200000">
                <a:off x="5408195" y="4840060"/>
                <a:ext cx="1109271" cy="276999"/>
              </a:xfrm>
              <a:prstGeom prst="rect">
                <a:avLst/>
              </a:prstGeom>
              <a:noFill/>
            </p:spPr>
            <p:txBody>
              <a:bodyPr wrap="square" rtlCol="0">
                <a:spAutoFit/>
              </a:bodyPr>
              <a:lstStyle/>
              <a:p>
                <a:pPr algn="ctr"/>
                <a:r>
                  <a:rPr lang="en-US" sz="1200" dirty="0"/>
                  <a:t>Recv Queue</a:t>
                </a:r>
              </a:p>
            </p:txBody>
          </p:sp>
        </p:grpSp>
        <p:sp>
          <p:nvSpPr>
            <p:cNvPr id="8290" name="TextBox 8289">
              <a:extLst>
                <a:ext uri="{FF2B5EF4-FFF2-40B4-BE49-F238E27FC236}">
                  <a16:creationId xmlns:a16="http://schemas.microsoft.com/office/drawing/2014/main" id="{AE64CCB5-73D5-5A44-D34A-903C6E37E27E}"/>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9FB52F9B-A9E4-434D-8468-78B4BFE780A9}"/>
              </a:ext>
            </a:extLst>
          </p:cNvPr>
          <p:cNvSpPr>
            <a:spLocks noGrp="1"/>
          </p:cNvSpPr>
          <p:nvPr>
            <p:ph type="title"/>
          </p:nvPr>
        </p:nvSpPr>
        <p:spPr/>
        <p:txBody>
          <a:bodyPr/>
          <a:lstStyle/>
          <a:p>
            <a:pPr eaLnBrk="1" hangingPunct="1"/>
            <a:r>
              <a:rPr lang="en-US" altLang="en-US" dirty="0">
                <a:effectLst>
                  <a:outerShdw blurRad="38100" dist="38100" dir="2700000" algn="tl">
                    <a:srgbClr val="000000">
                      <a:alpha val="43137"/>
                    </a:srgbClr>
                  </a:outerShdw>
                </a:effectLst>
              </a:rPr>
              <a:t>Completion Queues (CQs)</a:t>
            </a:r>
          </a:p>
        </p:txBody>
      </p:sp>
      <p:sp>
        <p:nvSpPr>
          <p:cNvPr id="9219" name="Content Placeholder 2">
            <a:extLst>
              <a:ext uri="{FF2B5EF4-FFF2-40B4-BE49-F238E27FC236}">
                <a16:creationId xmlns:a16="http://schemas.microsoft.com/office/drawing/2014/main" id="{4BD76E89-42D5-4490-BD37-97D6C21F32FA}"/>
              </a:ext>
            </a:extLst>
          </p:cNvPr>
          <p:cNvSpPr>
            <a:spLocks noGrp="1"/>
          </p:cNvSpPr>
          <p:nvPr>
            <p:ph idx="1"/>
          </p:nvPr>
        </p:nvSpPr>
        <p:spPr>
          <a:xfrm>
            <a:off x="462142" y="1757627"/>
            <a:ext cx="5896325" cy="4389120"/>
          </a:xfrm>
        </p:spPr>
        <p:txBody>
          <a:bodyPr>
            <a:normAutofit lnSpcReduction="10000"/>
          </a:bodyPr>
          <a:lstStyle/>
          <a:p>
            <a:pPr eaLnBrk="1" hangingPunct="1"/>
            <a:r>
              <a:rPr lang="en-US" altLang="en-US" sz="2400" dirty="0"/>
              <a:t>CQs indicate completions for WQEs placed on SQ and RQ </a:t>
            </a:r>
          </a:p>
          <a:p>
            <a:pPr eaLnBrk="1" hangingPunct="1"/>
            <a:r>
              <a:rPr lang="en-US" altLang="en-US" sz="2400" dirty="0"/>
              <a:t>Consumer can have multiple CQ-s</a:t>
            </a:r>
          </a:p>
          <a:p>
            <a:pPr eaLnBrk="1" hangingPunct="1"/>
            <a:r>
              <a:rPr lang="en-US" altLang="en-US" sz="2400" dirty="0"/>
              <a:t>SQs and RQs are mapped to a CQ</a:t>
            </a:r>
          </a:p>
          <a:p>
            <a:pPr eaLnBrk="1" hangingPunct="1"/>
            <a:r>
              <a:rPr lang="en-US" altLang="en-US" sz="2400" dirty="0"/>
              <a:t>CQ can serve multiple SQs/RQs</a:t>
            </a:r>
            <a:br>
              <a:rPr lang="en-US" altLang="en-US" sz="2400" dirty="0"/>
            </a:br>
            <a:r>
              <a:rPr lang="en-US" altLang="en-US" sz="2400" b="1" dirty="0"/>
              <a:t>NOT </a:t>
            </a:r>
            <a:r>
              <a:rPr lang="en-US" altLang="en-US" sz="2400" dirty="0"/>
              <a:t>a 1:1 mapping</a:t>
            </a:r>
            <a:endParaRPr lang="en-US" altLang="en-US" sz="2400" b="1" dirty="0"/>
          </a:p>
          <a:p>
            <a:pPr eaLnBrk="1" hangingPunct="1"/>
            <a:r>
              <a:rPr lang="en-US" altLang="en-US" sz="2400" dirty="0"/>
              <a:t>Two methods for processing CQs:</a:t>
            </a:r>
          </a:p>
          <a:p>
            <a:pPr lvl="1"/>
            <a:r>
              <a:rPr lang="en-US" altLang="en-US" sz="2000" b="1" dirty="0"/>
              <a:t>Polling mode</a:t>
            </a:r>
            <a:r>
              <a:rPr lang="en-US" altLang="en-US" sz="2000" dirty="0"/>
              <a:t>: Low latency, high throughput but CPU intensive</a:t>
            </a:r>
          </a:p>
          <a:p>
            <a:pPr lvl="1"/>
            <a:r>
              <a:rPr lang="en-US" altLang="en-US" sz="2000" b="1" dirty="0"/>
              <a:t>Interrupt-based mode</a:t>
            </a:r>
            <a:r>
              <a:rPr lang="en-US" altLang="en-US" sz="2000" dirty="0"/>
              <a:t>: Reduces CPU usage and power. Higher latency complexity</a:t>
            </a:r>
          </a:p>
        </p:txBody>
      </p:sp>
      <p:grpSp>
        <p:nvGrpSpPr>
          <p:cNvPr id="29" name="Group 28">
            <a:extLst>
              <a:ext uri="{FF2B5EF4-FFF2-40B4-BE49-F238E27FC236}">
                <a16:creationId xmlns:a16="http://schemas.microsoft.com/office/drawing/2014/main" id="{698CECAA-FC5C-A341-2415-220F0DCAA2F9}"/>
              </a:ext>
            </a:extLst>
          </p:cNvPr>
          <p:cNvGrpSpPr/>
          <p:nvPr/>
        </p:nvGrpSpPr>
        <p:grpSpPr>
          <a:xfrm>
            <a:off x="7309627" y="2821819"/>
            <a:ext cx="1125622" cy="1757987"/>
            <a:chOff x="8385638" y="2749687"/>
            <a:chExt cx="1125622" cy="1757987"/>
          </a:xfrm>
        </p:grpSpPr>
        <p:sp>
          <p:nvSpPr>
            <p:cNvPr id="6" name="Rectangle 5">
              <a:extLst>
                <a:ext uri="{FF2B5EF4-FFF2-40B4-BE49-F238E27FC236}">
                  <a16:creationId xmlns:a16="http://schemas.microsoft.com/office/drawing/2014/main" id="{386FC2FE-8336-0184-77ED-3AC21326F545}"/>
                </a:ext>
              </a:extLst>
            </p:cNvPr>
            <p:cNvSpPr/>
            <p:nvPr/>
          </p:nvSpPr>
          <p:spPr>
            <a:xfrm>
              <a:off x="8387000" y="2749687"/>
              <a:ext cx="1124260" cy="1757987"/>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D82EB10-B37E-2F16-CBA9-BB27C4A2BC11}"/>
                </a:ext>
              </a:extLst>
            </p:cNvPr>
            <p:cNvSpPr/>
            <p:nvPr/>
          </p:nvSpPr>
          <p:spPr>
            <a:xfrm>
              <a:off x="8786403" y="3196479"/>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11" name="Rectangle 10">
              <a:extLst>
                <a:ext uri="{FF2B5EF4-FFF2-40B4-BE49-F238E27FC236}">
                  <a16:creationId xmlns:a16="http://schemas.microsoft.com/office/drawing/2014/main" id="{02B28F40-C82F-D1D7-E297-0CDC9CF555D2}"/>
                </a:ext>
              </a:extLst>
            </p:cNvPr>
            <p:cNvSpPr/>
            <p:nvPr/>
          </p:nvSpPr>
          <p:spPr>
            <a:xfrm>
              <a:off x="8786403" y="3508774"/>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12" name="Rectangle 11">
              <a:extLst>
                <a:ext uri="{FF2B5EF4-FFF2-40B4-BE49-F238E27FC236}">
                  <a16:creationId xmlns:a16="http://schemas.microsoft.com/office/drawing/2014/main" id="{C4EA1A34-962D-8B72-FC7D-49CA3275EAE8}"/>
                </a:ext>
              </a:extLst>
            </p:cNvPr>
            <p:cNvSpPr/>
            <p:nvPr/>
          </p:nvSpPr>
          <p:spPr>
            <a:xfrm>
              <a:off x="8786403" y="3826065"/>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cxnSp>
          <p:nvCxnSpPr>
            <p:cNvPr id="13" name="Straight Connector 12">
              <a:extLst>
                <a:ext uri="{FF2B5EF4-FFF2-40B4-BE49-F238E27FC236}">
                  <a16:creationId xmlns:a16="http://schemas.microsoft.com/office/drawing/2014/main" id="{85BA7207-2D56-A681-9C9A-75344F720890}"/>
                </a:ext>
              </a:extLst>
            </p:cNvPr>
            <p:cNvCxnSpPr>
              <a:cxnSpLocks/>
            </p:cNvCxnSpPr>
            <p:nvPr/>
          </p:nvCxnSpPr>
          <p:spPr>
            <a:xfrm>
              <a:off x="8786403"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46ED01A-5F79-26E1-E8B9-2E7D686CC050}"/>
                </a:ext>
              </a:extLst>
            </p:cNvPr>
            <p:cNvCxnSpPr>
              <a:cxnSpLocks/>
            </p:cNvCxnSpPr>
            <p:nvPr/>
          </p:nvCxnSpPr>
          <p:spPr>
            <a:xfrm>
              <a:off x="9276081"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B0781F4E-5F25-73B4-962E-655CBB93E4B2}"/>
                </a:ext>
              </a:extLst>
            </p:cNvPr>
            <p:cNvCxnSpPr>
              <a:cxnSpLocks/>
            </p:cNvCxnSpPr>
            <p:nvPr/>
          </p:nvCxnSpPr>
          <p:spPr>
            <a:xfrm flipV="1">
              <a:off x="9027163" y="2810226"/>
              <a:ext cx="0" cy="288387"/>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1D6EDC5B-D600-02C3-8109-76A31D2190D2}"/>
                </a:ext>
              </a:extLst>
            </p:cNvPr>
            <p:cNvCxnSpPr>
              <a:cxnSpLocks/>
            </p:cNvCxnSpPr>
            <p:nvPr/>
          </p:nvCxnSpPr>
          <p:spPr>
            <a:xfrm flipH="1" flipV="1">
              <a:off x="9028744" y="4171619"/>
              <a:ext cx="1249" cy="288734"/>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5405A75A-C0A1-68D7-7301-D4E6D8D77585}"/>
                </a:ext>
              </a:extLst>
            </p:cNvPr>
            <p:cNvSpPr txBox="1"/>
            <p:nvPr/>
          </p:nvSpPr>
          <p:spPr>
            <a:xfrm>
              <a:off x="8385638" y="2760471"/>
              <a:ext cx="512128" cy="369332"/>
            </a:xfrm>
            <a:prstGeom prst="rect">
              <a:avLst/>
            </a:prstGeom>
            <a:noFill/>
          </p:spPr>
          <p:txBody>
            <a:bodyPr wrap="none" rtlCol="0">
              <a:spAutoFit/>
            </a:bodyPr>
            <a:lstStyle/>
            <a:p>
              <a:r>
                <a:rPr lang="en-US" dirty="0"/>
                <a:t>CQ</a:t>
              </a:r>
            </a:p>
          </p:txBody>
        </p:sp>
      </p:grpSp>
      <p:sp>
        <p:nvSpPr>
          <p:cNvPr id="30" name="Rectangle 29">
            <a:extLst>
              <a:ext uri="{FF2B5EF4-FFF2-40B4-BE49-F238E27FC236}">
                <a16:creationId xmlns:a16="http://schemas.microsoft.com/office/drawing/2014/main" id="{A8F93E0B-11F8-B212-CDA6-BCA2088F3B15}"/>
              </a:ext>
            </a:extLst>
          </p:cNvPr>
          <p:cNvSpPr/>
          <p:nvPr/>
        </p:nvSpPr>
        <p:spPr>
          <a:xfrm>
            <a:off x="7266443" y="5419652"/>
            <a:ext cx="487180" cy="269823"/>
          </a:xfrm>
          <a:prstGeom prst="rect">
            <a:avLst/>
          </a:prstGeom>
          <a:solidFill>
            <a:srgbClr val="0F9E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31" name="TextBox 30">
            <a:extLst>
              <a:ext uri="{FF2B5EF4-FFF2-40B4-BE49-F238E27FC236}">
                <a16:creationId xmlns:a16="http://schemas.microsoft.com/office/drawing/2014/main" id="{0B681D19-501A-8860-AC20-197E97FA3867}"/>
              </a:ext>
            </a:extLst>
          </p:cNvPr>
          <p:cNvSpPr txBox="1"/>
          <p:nvPr/>
        </p:nvSpPr>
        <p:spPr>
          <a:xfrm>
            <a:off x="7985874" y="5210256"/>
            <a:ext cx="853119" cy="646331"/>
          </a:xfrm>
          <a:prstGeom prst="rect">
            <a:avLst/>
          </a:prstGeom>
          <a:noFill/>
        </p:spPr>
        <p:txBody>
          <a:bodyPr wrap="none" rtlCol="0">
            <a:spAutoFit/>
          </a:bodyPr>
          <a:lstStyle/>
          <a:p>
            <a:r>
              <a:rPr lang="en-US" dirty="0"/>
              <a:t>WR_ID</a:t>
            </a:r>
          </a:p>
          <a:p>
            <a:r>
              <a:rPr lang="en-US" dirty="0"/>
              <a:t>Status</a:t>
            </a:r>
          </a:p>
        </p:txBody>
      </p:sp>
      <p:cxnSp>
        <p:nvCxnSpPr>
          <p:cNvPr id="32" name="Straight Connector 31">
            <a:extLst>
              <a:ext uri="{FF2B5EF4-FFF2-40B4-BE49-F238E27FC236}">
                <a16:creationId xmlns:a16="http://schemas.microsoft.com/office/drawing/2014/main" id="{734158B1-4C0C-D8EA-A1BC-DA9DC1011FBF}"/>
              </a:ext>
            </a:extLst>
          </p:cNvPr>
          <p:cNvCxnSpPr/>
          <p:nvPr/>
        </p:nvCxnSpPr>
        <p:spPr>
          <a:xfrm flipV="1">
            <a:off x="7753623" y="5185669"/>
            <a:ext cx="339789" cy="247727"/>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FDA1C4B6-30E4-AD9E-4B39-D7AE23059C2C}"/>
              </a:ext>
            </a:extLst>
          </p:cNvPr>
          <p:cNvCxnSpPr>
            <a:cxnSpLocks/>
          </p:cNvCxnSpPr>
          <p:nvPr/>
        </p:nvCxnSpPr>
        <p:spPr>
          <a:xfrm>
            <a:off x="7761118" y="5700429"/>
            <a:ext cx="401915" cy="259025"/>
          </a:xfrm>
          <a:prstGeom prst="line">
            <a:avLst/>
          </a:prstGeom>
        </p:spPr>
        <p:style>
          <a:lnRef idx="2">
            <a:schemeClr val="accent1"/>
          </a:lnRef>
          <a:fillRef idx="0">
            <a:schemeClr val="accent1"/>
          </a:fillRef>
          <a:effectRef idx="1">
            <a:schemeClr val="accent1"/>
          </a:effectRef>
          <a:fontRef idx="minor">
            <a:schemeClr val="tx1"/>
          </a:fontRef>
        </p:style>
      </p:cxnSp>
      <p:sp>
        <p:nvSpPr>
          <p:cNvPr id="35" name="Rectangle 34">
            <a:hlinkClick r:id="rId2" action="ppaction://hlinksldjump"/>
            <a:extLst>
              <a:ext uri="{FF2B5EF4-FFF2-40B4-BE49-F238E27FC236}">
                <a16:creationId xmlns:a16="http://schemas.microsoft.com/office/drawing/2014/main" id="{6095AE3C-F84F-E098-56B7-AFC1104D40FC}"/>
              </a:ext>
            </a:extLst>
          </p:cNvPr>
          <p:cNvSpPr/>
          <p:nvPr/>
        </p:nvSpPr>
        <p:spPr>
          <a:xfrm>
            <a:off x="6964123" y="1967373"/>
            <a:ext cx="3583776" cy="887683"/>
          </a:xfrm>
          <a:prstGeom prst="rect">
            <a:avLst/>
          </a:prstGeom>
          <a:scene3d>
            <a:camera prst="isometricOffAxis2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lang="en-US" dirty="0"/>
              <a:t>Application</a:t>
            </a:r>
          </a:p>
        </p:txBody>
      </p:sp>
      <p:grpSp>
        <p:nvGrpSpPr>
          <p:cNvPr id="36" name="Group 35">
            <a:extLst>
              <a:ext uri="{FF2B5EF4-FFF2-40B4-BE49-F238E27FC236}">
                <a16:creationId xmlns:a16="http://schemas.microsoft.com/office/drawing/2014/main" id="{0C1B3351-128E-C8C5-C60F-061BBA9E47DB}"/>
              </a:ext>
            </a:extLst>
          </p:cNvPr>
          <p:cNvGrpSpPr/>
          <p:nvPr/>
        </p:nvGrpSpPr>
        <p:grpSpPr>
          <a:xfrm>
            <a:off x="7887017" y="3077898"/>
            <a:ext cx="1125622" cy="1757987"/>
            <a:chOff x="8385638" y="2749687"/>
            <a:chExt cx="1125622" cy="1757987"/>
          </a:xfrm>
        </p:grpSpPr>
        <p:sp>
          <p:nvSpPr>
            <p:cNvPr id="37" name="Rectangle 36">
              <a:extLst>
                <a:ext uri="{FF2B5EF4-FFF2-40B4-BE49-F238E27FC236}">
                  <a16:creationId xmlns:a16="http://schemas.microsoft.com/office/drawing/2014/main" id="{D2956E93-2BB9-CA65-6631-1CEA73E5758A}"/>
                </a:ext>
              </a:extLst>
            </p:cNvPr>
            <p:cNvSpPr/>
            <p:nvPr/>
          </p:nvSpPr>
          <p:spPr>
            <a:xfrm>
              <a:off x="8387000" y="2749687"/>
              <a:ext cx="1124260" cy="1757987"/>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97A3F206-B8C5-9AC9-08C5-1A88E4F3AA2A}"/>
                </a:ext>
              </a:extLst>
            </p:cNvPr>
            <p:cNvSpPr/>
            <p:nvPr/>
          </p:nvSpPr>
          <p:spPr>
            <a:xfrm>
              <a:off x="8786403" y="3196479"/>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39" name="Rectangle 38">
              <a:extLst>
                <a:ext uri="{FF2B5EF4-FFF2-40B4-BE49-F238E27FC236}">
                  <a16:creationId xmlns:a16="http://schemas.microsoft.com/office/drawing/2014/main" id="{4818F784-9FED-6986-CEB1-C8931376B5FB}"/>
                </a:ext>
              </a:extLst>
            </p:cNvPr>
            <p:cNvSpPr/>
            <p:nvPr/>
          </p:nvSpPr>
          <p:spPr>
            <a:xfrm>
              <a:off x="8786403" y="3508774"/>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40" name="Rectangle 39">
              <a:extLst>
                <a:ext uri="{FF2B5EF4-FFF2-40B4-BE49-F238E27FC236}">
                  <a16:creationId xmlns:a16="http://schemas.microsoft.com/office/drawing/2014/main" id="{B2100513-A624-FF58-E1FC-29704C2B97C1}"/>
                </a:ext>
              </a:extLst>
            </p:cNvPr>
            <p:cNvSpPr/>
            <p:nvPr/>
          </p:nvSpPr>
          <p:spPr>
            <a:xfrm>
              <a:off x="8786403" y="3826065"/>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cxnSp>
          <p:nvCxnSpPr>
            <p:cNvPr id="41" name="Straight Connector 40">
              <a:extLst>
                <a:ext uri="{FF2B5EF4-FFF2-40B4-BE49-F238E27FC236}">
                  <a16:creationId xmlns:a16="http://schemas.microsoft.com/office/drawing/2014/main" id="{67C3426B-A39D-C996-5AAF-12A43DED52A1}"/>
                </a:ext>
              </a:extLst>
            </p:cNvPr>
            <p:cNvCxnSpPr>
              <a:cxnSpLocks/>
            </p:cNvCxnSpPr>
            <p:nvPr/>
          </p:nvCxnSpPr>
          <p:spPr>
            <a:xfrm>
              <a:off x="8786403"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2126C75-66C3-D170-CEC4-200DBABD3153}"/>
                </a:ext>
              </a:extLst>
            </p:cNvPr>
            <p:cNvCxnSpPr>
              <a:cxnSpLocks/>
            </p:cNvCxnSpPr>
            <p:nvPr/>
          </p:nvCxnSpPr>
          <p:spPr>
            <a:xfrm>
              <a:off x="9276081"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50FF001B-31F1-F1A5-5430-F46E7CD11064}"/>
                </a:ext>
              </a:extLst>
            </p:cNvPr>
            <p:cNvCxnSpPr>
              <a:cxnSpLocks/>
            </p:cNvCxnSpPr>
            <p:nvPr/>
          </p:nvCxnSpPr>
          <p:spPr>
            <a:xfrm flipV="1">
              <a:off x="9027163" y="2810226"/>
              <a:ext cx="0" cy="288387"/>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D235864F-AC5A-A1CE-85ED-0404114C84FC}"/>
                </a:ext>
              </a:extLst>
            </p:cNvPr>
            <p:cNvCxnSpPr>
              <a:cxnSpLocks/>
            </p:cNvCxnSpPr>
            <p:nvPr/>
          </p:nvCxnSpPr>
          <p:spPr>
            <a:xfrm flipH="1" flipV="1">
              <a:off x="9028744" y="4171619"/>
              <a:ext cx="1249" cy="288734"/>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D87878F6-2B70-64E3-A70A-9B9F0BBC9D30}"/>
                </a:ext>
              </a:extLst>
            </p:cNvPr>
            <p:cNvSpPr txBox="1"/>
            <p:nvPr/>
          </p:nvSpPr>
          <p:spPr>
            <a:xfrm>
              <a:off x="8385638" y="2760471"/>
              <a:ext cx="512128" cy="369332"/>
            </a:xfrm>
            <a:prstGeom prst="rect">
              <a:avLst/>
            </a:prstGeom>
            <a:noFill/>
          </p:spPr>
          <p:txBody>
            <a:bodyPr wrap="none" rtlCol="0">
              <a:spAutoFit/>
            </a:bodyPr>
            <a:lstStyle/>
            <a:p>
              <a:r>
                <a:rPr lang="en-US" dirty="0"/>
                <a:t>CQ</a:t>
              </a:r>
            </a:p>
          </p:txBody>
        </p:sp>
      </p:grpSp>
      <p:grpSp>
        <p:nvGrpSpPr>
          <p:cNvPr id="46" name="Group 45">
            <a:extLst>
              <a:ext uri="{FF2B5EF4-FFF2-40B4-BE49-F238E27FC236}">
                <a16:creationId xmlns:a16="http://schemas.microsoft.com/office/drawing/2014/main" id="{0BC52858-31FA-9231-0251-621C45FD82D9}"/>
              </a:ext>
            </a:extLst>
          </p:cNvPr>
          <p:cNvGrpSpPr/>
          <p:nvPr/>
        </p:nvGrpSpPr>
        <p:grpSpPr>
          <a:xfrm>
            <a:off x="8499947" y="3314235"/>
            <a:ext cx="1125622" cy="1757987"/>
            <a:chOff x="8385638" y="2749687"/>
            <a:chExt cx="1125622" cy="1757987"/>
          </a:xfrm>
        </p:grpSpPr>
        <p:sp>
          <p:nvSpPr>
            <p:cNvPr id="47" name="Rectangle 46">
              <a:extLst>
                <a:ext uri="{FF2B5EF4-FFF2-40B4-BE49-F238E27FC236}">
                  <a16:creationId xmlns:a16="http://schemas.microsoft.com/office/drawing/2014/main" id="{3604B68E-B045-ACE7-477A-D451294D5F27}"/>
                </a:ext>
              </a:extLst>
            </p:cNvPr>
            <p:cNvSpPr/>
            <p:nvPr/>
          </p:nvSpPr>
          <p:spPr>
            <a:xfrm>
              <a:off x="8387000" y="2749687"/>
              <a:ext cx="1124260" cy="1757987"/>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01D17732-1896-5282-F79B-F2DB70741850}"/>
                </a:ext>
              </a:extLst>
            </p:cNvPr>
            <p:cNvSpPr/>
            <p:nvPr/>
          </p:nvSpPr>
          <p:spPr>
            <a:xfrm>
              <a:off x="8786403" y="3196479"/>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49" name="Rectangle 48">
              <a:extLst>
                <a:ext uri="{FF2B5EF4-FFF2-40B4-BE49-F238E27FC236}">
                  <a16:creationId xmlns:a16="http://schemas.microsoft.com/office/drawing/2014/main" id="{4FCD5C1B-9E81-5559-24A9-EAB82EB2907A}"/>
                </a:ext>
              </a:extLst>
            </p:cNvPr>
            <p:cNvSpPr/>
            <p:nvPr/>
          </p:nvSpPr>
          <p:spPr>
            <a:xfrm>
              <a:off x="8786403" y="3508774"/>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50" name="Rectangle 49">
              <a:extLst>
                <a:ext uri="{FF2B5EF4-FFF2-40B4-BE49-F238E27FC236}">
                  <a16:creationId xmlns:a16="http://schemas.microsoft.com/office/drawing/2014/main" id="{3A29D120-55CC-8159-3C05-E726E5EC8137}"/>
                </a:ext>
              </a:extLst>
            </p:cNvPr>
            <p:cNvSpPr/>
            <p:nvPr/>
          </p:nvSpPr>
          <p:spPr>
            <a:xfrm>
              <a:off x="8786403" y="3826065"/>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cxnSp>
          <p:nvCxnSpPr>
            <p:cNvPr id="51" name="Straight Connector 50">
              <a:extLst>
                <a:ext uri="{FF2B5EF4-FFF2-40B4-BE49-F238E27FC236}">
                  <a16:creationId xmlns:a16="http://schemas.microsoft.com/office/drawing/2014/main" id="{EC61044F-88BF-F600-81CC-CF36644B283C}"/>
                </a:ext>
              </a:extLst>
            </p:cNvPr>
            <p:cNvCxnSpPr>
              <a:cxnSpLocks/>
            </p:cNvCxnSpPr>
            <p:nvPr/>
          </p:nvCxnSpPr>
          <p:spPr>
            <a:xfrm>
              <a:off x="8786403"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FB6F0F18-5AB9-F93E-93F9-57BF8BEE6906}"/>
                </a:ext>
              </a:extLst>
            </p:cNvPr>
            <p:cNvCxnSpPr>
              <a:cxnSpLocks/>
            </p:cNvCxnSpPr>
            <p:nvPr/>
          </p:nvCxnSpPr>
          <p:spPr>
            <a:xfrm>
              <a:off x="9276081"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53" name="Straight Arrow Connector 52">
              <a:extLst>
                <a:ext uri="{FF2B5EF4-FFF2-40B4-BE49-F238E27FC236}">
                  <a16:creationId xmlns:a16="http://schemas.microsoft.com/office/drawing/2014/main" id="{D356C1FA-BA52-A585-BE01-7980C1F271F9}"/>
                </a:ext>
              </a:extLst>
            </p:cNvPr>
            <p:cNvCxnSpPr>
              <a:cxnSpLocks/>
            </p:cNvCxnSpPr>
            <p:nvPr/>
          </p:nvCxnSpPr>
          <p:spPr>
            <a:xfrm flipV="1">
              <a:off x="9027163" y="2810226"/>
              <a:ext cx="0" cy="288387"/>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cxnSp>
          <p:nvCxnSpPr>
            <p:cNvPr id="54" name="Straight Arrow Connector 53">
              <a:extLst>
                <a:ext uri="{FF2B5EF4-FFF2-40B4-BE49-F238E27FC236}">
                  <a16:creationId xmlns:a16="http://schemas.microsoft.com/office/drawing/2014/main" id="{1514F99E-A9AC-2BAD-F585-DAD7068F6B75}"/>
                </a:ext>
              </a:extLst>
            </p:cNvPr>
            <p:cNvCxnSpPr>
              <a:cxnSpLocks/>
            </p:cNvCxnSpPr>
            <p:nvPr/>
          </p:nvCxnSpPr>
          <p:spPr>
            <a:xfrm flipH="1" flipV="1">
              <a:off x="9028744" y="4171619"/>
              <a:ext cx="1249" cy="288734"/>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sp>
          <p:nvSpPr>
            <p:cNvPr id="55" name="TextBox 54">
              <a:extLst>
                <a:ext uri="{FF2B5EF4-FFF2-40B4-BE49-F238E27FC236}">
                  <a16:creationId xmlns:a16="http://schemas.microsoft.com/office/drawing/2014/main" id="{07094AD6-B3F5-FEA5-05FB-1CB2E83ADC13}"/>
                </a:ext>
              </a:extLst>
            </p:cNvPr>
            <p:cNvSpPr txBox="1"/>
            <p:nvPr/>
          </p:nvSpPr>
          <p:spPr>
            <a:xfrm>
              <a:off x="8385638" y="2760471"/>
              <a:ext cx="512128" cy="369332"/>
            </a:xfrm>
            <a:prstGeom prst="rect">
              <a:avLst/>
            </a:prstGeom>
            <a:noFill/>
          </p:spPr>
          <p:txBody>
            <a:bodyPr wrap="none" rtlCol="0">
              <a:spAutoFit/>
            </a:bodyPr>
            <a:lstStyle/>
            <a:p>
              <a:r>
                <a:rPr lang="en-US" dirty="0"/>
                <a:t>CQ</a:t>
              </a:r>
            </a:p>
          </p:txBody>
        </p:sp>
      </p:grpSp>
      <p:grpSp>
        <p:nvGrpSpPr>
          <p:cNvPr id="56" name="Group 55">
            <a:extLst>
              <a:ext uri="{FF2B5EF4-FFF2-40B4-BE49-F238E27FC236}">
                <a16:creationId xmlns:a16="http://schemas.microsoft.com/office/drawing/2014/main" id="{E806EDD5-4CE7-7161-0C87-273E7746A40A}"/>
              </a:ext>
            </a:extLst>
          </p:cNvPr>
          <p:cNvGrpSpPr/>
          <p:nvPr/>
        </p:nvGrpSpPr>
        <p:grpSpPr>
          <a:xfrm>
            <a:off x="9077189" y="3567178"/>
            <a:ext cx="1125622" cy="1757987"/>
            <a:chOff x="8385638" y="2749687"/>
            <a:chExt cx="1125622" cy="1757987"/>
          </a:xfrm>
        </p:grpSpPr>
        <p:sp>
          <p:nvSpPr>
            <p:cNvPr id="57" name="Rectangle 56">
              <a:extLst>
                <a:ext uri="{FF2B5EF4-FFF2-40B4-BE49-F238E27FC236}">
                  <a16:creationId xmlns:a16="http://schemas.microsoft.com/office/drawing/2014/main" id="{C34B38DE-A32F-566A-A79D-EF946B803FDE}"/>
                </a:ext>
              </a:extLst>
            </p:cNvPr>
            <p:cNvSpPr/>
            <p:nvPr/>
          </p:nvSpPr>
          <p:spPr>
            <a:xfrm>
              <a:off x="8387000" y="2749687"/>
              <a:ext cx="1124260" cy="1757987"/>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2453F325-DFF8-5A52-3244-217532E13740}"/>
                </a:ext>
              </a:extLst>
            </p:cNvPr>
            <p:cNvSpPr/>
            <p:nvPr/>
          </p:nvSpPr>
          <p:spPr>
            <a:xfrm>
              <a:off x="8786403" y="3196479"/>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59" name="Rectangle 58">
              <a:extLst>
                <a:ext uri="{FF2B5EF4-FFF2-40B4-BE49-F238E27FC236}">
                  <a16:creationId xmlns:a16="http://schemas.microsoft.com/office/drawing/2014/main" id="{19452F1E-BC6A-0D3A-D6EB-F8BF994487F2}"/>
                </a:ext>
              </a:extLst>
            </p:cNvPr>
            <p:cNvSpPr/>
            <p:nvPr/>
          </p:nvSpPr>
          <p:spPr>
            <a:xfrm>
              <a:off x="8786403" y="3508774"/>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60" name="Rectangle 59">
              <a:extLst>
                <a:ext uri="{FF2B5EF4-FFF2-40B4-BE49-F238E27FC236}">
                  <a16:creationId xmlns:a16="http://schemas.microsoft.com/office/drawing/2014/main" id="{6D182976-8612-0D4B-FC09-C28B6DED653C}"/>
                </a:ext>
              </a:extLst>
            </p:cNvPr>
            <p:cNvSpPr/>
            <p:nvPr/>
          </p:nvSpPr>
          <p:spPr>
            <a:xfrm>
              <a:off x="8786403" y="3826065"/>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cxnSp>
          <p:nvCxnSpPr>
            <p:cNvPr id="61" name="Straight Connector 60">
              <a:extLst>
                <a:ext uri="{FF2B5EF4-FFF2-40B4-BE49-F238E27FC236}">
                  <a16:creationId xmlns:a16="http://schemas.microsoft.com/office/drawing/2014/main" id="{8028FEC8-7149-F1B7-AD5E-ACE5E5D1E3FF}"/>
                </a:ext>
              </a:extLst>
            </p:cNvPr>
            <p:cNvCxnSpPr>
              <a:cxnSpLocks/>
            </p:cNvCxnSpPr>
            <p:nvPr/>
          </p:nvCxnSpPr>
          <p:spPr>
            <a:xfrm>
              <a:off x="8786403"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AE4E97F8-9CFE-B3BE-C963-12A5F480FCBA}"/>
                </a:ext>
              </a:extLst>
            </p:cNvPr>
            <p:cNvCxnSpPr>
              <a:cxnSpLocks/>
            </p:cNvCxnSpPr>
            <p:nvPr/>
          </p:nvCxnSpPr>
          <p:spPr>
            <a:xfrm>
              <a:off x="9276081"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F9970FB3-CD6C-03A2-C9A9-646DA84FEDCF}"/>
                </a:ext>
              </a:extLst>
            </p:cNvPr>
            <p:cNvCxnSpPr>
              <a:cxnSpLocks/>
            </p:cNvCxnSpPr>
            <p:nvPr/>
          </p:nvCxnSpPr>
          <p:spPr>
            <a:xfrm flipV="1">
              <a:off x="9027163" y="2810226"/>
              <a:ext cx="0" cy="288387"/>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cxnSp>
          <p:nvCxnSpPr>
            <p:cNvPr id="9216" name="Straight Arrow Connector 9215">
              <a:extLst>
                <a:ext uri="{FF2B5EF4-FFF2-40B4-BE49-F238E27FC236}">
                  <a16:creationId xmlns:a16="http://schemas.microsoft.com/office/drawing/2014/main" id="{14F12F3A-A398-C318-C98F-731416EC8C60}"/>
                </a:ext>
              </a:extLst>
            </p:cNvPr>
            <p:cNvCxnSpPr>
              <a:cxnSpLocks/>
            </p:cNvCxnSpPr>
            <p:nvPr/>
          </p:nvCxnSpPr>
          <p:spPr>
            <a:xfrm flipH="1" flipV="1">
              <a:off x="9028744" y="4171619"/>
              <a:ext cx="1249" cy="288734"/>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sp>
          <p:nvSpPr>
            <p:cNvPr id="9217" name="TextBox 9216">
              <a:extLst>
                <a:ext uri="{FF2B5EF4-FFF2-40B4-BE49-F238E27FC236}">
                  <a16:creationId xmlns:a16="http://schemas.microsoft.com/office/drawing/2014/main" id="{63DF2425-9741-CCB8-E175-1CA336AFA6BF}"/>
                </a:ext>
              </a:extLst>
            </p:cNvPr>
            <p:cNvSpPr txBox="1"/>
            <p:nvPr/>
          </p:nvSpPr>
          <p:spPr>
            <a:xfrm>
              <a:off x="8385638" y="2760471"/>
              <a:ext cx="512128" cy="369332"/>
            </a:xfrm>
            <a:prstGeom prst="rect">
              <a:avLst/>
            </a:prstGeom>
            <a:noFill/>
          </p:spPr>
          <p:txBody>
            <a:bodyPr wrap="none" rtlCol="0">
              <a:spAutoFit/>
            </a:bodyPr>
            <a:lstStyle/>
            <a:p>
              <a:r>
                <a:rPr lang="en-US" dirty="0"/>
                <a:t>CQ</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CustomShape 1"/>
          <p:cNvSpPr/>
          <p:nvPr/>
        </p:nvSpPr>
        <p:spPr>
          <a:xfrm>
            <a:off x="507960" y="279360"/>
            <a:ext cx="7111800" cy="914040"/>
          </a:xfrm>
          <a:prstGeom prst="rect">
            <a:avLst/>
          </a:prstGeom>
          <a:noFill/>
          <a:ln w="0">
            <a:noFill/>
          </a:ln>
        </p:spPr>
        <p:style>
          <a:lnRef idx="0">
            <a:scrgbClr r="0" g="0" b="0"/>
          </a:lnRef>
          <a:fillRef idx="0">
            <a:scrgbClr r="0" g="0" b="0"/>
          </a:fillRef>
          <a:effectRef idx="0">
            <a:scrgbClr r="0" g="0" b="0"/>
          </a:effectRef>
          <a:fontRef idx="minor"/>
        </p:style>
        <p:txBody>
          <a:bodyPr lIns="122040" tIns="60840" rIns="122040" bIns="60840" anchor="ctr">
            <a:noAutofit/>
          </a:bodyPr>
          <a:lstStyle/>
          <a:p>
            <a:pPr>
              <a:lnSpc>
                <a:spcPct val="100000"/>
              </a:lnSpc>
            </a:pPr>
            <a:r>
              <a:rPr lang="en-US" sz="3600" strike="noStrike" spc="-1" dirty="0">
                <a:solidFill>
                  <a:srgbClr val="542478"/>
                </a:solidFill>
                <a:ea typeface="ＭＳ Ｐゴシック"/>
              </a:rPr>
              <a:t>Today’s Presenters</a:t>
            </a:r>
            <a:endParaRPr lang="en-US" sz="3600" strike="noStrike" spc="-1" dirty="0"/>
          </a:p>
        </p:txBody>
      </p:sp>
      <p:sp>
        <p:nvSpPr>
          <p:cNvPr id="228" name="CustomShape 3"/>
          <p:cNvSpPr/>
          <p:nvPr/>
        </p:nvSpPr>
        <p:spPr>
          <a:xfrm>
            <a:off x="8442720" y="4506863"/>
            <a:ext cx="2981880" cy="327960"/>
          </a:xfrm>
          <a:prstGeom prst="rect">
            <a:avLst/>
          </a:prstGeom>
          <a:noFill/>
          <a:ln w="12700">
            <a:noFill/>
          </a:ln>
        </p:spPr>
        <p:style>
          <a:lnRef idx="0">
            <a:scrgbClr r="0" g="0" b="0"/>
          </a:lnRef>
          <a:fillRef idx="0">
            <a:scrgbClr r="0" g="0" b="0"/>
          </a:fillRef>
          <a:effectRef idx="0">
            <a:scrgbClr r="0" g="0" b="0"/>
          </a:effectRef>
          <a:fontRef idx="minor"/>
        </p:style>
        <p:txBody>
          <a:bodyPr/>
          <a:lstStyle/>
          <a:p>
            <a:endParaRPr lang="en-US" dirty="0"/>
          </a:p>
        </p:txBody>
      </p:sp>
      <p:sp>
        <p:nvSpPr>
          <p:cNvPr id="13" name="CustomShape 4">
            <a:extLst>
              <a:ext uri="{FF2B5EF4-FFF2-40B4-BE49-F238E27FC236}">
                <a16:creationId xmlns:a16="http://schemas.microsoft.com/office/drawing/2014/main" id="{7D2C1787-F7C5-8C4F-9FE6-9C0C62111E82}"/>
              </a:ext>
            </a:extLst>
          </p:cNvPr>
          <p:cNvSpPr/>
          <p:nvPr/>
        </p:nvSpPr>
        <p:spPr>
          <a:xfrm>
            <a:off x="845638" y="5342282"/>
            <a:ext cx="2487488" cy="1107996"/>
          </a:xfrm>
          <a:prstGeom prst="rect">
            <a:avLst/>
          </a:prstGeom>
          <a:noFill/>
          <a:ln w="12700">
            <a:noFill/>
          </a:ln>
        </p:spPr>
        <p:style>
          <a:lnRef idx="0">
            <a:scrgbClr r="0" g="0" b="0"/>
          </a:lnRef>
          <a:fillRef idx="0">
            <a:scrgbClr r="0" g="0" b="0"/>
          </a:fillRef>
          <a:effectRef idx="0">
            <a:scrgbClr r="0" g="0" b="0"/>
          </a:effectRef>
          <a:fontRef idx="minor"/>
        </p:style>
        <p:txBody>
          <a:bodyPr wrap="square" lIns="0" tIns="0" rIns="0" bIns="0">
            <a:spAutoFit/>
          </a:bodyPr>
          <a:lstStyle/>
          <a:p>
            <a:pPr algn="ctr">
              <a:lnSpc>
                <a:spcPct val="100000"/>
              </a:lnSpc>
            </a:pPr>
            <a:r>
              <a:rPr lang="en-US" b="1" strike="noStrike" spc="-1" dirty="0">
                <a:solidFill>
                  <a:srgbClr val="000000"/>
                </a:solidFill>
              </a:rPr>
              <a:t>Erik Smith</a:t>
            </a:r>
            <a:endParaRPr lang="en-US" b="0" strike="noStrike" spc="-1" dirty="0"/>
          </a:p>
          <a:p>
            <a:pPr algn="ctr">
              <a:lnSpc>
                <a:spcPct val="100000"/>
              </a:lnSpc>
            </a:pPr>
            <a:r>
              <a:rPr lang="en-US" strike="noStrike" spc="-1" dirty="0">
                <a:solidFill>
                  <a:srgbClr val="000000"/>
                </a:solidFill>
              </a:rPr>
              <a:t>Distinguished Engineer</a:t>
            </a:r>
            <a:endParaRPr lang="en-US" strike="noStrike" spc="-1" dirty="0"/>
          </a:p>
          <a:p>
            <a:pPr algn="ctr">
              <a:lnSpc>
                <a:spcPct val="100000"/>
              </a:lnSpc>
            </a:pPr>
            <a:r>
              <a:rPr lang="en-US" strike="noStrike" spc="-1" dirty="0">
                <a:solidFill>
                  <a:srgbClr val="000000"/>
                </a:solidFill>
              </a:rPr>
              <a:t>Dell Technologies</a:t>
            </a:r>
          </a:p>
          <a:p>
            <a:pPr algn="ctr">
              <a:lnSpc>
                <a:spcPct val="100000"/>
              </a:lnSpc>
            </a:pPr>
            <a:r>
              <a:rPr lang="en-US" spc="-1" dirty="0">
                <a:solidFill>
                  <a:srgbClr val="000000"/>
                </a:solidFill>
              </a:rPr>
              <a:t>Moderator</a:t>
            </a:r>
            <a:endParaRPr lang="en-US" strike="noStrike" spc="-1" dirty="0"/>
          </a:p>
        </p:txBody>
      </p:sp>
      <p:pic>
        <p:nvPicPr>
          <p:cNvPr id="7" name="Picture 6" descr="A person with a beard smiling&#10;&#10;Description automatically generated">
            <a:extLst>
              <a:ext uri="{FF2B5EF4-FFF2-40B4-BE49-F238E27FC236}">
                <a16:creationId xmlns:a16="http://schemas.microsoft.com/office/drawing/2014/main" id="{857487C8-9B0B-8C18-0F2B-AD0BBA6074C5}"/>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780613" y="1700384"/>
            <a:ext cx="2617539" cy="3457232"/>
          </a:xfrm>
          <a:prstGeom prst="rect">
            <a:avLst/>
          </a:prstGeom>
        </p:spPr>
      </p:pic>
      <p:sp>
        <p:nvSpPr>
          <p:cNvPr id="10" name="CustomShape 4">
            <a:extLst>
              <a:ext uri="{FF2B5EF4-FFF2-40B4-BE49-F238E27FC236}">
                <a16:creationId xmlns:a16="http://schemas.microsoft.com/office/drawing/2014/main" id="{C990519C-4273-5459-1F99-B080B8689558}"/>
              </a:ext>
            </a:extLst>
          </p:cNvPr>
          <p:cNvSpPr/>
          <p:nvPr/>
        </p:nvSpPr>
        <p:spPr>
          <a:xfrm>
            <a:off x="4662817" y="5342282"/>
            <a:ext cx="2866365" cy="1107996"/>
          </a:xfrm>
          <a:prstGeom prst="rect">
            <a:avLst/>
          </a:prstGeom>
          <a:noFill/>
          <a:ln w="12700">
            <a:noFill/>
          </a:ln>
        </p:spPr>
        <p:style>
          <a:lnRef idx="0">
            <a:scrgbClr r="0" g="0" b="0"/>
          </a:lnRef>
          <a:fillRef idx="0">
            <a:scrgbClr r="0" g="0" b="0"/>
          </a:fillRef>
          <a:effectRef idx="0">
            <a:scrgbClr r="0" g="0" b="0"/>
          </a:effectRef>
          <a:fontRef idx="minor"/>
        </p:style>
        <p:txBody>
          <a:bodyPr wrap="square" lIns="0" tIns="0" rIns="0" bIns="0">
            <a:spAutoFit/>
          </a:bodyPr>
          <a:lstStyle/>
          <a:p>
            <a:pPr algn="ctr">
              <a:lnSpc>
                <a:spcPct val="100000"/>
              </a:lnSpc>
            </a:pPr>
            <a:r>
              <a:rPr lang="en-US" b="1" strike="noStrike" spc="-1" dirty="0">
                <a:cs typeface="Arial" panose="020B0604020202020204" pitchFamily="34" charset="0"/>
              </a:rPr>
              <a:t>Michal </a:t>
            </a:r>
            <a:r>
              <a:rPr lang="en-US" b="1" strike="noStrike" spc="-1" dirty="0" err="1">
                <a:cs typeface="Arial" panose="020B0604020202020204" pitchFamily="34" charset="0"/>
              </a:rPr>
              <a:t>Kalderon</a:t>
            </a:r>
            <a:endParaRPr lang="en-US" b="1" strike="noStrike" spc="-1" dirty="0">
              <a:cs typeface="Arial" panose="020B0604020202020204" pitchFamily="34" charset="0"/>
            </a:endParaRPr>
          </a:p>
          <a:p>
            <a:pPr algn="ctr">
              <a:lnSpc>
                <a:spcPct val="100000"/>
              </a:lnSpc>
            </a:pPr>
            <a:r>
              <a:rPr lang="en-US" spc="-1" dirty="0">
                <a:cs typeface="Arial" panose="020B0604020202020204" pitchFamily="34" charset="0"/>
              </a:rPr>
              <a:t>Distinguished Engineer, Software Architect</a:t>
            </a:r>
          </a:p>
          <a:p>
            <a:pPr algn="ctr">
              <a:lnSpc>
                <a:spcPct val="100000"/>
              </a:lnSpc>
            </a:pPr>
            <a:r>
              <a:rPr lang="en-US" spc="-1" dirty="0">
                <a:cs typeface="Arial" panose="020B0604020202020204" pitchFamily="34" charset="0"/>
              </a:rPr>
              <a:t>Marvell</a:t>
            </a:r>
            <a:endParaRPr lang="en-US" strike="noStrike" spc="-1" dirty="0">
              <a:cs typeface="Arial" panose="020B0604020202020204" pitchFamily="34" charset="0"/>
            </a:endParaRPr>
          </a:p>
        </p:txBody>
      </p:sp>
      <p:pic>
        <p:nvPicPr>
          <p:cNvPr id="4" name="Picture 3">
            <a:extLst>
              <a:ext uri="{FF2B5EF4-FFF2-40B4-BE49-F238E27FC236}">
                <a16:creationId xmlns:a16="http://schemas.microsoft.com/office/drawing/2014/main" id="{D83EF5FF-1159-97B2-0EE2-357B401CBA20}"/>
              </a:ext>
            </a:extLst>
          </p:cNvPr>
          <p:cNvPicPr>
            <a:picLocks noChangeAspect="1"/>
          </p:cNvPicPr>
          <p:nvPr/>
        </p:nvPicPr>
        <p:blipFill>
          <a:blip r:embed="rId4"/>
          <a:stretch>
            <a:fillRect/>
          </a:stretch>
        </p:blipFill>
        <p:spPr>
          <a:xfrm>
            <a:off x="4931409" y="2064105"/>
            <a:ext cx="1639579" cy="2186105"/>
          </a:xfrm>
          <a:prstGeom prst="rect">
            <a:avLst/>
          </a:prstGeom>
        </p:spPr>
      </p:pic>
      <p:pic>
        <p:nvPicPr>
          <p:cNvPr id="2" name="Picture 1">
            <a:extLst>
              <a:ext uri="{FF2B5EF4-FFF2-40B4-BE49-F238E27FC236}">
                <a16:creationId xmlns:a16="http://schemas.microsoft.com/office/drawing/2014/main" id="{C80490ED-5840-4C02-0671-AA6E26ECF906}"/>
              </a:ext>
            </a:extLst>
          </p:cNvPr>
          <p:cNvPicPr>
            <a:picLocks noChangeAspect="1"/>
          </p:cNvPicPr>
          <p:nvPr/>
        </p:nvPicPr>
        <p:blipFill>
          <a:blip r:embed="rId5"/>
          <a:stretch>
            <a:fillRect/>
          </a:stretch>
        </p:blipFill>
        <p:spPr>
          <a:xfrm>
            <a:off x="4268523" y="1700384"/>
            <a:ext cx="3457232" cy="3457232"/>
          </a:xfrm>
          <a:prstGeom prst="rect">
            <a:avLst/>
          </a:prstGeom>
        </p:spPr>
      </p:pic>
      <p:sp>
        <p:nvSpPr>
          <p:cNvPr id="6" name="CustomShape 4">
            <a:extLst>
              <a:ext uri="{FF2B5EF4-FFF2-40B4-BE49-F238E27FC236}">
                <a16:creationId xmlns:a16="http://schemas.microsoft.com/office/drawing/2014/main" id="{2174B149-D40C-7AB2-9C79-194BC6A67F56}"/>
              </a:ext>
            </a:extLst>
          </p:cNvPr>
          <p:cNvSpPr/>
          <p:nvPr/>
        </p:nvSpPr>
        <p:spPr>
          <a:xfrm>
            <a:off x="8571481" y="5337060"/>
            <a:ext cx="2724357" cy="830997"/>
          </a:xfrm>
          <a:prstGeom prst="rect">
            <a:avLst/>
          </a:prstGeom>
          <a:noFill/>
          <a:ln w="12700">
            <a:noFill/>
          </a:ln>
        </p:spPr>
        <p:style>
          <a:lnRef idx="0">
            <a:scrgbClr r="0" g="0" b="0"/>
          </a:lnRef>
          <a:fillRef idx="0">
            <a:scrgbClr r="0" g="0" b="0"/>
          </a:fillRef>
          <a:effectRef idx="0">
            <a:scrgbClr r="0" g="0" b="0"/>
          </a:effectRef>
          <a:fontRef idx="minor"/>
        </p:style>
        <p:txBody>
          <a:bodyPr wrap="square" lIns="0" tIns="0" rIns="0" bIns="0">
            <a:spAutoFit/>
          </a:bodyPr>
          <a:lstStyle/>
          <a:p>
            <a:pPr algn="ctr">
              <a:lnSpc>
                <a:spcPct val="100000"/>
              </a:lnSpc>
            </a:pPr>
            <a:r>
              <a:rPr lang="en-US" b="1" strike="noStrike" spc="-1" dirty="0">
                <a:cs typeface="Arial" panose="020B0604020202020204" pitchFamily="34" charset="0"/>
              </a:rPr>
              <a:t>Rohan Mehta</a:t>
            </a:r>
          </a:p>
          <a:p>
            <a:pPr algn="ctr">
              <a:lnSpc>
                <a:spcPct val="100000"/>
              </a:lnSpc>
            </a:pPr>
            <a:r>
              <a:rPr lang="en-US" strike="noStrike" spc="-1" dirty="0">
                <a:cs typeface="Arial" panose="020B0604020202020204" pitchFamily="34" charset="0"/>
              </a:rPr>
              <a:t>Senior Software Engineer</a:t>
            </a:r>
          </a:p>
          <a:p>
            <a:pPr algn="ctr">
              <a:lnSpc>
                <a:spcPct val="100000"/>
              </a:lnSpc>
            </a:pPr>
            <a:r>
              <a:rPr lang="en-US" spc="-1" dirty="0">
                <a:cs typeface="Arial" panose="020B0604020202020204" pitchFamily="34" charset="0"/>
              </a:rPr>
              <a:t>Microsoft</a:t>
            </a:r>
          </a:p>
        </p:txBody>
      </p:sp>
      <p:pic>
        <p:nvPicPr>
          <p:cNvPr id="5" name="Picture 4" descr="A person wearing glasses and a black jacket&#10;&#10;AI-generated content may be incorrect.">
            <a:extLst>
              <a:ext uri="{FF2B5EF4-FFF2-40B4-BE49-F238E27FC236}">
                <a16:creationId xmlns:a16="http://schemas.microsoft.com/office/drawing/2014/main" id="{519BE4B6-65CE-84AD-160F-B07F625F28E3}"/>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8596126" y="1700384"/>
            <a:ext cx="2755791" cy="3457232"/>
          </a:xfrm>
          <a:prstGeom prst="rect">
            <a:avLst/>
          </a:prstGeom>
        </p:spPr>
      </p:pic>
    </p:spTree>
    <p:extLst>
      <p:ext uri="{BB962C8B-B14F-4D97-AF65-F5344CB8AC3E}">
        <p14:creationId xmlns:p14="http://schemas.microsoft.com/office/powerpoint/2010/main" val="18507563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747C117D-6255-8D92-373B-F75EEDE2EA08}"/>
              </a:ext>
            </a:extLst>
          </p:cNvPr>
          <p:cNvSpPr/>
          <p:nvPr/>
        </p:nvSpPr>
        <p:spPr>
          <a:xfrm>
            <a:off x="8741570" y="1016533"/>
            <a:ext cx="2768868" cy="10412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dirty="0"/>
              <a:t>Application</a:t>
            </a:r>
          </a:p>
        </p:txBody>
      </p:sp>
      <p:sp>
        <p:nvSpPr>
          <p:cNvPr id="10242" name="Title 1">
            <a:extLst>
              <a:ext uri="{FF2B5EF4-FFF2-40B4-BE49-F238E27FC236}">
                <a16:creationId xmlns:a16="http://schemas.microsoft.com/office/drawing/2014/main" id="{137C7F76-A858-4149-8BE5-B9B86EB3181E}"/>
              </a:ext>
            </a:extLst>
          </p:cNvPr>
          <p:cNvSpPr>
            <a:spLocks noGrp="1"/>
          </p:cNvSpPr>
          <p:nvPr>
            <p:ph type="title"/>
          </p:nvPr>
        </p:nvSpPr>
        <p:spPr/>
        <p:txBody>
          <a:bodyPr/>
          <a:lstStyle/>
          <a:p>
            <a:pPr eaLnBrk="1" hangingPunct="1"/>
            <a:r>
              <a:rPr lang="en-US" altLang="en-US" dirty="0">
                <a:effectLst>
                  <a:outerShdw blurRad="38100" dist="38100" dir="2700000" algn="tl">
                    <a:srgbClr val="000000">
                      <a:alpha val="43137"/>
                    </a:srgbClr>
                  </a:outerShdw>
                </a:effectLst>
              </a:rPr>
              <a:t>Memory Region (MR)</a:t>
            </a:r>
          </a:p>
        </p:txBody>
      </p:sp>
      <p:sp>
        <p:nvSpPr>
          <p:cNvPr id="10243" name="Content Placeholder 2">
            <a:extLst>
              <a:ext uri="{FF2B5EF4-FFF2-40B4-BE49-F238E27FC236}">
                <a16:creationId xmlns:a16="http://schemas.microsoft.com/office/drawing/2014/main" id="{344BEA52-7776-4471-B92E-CDCB7D0589D3}"/>
              </a:ext>
            </a:extLst>
          </p:cNvPr>
          <p:cNvSpPr>
            <a:spLocks noGrp="1"/>
          </p:cNvSpPr>
          <p:nvPr>
            <p:ph type="body" sz="quarter" idx="10"/>
          </p:nvPr>
        </p:nvSpPr>
        <p:spPr>
          <a:xfrm>
            <a:off x="462141" y="1757627"/>
            <a:ext cx="5816169" cy="4389120"/>
          </a:xfrm>
        </p:spPr>
        <p:txBody>
          <a:bodyPr>
            <a:normAutofit fontScale="85000" lnSpcReduction="10000"/>
          </a:bodyPr>
          <a:lstStyle/>
          <a:p>
            <a:r>
              <a:rPr lang="en-US" altLang="en-US" dirty="0"/>
              <a:t>Application register region of memory – MR</a:t>
            </a:r>
          </a:p>
          <a:p>
            <a:r>
              <a:rPr lang="en-US" altLang="en-US" dirty="0"/>
              <a:t>Allows RNIC to read/write from this memory</a:t>
            </a:r>
          </a:p>
          <a:p>
            <a:r>
              <a:rPr lang="en-US" altLang="en-US" dirty="0"/>
              <a:t>Registration pins the memory location</a:t>
            </a:r>
          </a:p>
          <a:p>
            <a:r>
              <a:rPr lang="en-US" altLang="en-US" dirty="0"/>
              <a:t>RNIC returns L-KEY and R-KEY</a:t>
            </a:r>
          </a:p>
          <a:p>
            <a:pPr lvl="1"/>
            <a:r>
              <a:rPr lang="en-US" altLang="en-US" dirty="0"/>
              <a:t>L-KEY – used by local APP</a:t>
            </a:r>
          </a:p>
          <a:p>
            <a:pPr lvl="1"/>
            <a:r>
              <a:rPr lang="en-US" altLang="en-US" dirty="0"/>
              <a:t>R-KEY – used by remote APP</a:t>
            </a:r>
          </a:p>
          <a:p>
            <a:pPr eaLnBrk="1" hangingPunct="1"/>
            <a:r>
              <a:rPr lang="en-US" altLang="en-US" dirty="0" err="1"/>
              <a:t>L_Key</a:t>
            </a:r>
            <a:r>
              <a:rPr lang="en-US" altLang="en-US" dirty="0"/>
              <a:t> / </a:t>
            </a:r>
            <a:r>
              <a:rPr lang="en-US" altLang="en-US" dirty="0" err="1"/>
              <a:t>R_Key</a:t>
            </a:r>
            <a:r>
              <a:rPr lang="en-US" altLang="en-US" dirty="0"/>
              <a:t>, with the offset in the MR and length, identify the location from which to read / write.</a:t>
            </a:r>
          </a:p>
          <a:p>
            <a:pPr marL="457200" lvl="1" indent="0" eaLnBrk="1" hangingPunct="1">
              <a:buNone/>
            </a:pPr>
            <a:endParaRPr lang="en-US" altLang="en-US" dirty="0"/>
          </a:p>
          <a:p>
            <a:pPr eaLnBrk="1" hangingPunct="1"/>
            <a:endParaRPr lang="en-US" altLang="en-US" dirty="0"/>
          </a:p>
        </p:txBody>
      </p:sp>
      <p:grpSp>
        <p:nvGrpSpPr>
          <p:cNvPr id="13" name="Group 12">
            <a:extLst>
              <a:ext uri="{FF2B5EF4-FFF2-40B4-BE49-F238E27FC236}">
                <a16:creationId xmlns:a16="http://schemas.microsoft.com/office/drawing/2014/main" id="{BDE39D71-F617-6F77-ECE6-E020CC57C022}"/>
              </a:ext>
            </a:extLst>
          </p:cNvPr>
          <p:cNvGrpSpPr/>
          <p:nvPr/>
        </p:nvGrpSpPr>
        <p:grpSpPr>
          <a:xfrm>
            <a:off x="10362745" y="2173993"/>
            <a:ext cx="1147693" cy="1876172"/>
            <a:chOff x="8387000" y="2749687"/>
            <a:chExt cx="1124260" cy="1757987"/>
          </a:xfrm>
        </p:grpSpPr>
        <p:sp>
          <p:nvSpPr>
            <p:cNvPr id="14" name="Rectangle 13">
              <a:hlinkClick r:id="rId3" action="ppaction://hlinksldjump"/>
              <a:extLst>
                <a:ext uri="{FF2B5EF4-FFF2-40B4-BE49-F238E27FC236}">
                  <a16:creationId xmlns:a16="http://schemas.microsoft.com/office/drawing/2014/main" id="{59E78D14-1776-2E79-4C53-E433507B27B7}"/>
                </a:ext>
              </a:extLst>
            </p:cNvPr>
            <p:cNvSpPr/>
            <p:nvPr/>
          </p:nvSpPr>
          <p:spPr>
            <a:xfrm>
              <a:off x="8387000" y="2749687"/>
              <a:ext cx="1124260" cy="175798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A505DB-A9B8-A432-5F2F-12D12358DB48}"/>
                </a:ext>
              </a:extLst>
            </p:cNvPr>
            <p:cNvSpPr/>
            <p:nvPr/>
          </p:nvSpPr>
          <p:spPr>
            <a:xfrm>
              <a:off x="8507988" y="3196479"/>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VA</a:t>
              </a:r>
            </a:p>
          </p:txBody>
        </p:sp>
        <p:sp>
          <p:nvSpPr>
            <p:cNvPr id="16" name="Rectangle 15">
              <a:extLst>
                <a:ext uri="{FF2B5EF4-FFF2-40B4-BE49-F238E27FC236}">
                  <a16:creationId xmlns:a16="http://schemas.microsoft.com/office/drawing/2014/main" id="{9B81FB65-E619-1E4B-3610-1420C6BD407E}"/>
                </a:ext>
              </a:extLst>
            </p:cNvPr>
            <p:cNvSpPr/>
            <p:nvPr/>
          </p:nvSpPr>
          <p:spPr>
            <a:xfrm>
              <a:off x="8507988" y="3508774"/>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RKEY</a:t>
              </a:r>
            </a:p>
          </p:txBody>
        </p:sp>
        <p:sp>
          <p:nvSpPr>
            <p:cNvPr id="17" name="Rectangle 16">
              <a:extLst>
                <a:ext uri="{FF2B5EF4-FFF2-40B4-BE49-F238E27FC236}">
                  <a16:creationId xmlns:a16="http://schemas.microsoft.com/office/drawing/2014/main" id="{4B48348D-5BC0-8D5B-278E-B8EA17796EBF}"/>
                </a:ext>
              </a:extLst>
            </p:cNvPr>
            <p:cNvSpPr/>
            <p:nvPr/>
          </p:nvSpPr>
          <p:spPr>
            <a:xfrm>
              <a:off x="8507988" y="3826065"/>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LKEY</a:t>
              </a:r>
            </a:p>
          </p:txBody>
        </p:sp>
        <p:sp>
          <p:nvSpPr>
            <p:cNvPr id="18" name="TextBox 17">
              <a:extLst>
                <a:ext uri="{FF2B5EF4-FFF2-40B4-BE49-F238E27FC236}">
                  <a16:creationId xmlns:a16="http://schemas.microsoft.com/office/drawing/2014/main" id="{29B0AF29-CCAE-1C34-69A2-CC309B8F5B99}"/>
                </a:ext>
              </a:extLst>
            </p:cNvPr>
            <p:cNvSpPr txBox="1"/>
            <p:nvPr/>
          </p:nvSpPr>
          <p:spPr>
            <a:xfrm>
              <a:off x="8483965" y="2800343"/>
              <a:ext cx="694375" cy="346067"/>
            </a:xfrm>
            <a:prstGeom prst="rect">
              <a:avLst/>
            </a:prstGeom>
            <a:noFill/>
          </p:spPr>
          <p:txBody>
            <a:bodyPr wrap="none" rtlCol="0">
              <a:spAutoFit/>
            </a:bodyPr>
            <a:lstStyle/>
            <a:p>
              <a:r>
                <a:rPr lang="en-US" dirty="0"/>
                <a:t>MR-2</a:t>
              </a:r>
            </a:p>
          </p:txBody>
        </p:sp>
      </p:grpSp>
      <p:sp>
        <p:nvSpPr>
          <p:cNvPr id="32" name="Rectangle 31">
            <a:extLst>
              <a:ext uri="{FF2B5EF4-FFF2-40B4-BE49-F238E27FC236}">
                <a16:creationId xmlns:a16="http://schemas.microsoft.com/office/drawing/2014/main" id="{D9A81815-7676-F565-E681-BEFD9649BD33}"/>
              </a:ext>
            </a:extLst>
          </p:cNvPr>
          <p:cNvSpPr/>
          <p:nvPr/>
        </p:nvSpPr>
        <p:spPr>
          <a:xfrm>
            <a:off x="8790368" y="1448646"/>
            <a:ext cx="1154205" cy="527386"/>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t" anchorCtr="0"/>
          <a:lstStyle/>
          <a:p>
            <a:pPr algn="ctr"/>
            <a:r>
              <a:rPr lang="en-US" dirty="0"/>
              <a:t>Buffer1</a:t>
            </a:r>
          </a:p>
        </p:txBody>
      </p:sp>
      <p:grpSp>
        <p:nvGrpSpPr>
          <p:cNvPr id="30" name="Group 29">
            <a:extLst>
              <a:ext uri="{FF2B5EF4-FFF2-40B4-BE49-F238E27FC236}">
                <a16:creationId xmlns:a16="http://schemas.microsoft.com/office/drawing/2014/main" id="{B4DACC5D-535E-35F8-5597-2CE24049D4E0}"/>
              </a:ext>
            </a:extLst>
          </p:cNvPr>
          <p:cNvGrpSpPr/>
          <p:nvPr/>
        </p:nvGrpSpPr>
        <p:grpSpPr>
          <a:xfrm>
            <a:off x="8741570" y="2173993"/>
            <a:ext cx="1147693" cy="1876172"/>
            <a:chOff x="8387000" y="2749687"/>
            <a:chExt cx="1124260" cy="1757987"/>
          </a:xfrm>
        </p:grpSpPr>
        <p:sp>
          <p:nvSpPr>
            <p:cNvPr id="33" name="Rectangle 32">
              <a:hlinkClick r:id="rId3" action="ppaction://hlinksldjump"/>
              <a:extLst>
                <a:ext uri="{FF2B5EF4-FFF2-40B4-BE49-F238E27FC236}">
                  <a16:creationId xmlns:a16="http://schemas.microsoft.com/office/drawing/2014/main" id="{40BAAD92-FA2E-C0C4-4DC6-774A5F6BB815}"/>
                </a:ext>
              </a:extLst>
            </p:cNvPr>
            <p:cNvSpPr/>
            <p:nvPr/>
          </p:nvSpPr>
          <p:spPr>
            <a:xfrm>
              <a:off x="8387000" y="2749687"/>
              <a:ext cx="1124260" cy="175798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842FF7CA-D8C3-F6B1-CCC6-31C1AFBD7914}"/>
                </a:ext>
              </a:extLst>
            </p:cNvPr>
            <p:cNvSpPr/>
            <p:nvPr/>
          </p:nvSpPr>
          <p:spPr>
            <a:xfrm>
              <a:off x="8507988" y="3196479"/>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VA</a:t>
              </a:r>
            </a:p>
          </p:txBody>
        </p:sp>
        <p:sp>
          <p:nvSpPr>
            <p:cNvPr id="38" name="Rectangle 37">
              <a:extLst>
                <a:ext uri="{FF2B5EF4-FFF2-40B4-BE49-F238E27FC236}">
                  <a16:creationId xmlns:a16="http://schemas.microsoft.com/office/drawing/2014/main" id="{11A2F885-92D2-52B8-27EE-9CFDE981D168}"/>
                </a:ext>
              </a:extLst>
            </p:cNvPr>
            <p:cNvSpPr/>
            <p:nvPr/>
          </p:nvSpPr>
          <p:spPr>
            <a:xfrm>
              <a:off x="8507988" y="3508774"/>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RKEY</a:t>
              </a:r>
            </a:p>
          </p:txBody>
        </p:sp>
        <p:sp>
          <p:nvSpPr>
            <p:cNvPr id="46" name="Rectangle 45">
              <a:extLst>
                <a:ext uri="{FF2B5EF4-FFF2-40B4-BE49-F238E27FC236}">
                  <a16:creationId xmlns:a16="http://schemas.microsoft.com/office/drawing/2014/main" id="{ED58A43F-6BCA-BC0E-9E93-E56ED9CD1EAF}"/>
                </a:ext>
              </a:extLst>
            </p:cNvPr>
            <p:cNvSpPr/>
            <p:nvPr/>
          </p:nvSpPr>
          <p:spPr>
            <a:xfrm>
              <a:off x="8507988" y="3826065"/>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LKEY</a:t>
              </a:r>
            </a:p>
          </p:txBody>
        </p:sp>
        <p:sp>
          <p:nvSpPr>
            <p:cNvPr id="50" name="TextBox 49">
              <a:extLst>
                <a:ext uri="{FF2B5EF4-FFF2-40B4-BE49-F238E27FC236}">
                  <a16:creationId xmlns:a16="http://schemas.microsoft.com/office/drawing/2014/main" id="{0BC51187-E98F-9617-F2C3-B1912BA01760}"/>
                </a:ext>
              </a:extLst>
            </p:cNvPr>
            <p:cNvSpPr txBox="1"/>
            <p:nvPr/>
          </p:nvSpPr>
          <p:spPr>
            <a:xfrm>
              <a:off x="8483965" y="2800343"/>
              <a:ext cx="694375" cy="346067"/>
            </a:xfrm>
            <a:prstGeom prst="rect">
              <a:avLst/>
            </a:prstGeom>
            <a:noFill/>
          </p:spPr>
          <p:txBody>
            <a:bodyPr wrap="none" rtlCol="0">
              <a:spAutoFit/>
            </a:bodyPr>
            <a:lstStyle/>
            <a:p>
              <a:r>
                <a:rPr lang="en-US" dirty="0"/>
                <a:t>MR-1</a:t>
              </a:r>
            </a:p>
          </p:txBody>
        </p:sp>
      </p:grpSp>
      <p:sp>
        <p:nvSpPr>
          <p:cNvPr id="55" name="Rectangle 54">
            <a:extLst>
              <a:ext uri="{FF2B5EF4-FFF2-40B4-BE49-F238E27FC236}">
                <a16:creationId xmlns:a16="http://schemas.microsoft.com/office/drawing/2014/main" id="{DAA01E03-442C-991D-3164-F8FA2E40F4B5}"/>
              </a:ext>
            </a:extLst>
          </p:cNvPr>
          <p:cNvSpPr/>
          <p:nvPr/>
        </p:nvSpPr>
        <p:spPr>
          <a:xfrm>
            <a:off x="10327657" y="1475882"/>
            <a:ext cx="1154205" cy="513757"/>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t" anchorCtr="0"/>
          <a:lstStyle/>
          <a:p>
            <a:pPr algn="ctr"/>
            <a:r>
              <a:rPr lang="en-US" dirty="0"/>
              <a:t>Buffer2</a:t>
            </a:r>
          </a:p>
        </p:txBody>
      </p:sp>
      <p:sp>
        <p:nvSpPr>
          <p:cNvPr id="56" name="Rectangle 55">
            <a:extLst>
              <a:ext uri="{FF2B5EF4-FFF2-40B4-BE49-F238E27FC236}">
                <a16:creationId xmlns:a16="http://schemas.microsoft.com/office/drawing/2014/main" id="{44F91736-47C7-3BD2-66B6-3529E112D0D6}"/>
              </a:ext>
            </a:extLst>
          </p:cNvPr>
          <p:cNvSpPr/>
          <p:nvPr/>
        </p:nvSpPr>
        <p:spPr>
          <a:xfrm>
            <a:off x="8887631" y="1751349"/>
            <a:ext cx="472191" cy="193057"/>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SGE</a:t>
            </a:r>
          </a:p>
        </p:txBody>
      </p:sp>
      <p:sp>
        <p:nvSpPr>
          <p:cNvPr id="57" name="Rectangle 56">
            <a:extLst>
              <a:ext uri="{FF2B5EF4-FFF2-40B4-BE49-F238E27FC236}">
                <a16:creationId xmlns:a16="http://schemas.microsoft.com/office/drawing/2014/main" id="{8369F99F-8825-A985-FB49-7605A560E82C}"/>
              </a:ext>
            </a:extLst>
          </p:cNvPr>
          <p:cNvSpPr/>
          <p:nvPr/>
        </p:nvSpPr>
        <p:spPr>
          <a:xfrm>
            <a:off x="9403983" y="1751349"/>
            <a:ext cx="472191" cy="193057"/>
          </a:xfrm>
          <a:prstGeom prst="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SGE</a:t>
            </a:r>
          </a:p>
        </p:txBody>
      </p:sp>
      <p:sp>
        <p:nvSpPr>
          <p:cNvPr id="58" name="Rectangle 57">
            <a:extLst>
              <a:ext uri="{FF2B5EF4-FFF2-40B4-BE49-F238E27FC236}">
                <a16:creationId xmlns:a16="http://schemas.microsoft.com/office/drawing/2014/main" id="{57D864AE-3B05-228E-ACB1-6B69817BBE89}"/>
              </a:ext>
            </a:extLst>
          </p:cNvPr>
          <p:cNvSpPr/>
          <p:nvPr/>
        </p:nvSpPr>
        <p:spPr>
          <a:xfrm>
            <a:off x="10343964" y="1765547"/>
            <a:ext cx="472191" cy="193057"/>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SGE</a:t>
            </a:r>
          </a:p>
        </p:txBody>
      </p:sp>
      <p:grpSp>
        <p:nvGrpSpPr>
          <p:cNvPr id="10250" name="Group 10249">
            <a:extLst>
              <a:ext uri="{FF2B5EF4-FFF2-40B4-BE49-F238E27FC236}">
                <a16:creationId xmlns:a16="http://schemas.microsoft.com/office/drawing/2014/main" id="{D335082B-3708-BDE5-48EF-15A781CB24EE}"/>
              </a:ext>
            </a:extLst>
          </p:cNvPr>
          <p:cNvGrpSpPr/>
          <p:nvPr/>
        </p:nvGrpSpPr>
        <p:grpSpPr>
          <a:xfrm>
            <a:off x="6384171" y="4128941"/>
            <a:ext cx="1920102" cy="1757987"/>
            <a:chOff x="4255846" y="4455436"/>
            <a:chExt cx="1920102" cy="1757987"/>
          </a:xfrm>
        </p:grpSpPr>
        <p:sp>
          <p:nvSpPr>
            <p:cNvPr id="10251" name="Rectangle 10250">
              <a:extLst>
                <a:ext uri="{FF2B5EF4-FFF2-40B4-BE49-F238E27FC236}">
                  <a16:creationId xmlns:a16="http://schemas.microsoft.com/office/drawing/2014/main" id="{8EE954D7-F5E0-FF15-26D1-49909B157841}"/>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52" name="Group 10251">
              <a:extLst>
                <a:ext uri="{FF2B5EF4-FFF2-40B4-BE49-F238E27FC236}">
                  <a16:creationId xmlns:a16="http://schemas.microsoft.com/office/drawing/2014/main" id="{43E98454-0010-824E-E7EA-75AA2E3E66A6}"/>
                </a:ext>
              </a:extLst>
            </p:cNvPr>
            <p:cNvGrpSpPr/>
            <p:nvPr/>
          </p:nvGrpSpPr>
          <p:grpSpPr>
            <a:xfrm>
              <a:off x="4331104" y="4549959"/>
              <a:ext cx="1764896" cy="1603948"/>
              <a:chOff x="4336434" y="4189416"/>
              <a:chExt cx="1764896" cy="1603948"/>
            </a:xfrm>
          </p:grpSpPr>
          <p:sp>
            <p:nvSpPr>
              <p:cNvPr id="10254" name="Rectangle 10253">
                <a:extLst>
                  <a:ext uri="{FF2B5EF4-FFF2-40B4-BE49-F238E27FC236}">
                    <a16:creationId xmlns:a16="http://schemas.microsoft.com/office/drawing/2014/main" id="{60676AD5-6B37-6030-3BAF-8EE1DC85EC78}"/>
                  </a:ext>
                </a:extLst>
              </p:cNvPr>
              <p:cNvSpPr/>
              <p:nvPr/>
            </p:nvSpPr>
            <p:spPr>
              <a:xfrm>
                <a:off x="466194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0255" name="Rectangle 10254">
                <a:extLst>
                  <a:ext uri="{FF2B5EF4-FFF2-40B4-BE49-F238E27FC236}">
                    <a16:creationId xmlns:a16="http://schemas.microsoft.com/office/drawing/2014/main" id="{5566F2B1-EAE4-EBFA-06A8-D3D10EFB2657}"/>
                  </a:ext>
                </a:extLst>
              </p:cNvPr>
              <p:cNvSpPr/>
              <p:nvPr/>
            </p:nvSpPr>
            <p:spPr>
              <a:xfrm>
                <a:off x="466194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0256" name="Rectangle 10255">
                <a:extLst>
                  <a:ext uri="{FF2B5EF4-FFF2-40B4-BE49-F238E27FC236}">
                    <a16:creationId xmlns:a16="http://schemas.microsoft.com/office/drawing/2014/main" id="{C6CA63EB-9F8B-7460-D92E-C23DCB6C2FA7}"/>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0257" name="Straight Connector 10256">
                <a:extLst>
                  <a:ext uri="{FF2B5EF4-FFF2-40B4-BE49-F238E27FC236}">
                    <a16:creationId xmlns:a16="http://schemas.microsoft.com/office/drawing/2014/main" id="{0641EE8F-4E06-D4FB-B598-0659CA6792FB}"/>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258" name="Straight Connector 10257">
                <a:extLst>
                  <a:ext uri="{FF2B5EF4-FFF2-40B4-BE49-F238E27FC236}">
                    <a16:creationId xmlns:a16="http://schemas.microsoft.com/office/drawing/2014/main" id="{DD8CA007-CF8F-7580-9CB4-1FB596D1FC4D}"/>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10259" name="Rectangle 10258">
                <a:extLst>
                  <a:ext uri="{FF2B5EF4-FFF2-40B4-BE49-F238E27FC236}">
                    <a16:creationId xmlns:a16="http://schemas.microsoft.com/office/drawing/2014/main" id="{E3740246-73DC-58E5-DD2F-D20ECFAB2876}"/>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0260" name="Rectangle 10259">
                <a:extLst>
                  <a:ext uri="{FF2B5EF4-FFF2-40B4-BE49-F238E27FC236}">
                    <a16:creationId xmlns:a16="http://schemas.microsoft.com/office/drawing/2014/main" id="{E84B2F26-CF65-C7C2-E027-2A21AD7685B9}"/>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0261" name="Rectangle 10260">
                <a:extLst>
                  <a:ext uri="{FF2B5EF4-FFF2-40B4-BE49-F238E27FC236}">
                    <a16:creationId xmlns:a16="http://schemas.microsoft.com/office/drawing/2014/main" id="{D3502054-BC3E-0653-F9ED-35856AE82DE9}"/>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WQE</a:t>
                </a:r>
              </a:p>
            </p:txBody>
          </p:sp>
          <p:cxnSp>
            <p:nvCxnSpPr>
              <p:cNvPr id="10262" name="Straight Connector 10261">
                <a:extLst>
                  <a:ext uri="{FF2B5EF4-FFF2-40B4-BE49-F238E27FC236}">
                    <a16:creationId xmlns:a16="http://schemas.microsoft.com/office/drawing/2014/main" id="{C36E5380-7AF4-4285-FE23-5D548F4061A2}"/>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263" name="Straight Connector 10262">
                <a:extLst>
                  <a:ext uri="{FF2B5EF4-FFF2-40B4-BE49-F238E27FC236}">
                    <a16:creationId xmlns:a16="http://schemas.microsoft.com/office/drawing/2014/main" id="{C470C42A-4EC5-9F07-7156-C441E8D347F9}"/>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10264" name="TextBox 10263">
                <a:extLst>
                  <a:ext uri="{FF2B5EF4-FFF2-40B4-BE49-F238E27FC236}">
                    <a16:creationId xmlns:a16="http://schemas.microsoft.com/office/drawing/2014/main" id="{2C48CB62-6F09-EAD6-482C-3E9AB6B18AA3}"/>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10265" name="Straight Arrow Connector 10264">
                <a:extLst>
                  <a:ext uri="{FF2B5EF4-FFF2-40B4-BE49-F238E27FC236}">
                    <a16:creationId xmlns:a16="http://schemas.microsoft.com/office/drawing/2014/main" id="{1EBC66D2-04AC-A2F8-3F4D-72676C5B3F90}"/>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266" name="Straight Arrow Connector 10265">
                <a:extLst>
                  <a:ext uri="{FF2B5EF4-FFF2-40B4-BE49-F238E27FC236}">
                    <a16:creationId xmlns:a16="http://schemas.microsoft.com/office/drawing/2014/main" id="{A8730DC6-B879-D0A9-2A9C-DE91C276AC37}"/>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267" name="Straight Arrow Connector 10266">
                <a:extLst>
                  <a:ext uri="{FF2B5EF4-FFF2-40B4-BE49-F238E27FC236}">
                    <a16:creationId xmlns:a16="http://schemas.microsoft.com/office/drawing/2014/main" id="{C2204A31-AF10-A8D5-17AC-165D05948B39}"/>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268" name="Straight Arrow Connector 10267">
                <a:extLst>
                  <a:ext uri="{FF2B5EF4-FFF2-40B4-BE49-F238E27FC236}">
                    <a16:creationId xmlns:a16="http://schemas.microsoft.com/office/drawing/2014/main" id="{EF36380B-9F39-688E-00BD-25840503D8E1}"/>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269" name="TextBox 10268">
                <a:extLst>
                  <a:ext uri="{FF2B5EF4-FFF2-40B4-BE49-F238E27FC236}">
                    <a16:creationId xmlns:a16="http://schemas.microsoft.com/office/drawing/2014/main" id="{D17DDB75-21AC-A459-9665-31E284912245}"/>
                  </a:ext>
                </a:extLst>
              </p:cNvPr>
              <p:cNvSpPr txBox="1"/>
              <p:nvPr/>
            </p:nvSpPr>
            <p:spPr>
              <a:xfrm rot="16200000">
                <a:off x="5408195" y="4840060"/>
                <a:ext cx="1109271" cy="276999"/>
              </a:xfrm>
              <a:prstGeom prst="rect">
                <a:avLst/>
              </a:prstGeom>
              <a:noFill/>
            </p:spPr>
            <p:txBody>
              <a:bodyPr wrap="square" rtlCol="0">
                <a:spAutoFit/>
              </a:bodyPr>
              <a:lstStyle/>
              <a:p>
                <a:pPr algn="ctr"/>
                <a:r>
                  <a:rPr lang="en-US" sz="1200" dirty="0"/>
                  <a:t>Recv Queue</a:t>
                </a:r>
              </a:p>
            </p:txBody>
          </p:sp>
        </p:grpSp>
        <p:sp>
          <p:nvSpPr>
            <p:cNvPr id="10253" name="TextBox 10252">
              <a:extLst>
                <a:ext uri="{FF2B5EF4-FFF2-40B4-BE49-F238E27FC236}">
                  <a16:creationId xmlns:a16="http://schemas.microsoft.com/office/drawing/2014/main" id="{BE91D441-DA32-B962-9D87-88F3DE33570B}"/>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grpSp>
        <p:nvGrpSpPr>
          <p:cNvPr id="10270" name="Group 10269">
            <a:extLst>
              <a:ext uri="{FF2B5EF4-FFF2-40B4-BE49-F238E27FC236}">
                <a16:creationId xmlns:a16="http://schemas.microsoft.com/office/drawing/2014/main" id="{5990276D-E505-1D13-035E-CC069F2927A8}"/>
              </a:ext>
            </a:extLst>
          </p:cNvPr>
          <p:cNvGrpSpPr/>
          <p:nvPr/>
        </p:nvGrpSpPr>
        <p:grpSpPr>
          <a:xfrm>
            <a:off x="7424516" y="4878565"/>
            <a:ext cx="3463123" cy="852812"/>
            <a:chOff x="7409526" y="4383423"/>
            <a:chExt cx="3463123" cy="852812"/>
          </a:xfrm>
        </p:grpSpPr>
        <p:sp>
          <p:nvSpPr>
            <p:cNvPr id="43" name="Rectangle 42">
              <a:extLst>
                <a:ext uri="{FF2B5EF4-FFF2-40B4-BE49-F238E27FC236}">
                  <a16:creationId xmlns:a16="http://schemas.microsoft.com/office/drawing/2014/main" id="{39AA012F-4536-E095-CFA1-AA5B30291836}"/>
                </a:ext>
              </a:extLst>
            </p:cNvPr>
            <p:cNvSpPr/>
            <p:nvPr/>
          </p:nvSpPr>
          <p:spPr>
            <a:xfrm>
              <a:off x="9349378" y="4742474"/>
              <a:ext cx="472191" cy="193057"/>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SGE</a:t>
              </a:r>
            </a:p>
          </p:txBody>
        </p:sp>
        <p:sp>
          <p:nvSpPr>
            <p:cNvPr id="44" name="Rectangle 43">
              <a:extLst>
                <a:ext uri="{FF2B5EF4-FFF2-40B4-BE49-F238E27FC236}">
                  <a16:creationId xmlns:a16="http://schemas.microsoft.com/office/drawing/2014/main" id="{3DDD4E82-66D5-F579-FC27-C84097BFED2C}"/>
                </a:ext>
              </a:extLst>
            </p:cNvPr>
            <p:cNvSpPr/>
            <p:nvPr/>
          </p:nvSpPr>
          <p:spPr>
            <a:xfrm>
              <a:off x="9874918" y="4742473"/>
              <a:ext cx="472191" cy="193057"/>
            </a:xfrm>
            <a:prstGeom prst="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SGE</a:t>
              </a:r>
            </a:p>
          </p:txBody>
        </p:sp>
        <p:sp>
          <p:nvSpPr>
            <p:cNvPr id="45" name="Rectangle 44">
              <a:extLst>
                <a:ext uri="{FF2B5EF4-FFF2-40B4-BE49-F238E27FC236}">
                  <a16:creationId xmlns:a16="http://schemas.microsoft.com/office/drawing/2014/main" id="{7CE20AD5-4DB3-4697-D22E-27C88695DC0D}"/>
                </a:ext>
              </a:extLst>
            </p:cNvPr>
            <p:cNvSpPr/>
            <p:nvPr/>
          </p:nvSpPr>
          <p:spPr>
            <a:xfrm>
              <a:off x="10400458" y="4742472"/>
              <a:ext cx="472191" cy="193057"/>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2"/>
                  </a:solidFill>
                </a:rPr>
                <a:t>SGE</a:t>
              </a:r>
            </a:p>
          </p:txBody>
        </p:sp>
        <p:sp>
          <p:nvSpPr>
            <p:cNvPr id="10246" name="Rectangle 10245">
              <a:extLst>
                <a:ext uri="{FF2B5EF4-FFF2-40B4-BE49-F238E27FC236}">
                  <a16:creationId xmlns:a16="http://schemas.microsoft.com/office/drawing/2014/main" id="{DA16C776-A4C2-6D8D-E1D9-59B904D225E4}"/>
                </a:ext>
              </a:extLst>
            </p:cNvPr>
            <p:cNvSpPr/>
            <p:nvPr/>
          </p:nvSpPr>
          <p:spPr>
            <a:xfrm>
              <a:off x="7409526" y="4710177"/>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0247" name="Straight Connector 10246">
              <a:extLst>
                <a:ext uri="{FF2B5EF4-FFF2-40B4-BE49-F238E27FC236}">
                  <a16:creationId xmlns:a16="http://schemas.microsoft.com/office/drawing/2014/main" id="{39B52662-6411-A594-6912-AF277DE50C97}"/>
                </a:ext>
              </a:extLst>
            </p:cNvPr>
            <p:cNvCxnSpPr/>
            <p:nvPr/>
          </p:nvCxnSpPr>
          <p:spPr>
            <a:xfrm flipV="1">
              <a:off x="7893390" y="4462450"/>
              <a:ext cx="339789" cy="247727"/>
            </a:xfrm>
            <a:prstGeom prst="line">
              <a:avLst/>
            </a:prstGeom>
          </p:spPr>
          <p:style>
            <a:lnRef idx="2">
              <a:schemeClr val="accent1"/>
            </a:lnRef>
            <a:fillRef idx="0">
              <a:schemeClr val="accent1"/>
            </a:fillRef>
            <a:effectRef idx="1">
              <a:schemeClr val="accent1"/>
            </a:effectRef>
            <a:fontRef idx="minor">
              <a:schemeClr val="tx1"/>
            </a:fontRef>
          </p:style>
        </p:cxnSp>
        <p:cxnSp>
          <p:nvCxnSpPr>
            <p:cNvPr id="10248" name="Straight Connector 10247">
              <a:extLst>
                <a:ext uri="{FF2B5EF4-FFF2-40B4-BE49-F238E27FC236}">
                  <a16:creationId xmlns:a16="http://schemas.microsoft.com/office/drawing/2014/main" id="{AFF919B2-4F92-C3A8-BB56-57699AA457A8}"/>
                </a:ext>
              </a:extLst>
            </p:cNvPr>
            <p:cNvCxnSpPr>
              <a:cxnSpLocks/>
            </p:cNvCxnSpPr>
            <p:nvPr/>
          </p:nvCxnSpPr>
          <p:spPr>
            <a:xfrm>
              <a:off x="7900885" y="4977210"/>
              <a:ext cx="401915" cy="259025"/>
            </a:xfrm>
            <a:prstGeom prst="line">
              <a:avLst/>
            </a:prstGeom>
          </p:spPr>
          <p:style>
            <a:lnRef idx="2">
              <a:schemeClr val="accent1"/>
            </a:lnRef>
            <a:fillRef idx="0">
              <a:schemeClr val="accent1"/>
            </a:fillRef>
            <a:effectRef idx="1">
              <a:schemeClr val="accent1"/>
            </a:effectRef>
            <a:fontRef idx="minor">
              <a:schemeClr val="tx1"/>
            </a:fontRef>
          </p:style>
        </p:cxnSp>
        <p:sp>
          <p:nvSpPr>
            <p:cNvPr id="10249" name="TextBox 10248">
              <a:extLst>
                <a:ext uri="{FF2B5EF4-FFF2-40B4-BE49-F238E27FC236}">
                  <a16:creationId xmlns:a16="http://schemas.microsoft.com/office/drawing/2014/main" id="{43A69953-D794-A735-B6C4-2A742792D689}"/>
                </a:ext>
              </a:extLst>
            </p:cNvPr>
            <p:cNvSpPr txBox="1"/>
            <p:nvPr/>
          </p:nvSpPr>
          <p:spPr>
            <a:xfrm>
              <a:off x="8295305" y="4383423"/>
              <a:ext cx="1055354" cy="646331"/>
            </a:xfrm>
            <a:prstGeom prst="rect">
              <a:avLst/>
            </a:prstGeom>
            <a:noFill/>
          </p:spPr>
          <p:txBody>
            <a:bodyPr wrap="none" rtlCol="0">
              <a:spAutoFit/>
            </a:bodyPr>
            <a:lstStyle/>
            <a:p>
              <a:r>
                <a:rPr lang="en-US" dirty="0"/>
                <a:t>Opcode</a:t>
              </a:r>
            </a:p>
            <a:p>
              <a:r>
                <a:rPr lang="en-US" dirty="0"/>
                <a:t>SGE List </a:t>
              </a:r>
            </a:p>
          </p:txBody>
        </p:sp>
      </p:grpSp>
      <p:cxnSp>
        <p:nvCxnSpPr>
          <p:cNvPr id="10272" name="Straight Arrow Connector 10271">
            <a:extLst>
              <a:ext uri="{FF2B5EF4-FFF2-40B4-BE49-F238E27FC236}">
                <a16:creationId xmlns:a16="http://schemas.microsoft.com/office/drawing/2014/main" id="{1FE73366-0DA9-2E47-51BD-EADCBD05AA9A}"/>
              </a:ext>
            </a:extLst>
          </p:cNvPr>
          <p:cNvCxnSpPr>
            <a:cxnSpLocks/>
            <a:stCxn id="43" idx="0"/>
          </p:cNvCxnSpPr>
          <p:nvPr/>
        </p:nvCxnSpPr>
        <p:spPr>
          <a:xfrm flipH="1" flipV="1">
            <a:off x="9263369" y="4128941"/>
            <a:ext cx="337095" cy="110867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273" name="Straight Arrow Connector 10272">
            <a:extLst>
              <a:ext uri="{FF2B5EF4-FFF2-40B4-BE49-F238E27FC236}">
                <a16:creationId xmlns:a16="http://schemas.microsoft.com/office/drawing/2014/main" id="{24E7CAC1-3344-A21F-6AB8-7B1D8D733FA8}"/>
              </a:ext>
            </a:extLst>
          </p:cNvPr>
          <p:cNvCxnSpPr>
            <a:cxnSpLocks/>
            <a:stCxn id="44" idx="0"/>
          </p:cNvCxnSpPr>
          <p:nvPr/>
        </p:nvCxnSpPr>
        <p:spPr>
          <a:xfrm flipH="1" flipV="1">
            <a:off x="9675681" y="4128941"/>
            <a:ext cx="450323" cy="11086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276" name="Straight Arrow Connector 10275">
            <a:extLst>
              <a:ext uri="{FF2B5EF4-FFF2-40B4-BE49-F238E27FC236}">
                <a16:creationId xmlns:a16="http://schemas.microsoft.com/office/drawing/2014/main" id="{0EDC6155-BCDE-182E-99B5-97B8E83A2A82}"/>
              </a:ext>
            </a:extLst>
          </p:cNvPr>
          <p:cNvCxnSpPr>
            <a:cxnSpLocks/>
            <a:stCxn id="45" idx="0"/>
          </p:cNvCxnSpPr>
          <p:nvPr/>
        </p:nvCxnSpPr>
        <p:spPr>
          <a:xfrm flipV="1">
            <a:off x="10651544" y="4128941"/>
            <a:ext cx="233000" cy="110867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91186-7170-CCFF-23BF-C52844A03DA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B51F896-383D-38E3-A9FD-91AE3751D2DB}"/>
              </a:ext>
            </a:extLst>
          </p:cNvPr>
          <p:cNvSpPr txBox="1"/>
          <p:nvPr/>
        </p:nvSpPr>
        <p:spPr>
          <a:xfrm>
            <a:off x="1384663" y="6662057"/>
            <a:ext cx="65" cy="276999"/>
          </a:xfrm>
          <a:prstGeom prst="rect">
            <a:avLst/>
          </a:prstGeom>
          <a:noFill/>
        </p:spPr>
        <p:txBody>
          <a:bodyPr wrap="none" lIns="0" tIns="0" rIns="0" bIns="0" rtlCol="0" anchor="t">
            <a:spAutoFit/>
          </a:bodyPr>
          <a:lstStyle/>
          <a:p>
            <a:pPr>
              <a:lnSpc>
                <a:spcPct val="90000"/>
              </a:lnSpc>
              <a:spcBef>
                <a:spcPts val="600"/>
              </a:spcBef>
            </a:pPr>
            <a:endParaRPr lang="en-US" sz="2000" dirty="0" err="1"/>
          </a:p>
        </p:txBody>
      </p:sp>
      <p:sp>
        <p:nvSpPr>
          <p:cNvPr id="10" name="Rectangle 9">
            <a:extLst>
              <a:ext uri="{FF2B5EF4-FFF2-40B4-BE49-F238E27FC236}">
                <a16:creationId xmlns:a16="http://schemas.microsoft.com/office/drawing/2014/main" id="{B638AE05-B28B-4494-15FE-188A1CB1C01A}"/>
              </a:ext>
            </a:extLst>
          </p:cNvPr>
          <p:cNvSpPr/>
          <p:nvPr/>
        </p:nvSpPr>
        <p:spPr>
          <a:xfrm>
            <a:off x="1611444" y="1541972"/>
            <a:ext cx="4198257" cy="88768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dirty="0"/>
              <a:t>Application</a:t>
            </a:r>
          </a:p>
        </p:txBody>
      </p:sp>
      <p:grpSp>
        <p:nvGrpSpPr>
          <p:cNvPr id="4" name="Group 3">
            <a:extLst>
              <a:ext uri="{FF2B5EF4-FFF2-40B4-BE49-F238E27FC236}">
                <a16:creationId xmlns:a16="http://schemas.microsoft.com/office/drawing/2014/main" id="{5C0E5A86-63FA-690F-9743-EC55FEC9F1D2}"/>
              </a:ext>
            </a:extLst>
          </p:cNvPr>
          <p:cNvGrpSpPr/>
          <p:nvPr/>
        </p:nvGrpSpPr>
        <p:grpSpPr>
          <a:xfrm>
            <a:off x="1720834" y="2796471"/>
            <a:ext cx="1920102" cy="1757987"/>
            <a:chOff x="4255846" y="4455436"/>
            <a:chExt cx="1920102" cy="1757987"/>
          </a:xfrm>
        </p:grpSpPr>
        <p:sp>
          <p:nvSpPr>
            <p:cNvPr id="6" name="Rectangle 5">
              <a:hlinkClick r:id="rId3" action="ppaction://hlinksldjump"/>
              <a:extLst>
                <a:ext uri="{FF2B5EF4-FFF2-40B4-BE49-F238E27FC236}">
                  <a16:creationId xmlns:a16="http://schemas.microsoft.com/office/drawing/2014/main" id="{865F228C-35A5-3181-FE01-9915487D7735}"/>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BB65F8FC-6AD4-2DF1-5251-656C33E72A68}"/>
                </a:ext>
              </a:extLst>
            </p:cNvPr>
            <p:cNvGrpSpPr/>
            <p:nvPr/>
          </p:nvGrpSpPr>
          <p:grpSpPr>
            <a:xfrm>
              <a:off x="4331104" y="4549959"/>
              <a:ext cx="1764896" cy="1603948"/>
              <a:chOff x="4336434" y="4189416"/>
              <a:chExt cx="1764896" cy="1603948"/>
            </a:xfrm>
          </p:grpSpPr>
          <p:sp>
            <p:nvSpPr>
              <p:cNvPr id="12" name="Rectangle 11">
                <a:extLst>
                  <a:ext uri="{FF2B5EF4-FFF2-40B4-BE49-F238E27FC236}">
                    <a16:creationId xmlns:a16="http://schemas.microsoft.com/office/drawing/2014/main" id="{1FA6C733-5D6D-86C5-B6C5-C01783F7321F}"/>
                  </a:ext>
                </a:extLst>
              </p:cNvPr>
              <p:cNvSpPr/>
              <p:nvPr/>
            </p:nvSpPr>
            <p:spPr>
              <a:xfrm>
                <a:off x="466194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6" name="Rectangle 15">
                <a:extLst>
                  <a:ext uri="{FF2B5EF4-FFF2-40B4-BE49-F238E27FC236}">
                    <a16:creationId xmlns:a16="http://schemas.microsoft.com/office/drawing/2014/main" id="{759203FC-9A42-C340-8F34-780EEC9A588E}"/>
                  </a:ext>
                </a:extLst>
              </p:cNvPr>
              <p:cNvSpPr/>
              <p:nvPr/>
            </p:nvSpPr>
            <p:spPr>
              <a:xfrm>
                <a:off x="466194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7" name="Rectangle 16">
                <a:extLst>
                  <a:ext uri="{FF2B5EF4-FFF2-40B4-BE49-F238E27FC236}">
                    <a16:creationId xmlns:a16="http://schemas.microsoft.com/office/drawing/2014/main" id="{6ED34E7D-3D00-1990-C847-E0C199BA9882}"/>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8" name="Straight Connector 17">
                <a:extLst>
                  <a:ext uri="{FF2B5EF4-FFF2-40B4-BE49-F238E27FC236}">
                    <a16:creationId xmlns:a16="http://schemas.microsoft.com/office/drawing/2014/main" id="{94B2CF72-1328-2E16-E05B-EF1B86F100B8}"/>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EA57E10A-107B-5E16-D0C1-898D59EB161B}"/>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20" name="Rectangle 19">
                <a:extLst>
                  <a:ext uri="{FF2B5EF4-FFF2-40B4-BE49-F238E27FC236}">
                    <a16:creationId xmlns:a16="http://schemas.microsoft.com/office/drawing/2014/main" id="{A9B55224-07A4-E913-E453-17E7A17867D9}"/>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21" name="Rectangle 20">
                <a:extLst>
                  <a:ext uri="{FF2B5EF4-FFF2-40B4-BE49-F238E27FC236}">
                    <a16:creationId xmlns:a16="http://schemas.microsoft.com/office/drawing/2014/main" id="{F637FD01-D6B6-08B7-B816-A19BEA1791D5}"/>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22" name="Rectangle 21">
                <a:extLst>
                  <a:ext uri="{FF2B5EF4-FFF2-40B4-BE49-F238E27FC236}">
                    <a16:creationId xmlns:a16="http://schemas.microsoft.com/office/drawing/2014/main" id="{B601B529-A8F4-5A5A-009E-250FE92F1AEA}"/>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23" name="Straight Connector 22">
                <a:extLst>
                  <a:ext uri="{FF2B5EF4-FFF2-40B4-BE49-F238E27FC236}">
                    <a16:creationId xmlns:a16="http://schemas.microsoft.com/office/drawing/2014/main" id="{04C71A9C-7A1E-95B1-651D-F664548DE65B}"/>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29DBE0F5-CE0F-5AF2-4FFC-DB47ED3D0611}"/>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000CF707-B3D9-BDB7-C438-A551D6C31F2E}"/>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26" name="Straight Arrow Connector 25">
                <a:extLst>
                  <a:ext uri="{FF2B5EF4-FFF2-40B4-BE49-F238E27FC236}">
                    <a16:creationId xmlns:a16="http://schemas.microsoft.com/office/drawing/2014/main" id="{1B14D92F-BE6E-2DDA-AE90-1C256F057BC2}"/>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11CE0C3B-96B2-517F-321C-2EF2DAFE20EE}"/>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30464918-EF27-6B03-A113-BB2E1C20A0CF}"/>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1C259810-66DE-F563-AA5B-95F6BE5DD5E3}"/>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3BB94704-6CF1-5A95-93C4-C77B001E2BEE}"/>
                  </a:ext>
                </a:extLst>
              </p:cNvPr>
              <p:cNvSpPr txBox="1"/>
              <p:nvPr/>
            </p:nvSpPr>
            <p:spPr>
              <a:xfrm rot="16200000">
                <a:off x="5408195" y="4840060"/>
                <a:ext cx="1109271" cy="276999"/>
              </a:xfrm>
              <a:prstGeom prst="rect">
                <a:avLst/>
              </a:prstGeom>
              <a:noFill/>
            </p:spPr>
            <p:txBody>
              <a:bodyPr wrap="square" rtlCol="0">
                <a:spAutoFit/>
              </a:bodyPr>
              <a:lstStyle/>
              <a:p>
                <a:pPr algn="ctr"/>
                <a:r>
                  <a:rPr lang="en-US" sz="1200" dirty="0"/>
                  <a:t>Recv Queue</a:t>
                </a:r>
              </a:p>
            </p:txBody>
          </p:sp>
        </p:grpSp>
        <p:sp>
          <p:nvSpPr>
            <p:cNvPr id="9" name="TextBox 8">
              <a:extLst>
                <a:ext uri="{FF2B5EF4-FFF2-40B4-BE49-F238E27FC236}">
                  <a16:creationId xmlns:a16="http://schemas.microsoft.com/office/drawing/2014/main" id="{15C39728-F142-B52F-13DB-639088236D9C}"/>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grpSp>
        <p:nvGrpSpPr>
          <p:cNvPr id="31" name="Group 30">
            <a:extLst>
              <a:ext uri="{FF2B5EF4-FFF2-40B4-BE49-F238E27FC236}">
                <a16:creationId xmlns:a16="http://schemas.microsoft.com/office/drawing/2014/main" id="{7EF459C6-67A8-7A9F-3FD1-F5B2AF8AA919}"/>
              </a:ext>
            </a:extLst>
          </p:cNvPr>
          <p:cNvGrpSpPr/>
          <p:nvPr/>
        </p:nvGrpSpPr>
        <p:grpSpPr>
          <a:xfrm>
            <a:off x="3755570" y="2807255"/>
            <a:ext cx="1125622" cy="1757987"/>
            <a:chOff x="8385638" y="2749687"/>
            <a:chExt cx="1125622" cy="1757987"/>
          </a:xfrm>
        </p:grpSpPr>
        <p:sp>
          <p:nvSpPr>
            <p:cNvPr id="32" name="Rectangle 31">
              <a:hlinkClick r:id="rId4" action="ppaction://hlinksldjump"/>
              <a:extLst>
                <a:ext uri="{FF2B5EF4-FFF2-40B4-BE49-F238E27FC236}">
                  <a16:creationId xmlns:a16="http://schemas.microsoft.com/office/drawing/2014/main" id="{454F7DD2-F93F-81BC-9DA1-3A1A35620EBF}"/>
                </a:ext>
              </a:extLst>
            </p:cNvPr>
            <p:cNvSpPr/>
            <p:nvPr/>
          </p:nvSpPr>
          <p:spPr>
            <a:xfrm>
              <a:off x="8387000" y="2749687"/>
              <a:ext cx="1124260" cy="1757987"/>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BCABA315-22C5-6812-F8FC-ED9C7145DEFD}"/>
                </a:ext>
              </a:extLst>
            </p:cNvPr>
            <p:cNvSpPr/>
            <p:nvPr/>
          </p:nvSpPr>
          <p:spPr>
            <a:xfrm>
              <a:off x="8786403" y="3196479"/>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35" name="Rectangle 34">
              <a:extLst>
                <a:ext uri="{FF2B5EF4-FFF2-40B4-BE49-F238E27FC236}">
                  <a16:creationId xmlns:a16="http://schemas.microsoft.com/office/drawing/2014/main" id="{F40E9A29-238C-6B4C-BE68-A8653A7AA4AA}"/>
                </a:ext>
              </a:extLst>
            </p:cNvPr>
            <p:cNvSpPr/>
            <p:nvPr/>
          </p:nvSpPr>
          <p:spPr>
            <a:xfrm>
              <a:off x="8786403" y="3508774"/>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39" name="Rectangle 38">
              <a:extLst>
                <a:ext uri="{FF2B5EF4-FFF2-40B4-BE49-F238E27FC236}">
                  <a16:creationId xmlns:a16="http://schemas.microsoft.com/office/drawing/2014/main" id="{7671659A-BC39-0562-9723-7EDD96F35D36}"/>
                </a:ext>
              </a:extLst>
            </p:cNvPr>
            <p:cNvSpPr/>
            <p:nvPr/>
          </p:nvSpPr>
          <p:spPr>
            <a:xfrm>
              <a:off x="8786403" y="3826065"/>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cxnSp>
          <p:nvCxnSpPr>
            <p:cNvPr id="40" name="Straight Connector 39">
              <a:extLst>
                <a:ext uri="{FF2B5EF4-FFF2-40B4-BE49-F238E27FC236}">
                  <a16:creationId xmlns:a16="http://schemas.microsoft.com/office/drawing/2014/main" id="{166371FB-0F75-B314-C27D-697FAEE2877F}"/>
                </a:ext>
              </a:extLst>
            </p:cNvPr>
            <p:cNvCxnSpPr>
              <a:cxnSpLocks/>
            </p:cNvCxnSpPr>
            <p:nvPr/>
          </p:nvCxnSpPr>
          <p:spPr>
            <a:xfrm>
              <a:off x="8786403"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86F92F35-854D-EF0B-A64B-48D62165CEF2}"/>
                </a:ext>
              </a:extLst>
            </p:cNvPr>
            <p:cNvCxnSpPr>
              <a:cxnSpLocks/>
            </p:cNvCxnSpPr>
            <p:nvPr/>
          </p:nvCxnSpPr>
          <p:spPr>
            <a:xfrm>
              <a:off x="9276081"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5450A20B-02C4-C02E-DB48-A07E13E6D8F8}"/>
                </a:ext>
              </a:extLst>
            </p:cNvPr>
            <p:cNvCxnSpPr>
              <a:cxnSpLocks/>
            </p:cNvCxnSpPr>
            <p:nvPr/>
          </p:nvCxnSpPr>
          <p:spPr>
            <a:xfrm flipV="1">
              <a:off x="9027163" y="2810226"/>
              <a:ext cx="0" cy="288387"/>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8D1E2639-ACD7-E7C6-12DD-40DC3656EC81}"/>
                </a:ext>
              </a:extLst>
            </p:cNvPr>
            <p:cNvCxnSpPr>
              <a:cxnSpLocks/>
            </p:cNvCxnSpPr>
            <p:nvPr/>
          </p:nvCxnSpPr>
          <p:spPr>
            <a:xfrm flipH="1" flipV="1">
              <a:off x="9028744" y="4171619"/>
              <a:ext cx="1249" cy="288734"/>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3D68AEA5-94FB-3757-F9A4-266CF517D6CC}"/>
                </a:ext>
              </a:extLst>
            </p:cNvPr>
            <p:cNvSpPr txBox="1"/>
            <p:nvPr/>
          </p:nvSpPr>
          <p:spPr>
            <a:xfrm>
              <a:off x="8385638" y="2760471"/>
              <a:ext cx="512128" cy="369332"/>
            </a:xfrm>
            <a:prstGeom prst="rect">
              <a:avLst/>
            </a:prstGeom>
            <a:noFill/>
          </p:spPr>
          <p:txBody>
            <a:bodyPr wrap="none" rtlCol="0">
              <a:spAutoFit/>
            </a:bodyPr>
            <a:lstStyle/>
            <a:p>
              <a:r>
                <a:rPr lang="en-US" dirty="0"/>
                <a:t>CQ</a:t>
              </a:r>
            </a:p>
          </p:txBody>
        </p:sp>
      </p:grpSp>
      <p:sp>
        <p:nvSpPr>
          <p:cNvPr id="67" name="Rectangle 66">
            <a:extLst>
              <a:ext uri="{FF2B5EF4-FFF2-40B4-BE49-F238E27FC236}">
                <a16:creationId xmlns:a16="http://schemas.microsoft.com/office/drawing/2014/main" id="{E273A765-3DD0-D483-4C15-BC41C1EA5A70}"/>
              </a:ext>
            </a:extLst>
          </p:cNvPr>
          <p:cNvSpPr/>
          <p:nvPr/>
        </p:nvSpPr>
        <p:spPr>
          <a:xfrm>
            <a:off x="1611444" y="2576402"/>
            <a:ext cx="4198257" cy="28812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9" name="Group 58">
            <a:extLst>
              <a:ext uri="{FF2B5EF4-FFF2-40B4-BE49-F238E27FC236}">
                <a16:creationId xmlns:a16="http://schemas.microsoft.com/office/drawing/2014/main" id="{CD7E369D-9B36-DE4E-54B9-EEC23AB43426}"/>
              </a:ext>
            </a:extLst>
          </p:cNvPr>
          <p:cNvGrpSpPr/>
          <p:nvPr/>
        </p:nvGrpSpPr>
        <p:grpSpPr>
          <a:xfrm>
            <a:off x="3013884" y="5207230"/>
            <a:ext cx="813215" cy="552141"/>
            <a:chOff x="2488367" y="5254052"/>
            <a:chExt cx="813215" cy="552141"/>
          </a:xfrm>
        </p:grpSpPr>
        <p:sp>
          <p:nvSpPr>
            <p:cNvPr id="60" name="Rectangle 59">
              <a:extLst>
                <a:ext uri="{FF2B5EF4-FFF2-40B4-BE49-F238E27FC236}">
                  <a16:creationId xmlns:a16="http://schemas.microsoft.com/office/drawing/2014/main" id="{4C62D5CB-FE36-563F-AD72-549BBF5ACD42}"/>
                </a:ext>
              </a:extLst>
            </p:cNvPr>
            <p:cNvSpPr/>
            <p:nvPr/>
          </p:nvSpPr>
          <p:spPr>
            <a:xfrm>
              <a:off x="2585800" y="5343993"/>
              <a:ext cx="715782" cy="32470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p>
          </p:txBody>
        </p:sp>
        <p:sp>
          <p:nvSpPr>
            <p:cNvPr id="61" name="Rectangle 60">
              <a:extLst>
                <a:ext uri="{FF2B5EF4-FFF2-40B4-BE49-F238E27FC236}">
                  <a16:creationId xmlns:a16="http://schemas.microsoft.com/office/drawing/2014/main" id="{947ECF9B-ECEB-F7AF-7C4E-106A304831C6}"/>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2CFB2482-B290-E957-5A17-18C7C9BE7D77}"/>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 name="Straight Connector 62">
              <a:extLst>
                <a:ext uri="{FF2B5EF4-FFF2-40B4-BE49-F238E27FC236}">
                  <a16:creationId xmlns:a16="http://schemas.microsoft.com/office/drawing/2014/main" id="{D9010417-6A72-A615-7022-8DE838AB4517}"/>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86AC9BFD-92EB-AA23-3391-5F5AC5B72016}"/>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AA8FFF9E-6495-EB42-DF39-ACA42B91498F}"/>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B6118A9C-325D-0F1F-8A75-928C75F51FA2}"/>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113" name="Connector: Elbow 112">
            <a:extLst>
              <a:ext uri="{FF2B5EF4-FFF2-40B4-BE49-F238E27FC236}">
                <a16:creationId xmlns:a16="http://schemas.microsoft.com/office/drawing/2014/main" id="{2D332082-6436-DD4F-4D1C-66BFBF44F624}"/>
              </a:ext>
            </a:extLst>
          </p:cNvPr>
          <p:cNvCxnSpPr>
            <a:stCxn id="60" idx="2"/>
            <a:endCxn id="102" idx="2"/>
          </p:cNvCxnSpPr>
          <p:nvPr/>
        </p:nvCxnSpPr>
        <p:spPr>
          <a:xfrm rot="16200000" flipH="1">
            <a:off x="6110877" y="2980210"/>
            <a:ext cx="12700" cy="5283338"/>
          </a:xfrm>
          <a:prstGeom prst="bentConnector3">
            <a:avLst>
              <a:gd name="adj1" fmla="val 5222945"/>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15" name="TextBox 114">
            <a:extLst>
              <a:ext uri="{FF2B5EF4-FFF2-40B4-BE49-F238E27FC236}">
                <a16:creationId xmlns:a16="http://schemas.microsoft.com/office/drawing/2014/main" id="{D6FE9F75-EA60-3861-68EA-2557E58E3476}"/>
              </a:ext>
            </a:extLst>
          </p:cNvPr>
          <p:cNvSpPr txBox="1"/>
          <p:nvPr/>
        </p:nvSpPr>
        <p:spPr>
          <a:xfrm>
            <a:off x="5695088" y="5917925"/>
            <a:ext cx="801823" cy="369332"/>
          </a:xfrm>
          <a:prstGeom prst="rect">
            <a:avLst/>
          </a:prstGeom>
          <a:noFill/>
        </p:spPr>
        <p:txBody>
          <a:bodyPr wrap="none" rtlCol="0">
            <a:spAutoFit/>
          </a:bodyPr>
          <a:lstStyle/>
          <a:p>
            <a:r>
              <a:rPr lang="en-US" dirty="0"/>
              <a:t>RDMA</a:t>
            </a:r>
          </a:p>
        </p:txBody>
      </p:sp>
      <p:sp>
        <p:nvSpPr>
          <p:cNvPr id="116" name="Lightning Bolt 115">
            <a:extLst>
              <a:ext uri="{FF2B5EF4-FFF2-40B4-BE49-F238E27FC236}">
                <a16:creationId xmlns:a16="http://schemas.microsoft.com/office/drawing/2014/main" id="{F4794039-CF6D-39CF-DA1C-5DB999F6208A}"/>
              </a:ext>
            </a:extLst>
          </p:cNvPr>
          <p:cNvSpPr/>
          <p:nvPr/>
        </p:nvSpPr>
        <p:spPr>
          <a:xfrm rot="15520488">
            <a:off x="5586669" y="5995375"/>
            <a:ext cx="224851" cy="180572"/>
          </a:xfrm>
          <a:prstGeom prst="lightningBol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itle 118">
            <a:extLst>
              <a:ext uri="{FF2B5EF4-FFF2-40B4-BE49-F238E27FC236}">
                <a16:creationId xmlns:a16="http://schemas.microsoft.com/office/drawing/2014/main" id="{8B9DCCA8-A6F4-E595-8DAA-36841A213504}"/>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Revisiting…</a:t>
            </a:r>
          </a:p>
        </p:txBody>
      </p:sp>
      <p:grpSp>
        <p:nvGrpSpPr>
          <p:cNvPr id="151" name="Group 150">
            <a:extLst>
              <a:ext uri="{FF2B5EF4-FFF2-40B4-BE49-F238E27FC236}">
                <a16:creationId xmlns:a16="http://schemas.microsoft.com/office/drawing/2014/main" id="{A14680AC-C03E-6ED2-36A1-2456FDB4A783}"/>
              </a:ext>
            </a:extLst>
          </p:cNvPr>
          <p:cNvGrpSpPr/>
          <p:nvPr/>
        </p:nvGrpSpPr>
        <p:grpSpPr>
          <a:xfrm>
            <a:off x="4955671" y="2807255"/>
            <a:ext cx="810746" cy="1757987"/>
            <a:chOff x="8387000" y="2749687"/>
            <a:chExt cx="1124260" cy="1757987"/>
          </a:xfrm>
        </p:grpSpPr>
        <p:sp>
          <p:nvSpPr>
            <p:cNvPr id="152" name="Rectangle 151">
              <a:hlinkClick r:id="rId5" action="ppaction://hlinksldjump"/>
              <a:extLst>
                <a:ext uri="{FF2B5EF4-FFF2-40B4-BE49-F238E27FC236}">
                  <a16:creationId xmlns:a16="http://schemas.microsoft.com/office/drawing/2014/main" id="{A72EE3B3-7608-5220-3AF0-E34FA9368DF7}"/>
                </a:ext>
              </a:extLst>
            </p:cNvPr>
            <p:cNvSpPr/>
            <p:nvPr/>
          </p:nvSpPr>
          <p:spPr>
            <a:xfrm>
              <a:off x="8387000" y="2749687"/>
              <a:ext cx="1124260" cy="175798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a:extLst>
                <a:ext uri="{FF2B5EF4-FFF2-40B4-BE49-F238E27FC236}">
                  <a16:creationId xmlns:a16="http://schemas.microsoft.com/office/drawing/2014/main" id="{6878A8D6-E73D-EB0F-DD4F-8D61640E5EC3}"/>
                </a:ext>
              </a:extLst>
            </p:cNvPr>
            <p:cNvSpPr/>
            <p:nvPr/>
          </p:nvSpPr>
          <p:spPr>
            <a:xfrm>
              <a:off x="8507988" y="3196479"/>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VA</a:t>
              </a:r>
            </a:p>
          </p:txBody>
        </p:sp>
        <p:sp>
          <p:nvSpPr>
            <p:cNvPr id="154" name="Rectangle 153">
              <a:extLst>
                <a:ext uri="{FF2B5EF4-FFF2-40B4-BE49-F238E27FC236}">
                  <a16:creationId xmlns:a16="http://schemas.microsoft.com/office/drawing/2014/main" id="{4FD86326-6EA7-F261-FEA4-E376662C8EFE}"/>
                </a:ext>
              </a:extLst>
            </p:cNvPr>
            <p:cNvSpPr/>
            <p:nvPr/>
          </p:nvSpPr>
          <p:spPr>
            <a:xfrm>
              <a:off x="8507988" y="3508774"/>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RKEY</a:t>
              </a:r>
            </a:p>
          </p:txBody>
        </p:sp>
        <p:sp>
          <p:nvSpPr>
            <p:cNvPr id="155" name="Rectangle 154">
              <a:extLst>
                <a:ext uri="{FF2B5EF4-FFF2-40B4-BE49-F238E27FC236}">
                  <a16:creationId xmlns:a16="http://schemas.microsoft.com/office/drawing/2014/main" id="{6C51B586-5A7C-0893-0717-4FD3C9E79304}"/>
                </a:ext>
              </a:extLst>
            </p:cNvPr>
            <p:cNvSpPr/>
            <p:nvPr/>
          </p:nvSpPr>
          <p:spPr>
            <a:xfrm>
              <a:off x="8507988" y="3826065"/>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LKEY</a:t>
              </a:r>
            </a:p>
          </p:txBody>
        </p:sp>
        <p:sp>
          <p:nvSpPr>
            <p:cNvPr id="160" name="TextBox 159">
              <a:extLst>
                <a:ext uri="{FF2B5EF4-FFF2-40B4-BE49-F238E27FC236}">
                  <a16:creationId xmlns:a16="http://schemas.microsoft.com/office/drawing/2014/main" id="{AA45B62F-6975-142E-DED0-19CBF8E5B40E}"/>
                </a:ext>
              </a:extLst>
            </p:cNvPr>
            <p:cNvSpPr txBox="1"/>
            <p:nvPr/>
          </p:nvSpPr>
          <p:spPr>
            <a:xfrm>
              <a:off x="8483965" y="2800343"/>
              <a:ext cx="506870" cy="369332"/>
            </a:xfrm>
            <a:prstGeom prst="rect">
              <a:avLst/>
            </a:prstGeom>
            <a:noFill/>
          </p:spPr>
          <p:txBody>
            <a:bodyPr wrap="none" rtlCol="0">
              <a:spAutoFit/>
            </a:bodyPr>
            <a:lstStyle/>
            <a:p>
              <a:r>
                <a:rPr lang="en-US" dirty="0"/>
                <a:t>MR</a:t>
              </a:r>
            </a:p>
          </p:txBody>
        </p:sp>
      </p:grpSp>
      <p:sp>
        <p:nvSpPr>
          <p:cNvPr id="161" name="Rectangle 160">
            <a:extLst>
              <a:ext uri="{FF2B5EF4-FFF2-40B4-BE49-F238E27FC236}">
                <a16:creationId xmlns:a16="http://schemas.microsoft.com/office/drawing/2014/main" id="{23E02A7A-2E88-0188-AA6B-C42860DBF89B}"/>
              </a:ext>
            </a:extLst>
          </p:cNvPr>
          <p:cNvSpPr/>
          <p:nvPr/>
        </p:nvSpPr>
        <p:spPr>
          <a:xfrm>
            <a:off x="6659767" y="1541972"/>
            <a:ext cx="4198257" cy="88768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dirty="0"/>
              <a:t>Application</a:t>
            </a:r>
          </a:p>
        </p:txBody>
      </p:sp>
      <p:grpSp>
        <p:nvGrpSpPr>
          <p:cNvPr id="162" name="Group 161">
            <a:extLst>
              <a:ext uri="{FF2B5EF4-FFF2-40B4-BE49-F238E27FC236}">
                <a16:creationId xmlns:a16="http://schemas.microsoft.com/office/drawing/2014/main" id="{7416C66D-6A17-936D-3A25-D0E4B01D17A2}"/>
              </a:ext>
            </a:extLst>
          </p:cNvPr>
          <p:cNvGrpSpPr/>
          <p:nvPr/>
        </p:nvGrpSpPr>
        <p:grpSpPr>
          <a:xfrm>
            <a:off x="6769157" y="2796471"/>
            <a:ext cx="1920102" cy="1757987"/>
            <a:chOff x="4255846" y="4455436"/>
            <a:chExt cx="1920102" cy="1757987"/>
          </a:xfrm>
        </p:grpSpPr>
        <p:sp>
          <p:nvSpPr>
            <p:cNvPr id="163" name="Rectangle 162">
              <a:hlinkClick r:id="rId3" action="ppaction://hlinksldjump"/>
              <a:extLst>
                <a:ext uri="{FF2B5EF4-FFF2-40B4-BE49-F238E27FC236}">
                  <a16:creationId xmlns:a16="http://schemas.microsoft.com/office/drawing/2014/main" id="{F6CEDD98-A3F6-768A-56EA-3D627DA5B119}"/>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4" name="Group 163">
              <a:extLst>
                <a:ext uri="{FF2B5EF4-FFF2-40B4-BE49-F238E27FC236}">
                  <a16:creationId xmlns:a16="http://schemas.microsoft.com/office/drawing/2014/main" id="{F45064CE-6216-9410-E455-A05398CECD72}"/>
                </a:ext>
              </a:extLst>
            </p:cNvPr>
            <p:cNvGrpSpPr/>
            <p:nvPr/>
          </p:nvGrpSpPr>
          <p:grpSpPr>
            <a:xfrm>
              <a:off x="4331104" y="4549959"/>
              <a:ext cx="1764896" cy="1603948"/>
              <a:chOff x="4336434" y="4189416"/>
              <a:chExt cx="1764896" cy="1603948"/>
            </a:xfrm>
          </p:grpSpPr>
          <p:sp>
            <p:nvSpPr>
              <p:cNvPr id="166" name="Rectangle 165">
                <a:extLst>
                  <a:ext uri="{FF2B5EF4-FFF2-40B4-BE49-F238E27FC236}">
                    <a16:creationId xmlns:a16="http://schemas.microsoft.com/office/drawing/2014/main" id="{6C70E357-AD82-AD02-646B-0963421A8E9B}"/>
                  </a:ext>
                </a:extLst>
              </p:cNvPr>
              <p:cNvSpPr/>
              <p:nvPr/>
            </p:nvSpPr>
            <p:spPr>
              <a:xfrm>
                <a:off x="466194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67" name="Rectangle 166">
                <a:extLst>
                  <a:ext uri="{FF2B5EF4-FFF2-40B4-BE49-F238E27FC236}">
                    <a16:creationId xmlns:a16="http://schemas.microsoft.com/office/drawing/2014/main" id="{7EBF1B33-D7BA-BE5A-900F-EF29DAC90A0B}"/>
                  </a:ext>
                </a:extLst>
              </p:cNvPr>
              <p:cNvSpPr/>
              <p:nvPr/>
            </p:nvSpPr>
            <p:spPr>
              <a:xfrm>
                <a:off x="466194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68" name="Rectangle 167">
                <a:extLst>
                  <a:ext uri="{FF2B5EF4-FFF2-40B4-BE49-F238E27FC236}">
                    <a16:creationId xmlns:a16="http://schemas.microsoft.com/office/drawing/2014/main" id="{60FD1EC6-95CD-A2C8-793B-39032055CDBB}"/>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69" name="Straight Connector 168">
                <a:extLst>
                  <a:ext uri="{FF2B5EF4-FFF2-40B4-BE49-F238E27FC236}">
                    <a16:creationId xmlns:a16="http://schemas.microsoft.com/office/drawing/2014/main" id="{77096447-D965-3A49-3EEC-E35A3F2ED6F8}"/>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70" name="Straight Connector 169">
                <a:extLst>
                  <a:ext uri="{FF2B5EF4-FFF2-40B4-BE49-F238E27FC236}">
                    <a16:creationId xmlns:a16="http://schemas.microsoft.com/office/drawing/2014/main" id="{D8633184-0DC5-A07C-B4AD-84FC2043EF3F}"/>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171" name="Rectangle 170">
                <a:extLst>
                  <a:ext uri="{FF2B5EF4-FFF2-40B4-BE49-F238E27FC236}">
                    <a16:creationId xmlns:a16="http://schemas.microsoft.com/office/drawing/2014/main" id="{5AF9F11F-761B-01F2-9D5B-3075AA6FE12E}"/>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72" name="Rectangle 171">
                <a:extLst>
                  <a:ext uri="{FF2B5EF4-FFF2-40B4-BE49-F238E27FC236}">
                    <a16:creationId xmlns:a16="http://schemas.microsoft.com/office/drawing/2014/main" id="{41132321-1D65-E5C5-5630-14C74532630A}"/>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73" name="Rectangle 172">
                <a:extLst>
                  <a:ext uri="{FF2B5EF4-FFF2-40B4-BE49-F238E27FC236}">
                    <a16:creationId xmlns:a16="http://schemas.microsoft.com/office/drawing/2014/main" id="{4F7E3E27-3C26-E8F2-9725-B251FF1D16E9}"/>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74" name="Straight Connector 173">
                <a:extLst>
                  <a:ext uri="{FF2B5EF4-FFF2-40B4-BE49-F238E27FC236}">
                    <a16:creationId xmlns:a16="http://schemas.microsoft.com/office/drawing/2014/main" id="{E8E87395-3E94-4385-9F3B-27DC2B3A54B1}"/>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75" name="Straight Connector 174">
                <a:extLst>
                  <a:ext uri="{FF2B5EF4-FFF2-40B4-BE49-F238E27FC236}">
                    <a16:creationId xmlns:a16="http://schemas.microsoft.com/office/drawing/2014/main" id="{9B4C49CA-75E0-E509-5D20-9F11C880950C}"/>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176" name="TextBox 175">
                <a:extLst>
                  <a:ext uri="{FF2B5EF4-FFF2-40B4-BE49-F238E27FC236}">
                    <a16:creationId xmlns:a16="http://schemas.microsoft.com/office/drawing/2014/main" id="{8F7B3D26-A142-057E-B6B4-6CD2665969AB}"/>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177" name="Straight Arrow Connector 176">
                <a:extLst>
                  <a:ext uri="{FF2B5EF4-FFF2-40B4-BE49-F238E27FC236}">
                    <a16:creationId xmlns:a16="http://schemas.microsoft.com/office/drawing/2014/main" id="{97F2D4DB-86BD-8C53-523E-412C045BAA7D}"/>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8" name="Straight Arrow Connector 177">
                <a:extLst>
                  <a:ext uri="{FF2B5EF4-FFF2-40B4-BE49-F238E27FC236}">
                    <a16:creationId xmlns:a16="http://schemas.microsoft.com/office/drawing/2014/main" id="{BE1F3FCA-1B65-E247-94FF-ADF4C0513113}"/>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9" name="Straight Arrow Connector 178">
                <a:extLst>
                  <a:ext uri="{FF2B5EF4-FFF2-40B4-BE49-F238E27FC236}">
                    <a16:creationId xmlns:a16="http://schemas.microsoft.com/office/drawing/2014/main" id="{D4B5EB3C-784A-B9EA-4D12-56B473940F32}"/>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0" name="Straight Arrow Connector 179">
                <a:extLst>
                  <a:ext uri="{FF2B5EF4-FFF2-40B4-BE49-F238E27FC236}">
                    <a16:creationId xmlns:a16="http://schemas.microsoft.com/office/drawing/2014/main" id="{2E3FE683-C7DE-3B26-52E6-14078357D243}"/>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1" name="TextBox 180">
                <a:extLst>
                  <a:ext uri="{FF2B5EF4-FFF2-40B4-BE49-F238E27FC236}">
                    <a16:creationId xmlns:a16="http://schemas.microsoft.com/office/drawing/2014/main" id="{3181484C-4A0F-785B-0CF9-81CFF95797DB}"/>
                  </a:ext>
                </a:extLst>
              </p:cNvPr>
              <p:cNvSpPr txBox="1"/>
              <p:nvPr/>
            </p:nvSpPr>
            <p:spPr>
              <a:xfrm rot="16200000">
                <a:off x="5408195" y="4840060"/>
                <a:ext cx="1109271" cy="276999"/>
              </a:xfrm>
              <a:prstGeom prst="rect">
                <a:avLst/>
              </a:prstGeom>
              <a:noFill/>
            </p:spPr>
            <p:txBody>
              <a:bodyPr wrap="square" rtlCol="0">
                <a:spAutoFit/>
              </a:bodyPr>
              <a:lstStyle/>
              <a:p>
                <a:pPr algn="ctr"/>
                <a:r>
                  <a:rPr lang="en-US" sz="1200" dirty="0"/>
                  <a:t>Recv Queue</a:t>
                </a:r>
              </a:p>
            </p:txBody>
          </p:sp>
        </p:grpSp>
        <p:sp>
          <p:nvSpPr>
            <p:cNvPr id="165" name="TextBox 164">
              <a:extLst>
                <a:ext uri="{FF2B5EF4-FFF2-40B4-BE49-F238E27FC236}">
                  <a16:creationId xmlns:a16="http://schemas.microsoft.com/office/drawing/2014/main" id="{567EFF49-2760-F138-A6BF-DE0EB509DAF5}"/>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grpSp>
        <p:nvGrpSpPr>
          <p:cNvPr id="182" name="Group 181">
            <a:extLst>
              <a:ext uri="{FF2B5EF4-FFF2-40B4-BE49-F238E27FC236}">
                <a16:creationId xmlns:a16="http://schemas.microsoft.com/office/drawing/2014/main" id="{3044D243-0600-5264-FE8E-DFD3ABB34DE7}"/>
              </a:ext>
            </a:extLst>
          </p:cNvPr>
          <p:cNvGrpSpPr/>
          <p:nvPr/>
        </p:nvGrpSpPr>
        <p:grpSpPr>
          <a:xfrm>
            <a:off x="8803893" y="2807255"/>
            <a:ext cx="1125622" cy="1757987"/>
            <a:chOff x="8385638" y="2749687"/>
            <a:chExt cx="1125622" cy="1757987"/>
          </a:xfrm>
        </p:grpSpPr>
        <p:sp>
          <p:nvSpPr>
            <p:cNvPr id="183" name="Rectangle 182">
              <a:hlinkClick r:id="rId4" action="ppaction://hlinksldjump"/>
              <a:extLst>
                <a:ext uri="{FF2B5EF4-FFF2-40B4-BE49-F238E27FC236}">
                  <a16:creationId xmlns:a16="http://schemas.microsoft.com/office/drawing/2014/main" id="{804D3651-3E3D-37FC-B50D-105D86CB6FB6}"/>
                </a:ext>
              </a:extLst>
            </p:cNvPr>
            <p:cNvSpPr/>
            <p:nvPr/>
          </p:nvSpPr>
          <p:spPr>
            <a:xfrm>
              <a:off x="8387000" y="2749687"/>
              <a:ext cx="1124260" cy="1757987"/>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a:extLst>
                <a:ext uri="{FF2B5EF4-FFF2-40B4-BE49-F238E27FC236}">
                  <a16:creationId xmlns:a16="http://schemas.microsoft.com/office/drawing/2014/main" id="{0EE8F1F6-D905-07BE-D8E9-E1570D536AC5}"/>
                </a:ext>
              </a:extLst>
            </p:cNvPr>
            <p:cNvSpPr/>
            <p:nvPr/>
          </p:nvSpPr>
          <p:spPr>
            <a:xfrm>
              <a:off x="8786403" y="3196479"/>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185" name="Rectangle 184">
              <a:extLst>
                <a:ext uri="{FF2B5EF4-FFF2-40B4-BE49-F238E27FC236}">
                  <a16:creationId xmlns:a16="http://schemas.microsoft.com/office/drawing/2014/main" id="{7EA9B9E0-995B-1C03-E645-A84AA3A7C28C}"/>
                </a:ext>
              </a:extLst>
            </p:cNvPr>
            <p:cNvSpPr/>
            <p:nvPr/>
          </p:nvSpPr>
          <p:spPr>
            <a:xfrm>
              <a:off x="8786403" y="3508774"/>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186" name="Rectangle 185">
              <a:extLst>
                <a:ext uri="{FF2B5EF4-FFF2-40B4-BE49-F238E27FC236}">
                  <a16:creationId xmlns:a16="http://schemas.microsoft.com/office/drawing/2014/main" id="{3FD845FC-DE87-E4CA-DE09-B9B911BF9390}"/>
                </a:ext>
              </a:extLst>
            </p:cNvPr>
            <p:cNvSpPr/>
            <p:nvPr/>
          </p:nvSpPr>
          <p:spPr>
            <a:xfrm>
              <a:off x="8786403" y="3826065"/>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cxnSp>
          <p:nvCxnSpPr>
            <p:cNvPr id="187" name="Straight Connector 186">
              <a:extLst>
                <a:ext uri="{FF2B5EF4-FFF2-40B4-BE49-F238E27FC236}">
                  <a16:creationId xmlns:a16="http://schemas.microsoft.com/office/drawing/2014/main" id="{37FD3C2E-237B-CE6D-A1DA-6AE50989642E}"/>
                </a:ext>
              </a:extLst>
            </p:cNvPr>
            <p:cNvCxnSpPr>
              <a:cxnSpLocks/>
            </p:cNvCxnSpPr>
            <p:nvPr/>
          </p:nvCxnSpPr>
          <p:spPr>
            <a:xfrm>
              <a:off x="8786403"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188" name="Straight Connector 187">
              <a:extLst>
                <a:ext uri="{FF2B5EF4-FFF2-40B4-BE49-F238E27FC236}">
                  <a16:creationId xmlns:a16="http://schemas.microsoft.com/office/drawing/2014/main" id="{442B4A57-972B-7592-D2D9-97F7308E4F31}"/>
                </a:ext>
              </a:extLst>
            </p:cNvPr>
            <p:cNvCxnSpPr>
              <a:cxnSpLocks/>
            </p:cNvCxnSpPr>
            <p:nvPr/>
          </p:nvCxnSpPr>
          <p:spPr>
            <a:xfrm>
              <a:off x="9276081"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189" name="Straight Arrow Connector 188">
              <a:extLst>
                <a:ext uri="{FF2B5EF4-FFF2-40B4-BE49-F238E27FC236}">
                  <a16:creationId xmlns:a16="http://schemas.microsoft.com/office/drawing/2014/main" id="{1B022866-B376-C21A-CBCD-F8F02A878B97}"/>
                </a:ext>
              </a:extLst>
            </p:cNvPr>
            <p:cNvCxnSpPr>
              <a:cxnSpLocks/>
            </p:cNvCxnSpPr>
            <p:nvPr/>
          </p:nvCxnSpPr>
          <p:spPr>
            <a:xfrm flipV="1">
              <a:off x="9027163" y="2810226"/>
              <a:ext cx="0" cy="288387"/>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cxnSp>
          <p:nvCxnSpPr>
            <p:cNvPr id="190" name="Straight Arrow Connector 189">
              <a:extLst>
                <a:ext uri="{FF2B5EF4-FFF2-40B4-BE49-F238E27FC236}">
                  <a16:creationId xmlns:a16="http://schemas.microsoft.com/office/drawing/2014/main" id="{27BA59EF-3A2A-138E-3C79-0AFB1EF4A059}"/>
                </a:ext>
              </a:extLst>
            </p:cNvPr>
            <p:cNvCxnSpPr>
              <a:cxnSpLocks/>
            </p:cNvCxnSpPr>
            <p:nvPr/>
          </p:nvCxnSpPr>
          <p:spPr>
            <a:xfrm flipH="1" flipV="1">
              <a:off x="9028744" y="4171619"/>
              <a:ext cx="1249" cy="288734"/>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sp>
          <p:nvSpPr>
            <p:cNvPr id="191" name="TextBox 190">
              <a:extLst>
                <a:ext uri="{FF2B5EF4-FFF2-40B4-BE49-F238E27FC236}">
                  <a16:creationId xmlns:a16="http://schemas.microsoft.com/office/drawing/2014/main" id="{30474207-65C1-A744-75B3-4F0CA2C5FE18}"/>
                </a:ext>
              </a:extLst>
            </p:cNvPr>
            <p:cNvSpPr txBox="1"/>
            <p:nvPr/>
          </p:nvSpPr>
          <p:spPr>
            <a:xfrm>
              <a:off x="8385638" y="2760471"/>
              <a:ext cx="512128" cy="369332"/>
            </a:xfrm>
            <a:prstGeom prst="rect">
              <a:avLst/>
            </a:prstGeom>
            <a:noFill/>
          </p:spPr>
          <p:txBody>
            <a:bodyPr wrap="none" rtlCol="0">
              <a:spAutoFit/>
            </a:bodyPr>
            <a:lstStyle/>
            <a:p>
              <a:r>
                <a:rPr lang="en-US" dirty="0"/>
                <a:t>CQ</a:t>
              </a:r>
            </a:p>
          </p:txBody>
        </p:sp>
      </p:grpSp>
      <p:sp>
        <p:nvSpPr>
          <p:cNvPr id="192" name="Rectangle 191">
            <a:extLst>
              <a:ext uri="{FF2B5EF4-FFF2-40B4-BE49-F238E27FC236}">
                <a16:creationId xmlns:a16="http://schemas.microsoft.com/office/drawing/2014/main" id="{48CCC815-8412-45AB-6730-A0EB333FEBBD}"/>
              </a:ext>
            </a:extLst>
          </p:cNvPr>
          <p:cNvSpPr/>
          <p:nvPr/>
        </p:nvSpPr>
        <p:spPr>
          <a:xfrm>
            <a:off x="6659767" y="2576402"/>
            <a:ext cx="4198257" cy="28812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2" name="Group 201">
            <a:extLst>
              <a:ext uri="{FF2B5EF4-FFF2-40B4-BE49-F238E27FC236}">
                <a16:creationId xmlns:a16="http://schemas.microsoft.com/office/drawing/2014/main" id="{5FD898FD-F028-E15F-C970-353B0B1AE4C2}"/>
              </a:ext>
            </a:extLst>
          </p:cNvPr>
          <p:cNvGrpSpPr/>
          <p:nvPr/>
        </p:nvGrpSpPr>
        <p:grpSpPr>
          <a:xfrm>
            <a:off x="10003994" y="2807255"/>
            <a:ext cx="810746" cy="1757987"/>
            <a:chOff x="8387000" y="2749687"/>
            <a:chExt cx="1124260" cy="1757987"/>
          </a:xfrm>
        </p:grpSpPr>
        <p:sp>
          <p:nvSpPr>
            <p:cNvPr id="203" name="Rectangle 202">
              <a:hlinkClick r:id="rId4" action="ppaction://hlinksldjump"/>
              <a:extLst>
                <a:ext uri="{FF2B5EF4-FFF2-40B4-BE49-F238E27FC236}">
                  <a16:creationId xmlns:a16="http://schemas.microsoft.com/office/drawing/2014/main" id="{66A44A95-09C1-435E-8572-442C945C9AF2}"/>
                </a:ext>
              </a:extLst>
            </p:cNvPr>
            <p:cNvSpPr/>
            <p:nvPr/>
          </p:nvSpPr>
          <p:spPr>
            <a:xfrm>
              <a:off x="8387000" y="2749687"/>
              <a:ext cx="1124260" cy="175798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ectangle 203">
              <a:extLst>
                <a:ext uri="{FF2B5EF4-FFF2-40B4-BE49-F238E27FC236}">
                  <a16:creationId xmlns:a16="http://schemas.microsoft.com/office/drawing/2014/main" id="{EAD7F85F-505F-4E9A-CCDD-B26B95752FA9}"/>
                </a:ext>
              </a:extLst>
            </p:cNvPr>
            <p:cNvSpPr/>
            <p:nvPr/>
          </p:nvSpPr>
          <p:spPr>
            <a:xfrm>
              <a:off x="8507988" y="3196479"/>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VA</a:t>
              </a:r>
            </a:p>
          </p:txBody>
        </p:sp>
        <p:sp>
          <p:nvSpPr>
            <p:cNvPr id="205" name="Rectangle 204">
              <a:extLst>
                <a:ext uri="{FF2B5EF4-FFF2-40B4-BE49-F238E27FC236}">
                  <a16:creationId xmlns:a16="http://schemas.microsoft.com/office/drawing/2014/main" id="{02F34513-3D9C-9287-8E1E-44D05B9E49A6}"/>
                </a:ext>
              </a:extLst>
            </p:cNvPr>
            <p:cNvSpPr/>
            <p:nvPr/>
          </p:nvSpPr>
          <p:spPr>
            <a:xfrm>
              <a:off x="8507988" y="3508774"/>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RKEY</a:t>
              </a:r>
            </a:p>
          </p:txBody>
        </p:sp>
        <p:sp>
          <p:nvSpPr>
            <p:cNvPr id="206" name="Rectangle 205">
              <a:extLst>
                <a:ext uri="{FF2B5EF4-FFF2-40B4-BE49-F238E27FC236}">
                  <a16:creationId xmlns:a16="http://schemas.microsoft.com/office/drawing/2014/main" id="{638B585A-8D85-FE75-A25F-7541C768EA50}"/>
                </a:ext>
              </a:extLst>
            </p:cNvPr>
            <p:cNvSpPr/>
            <p:nvPr/>
          </p:nvSpPr>
          <p:spPr>
            <a:xfrm>
              <a:off x="8507988" y="3826065"/>
              <a:ext cx="765596"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LKEY</a:t>
              </a:r>
            </a:p>
          </p:txBody>
        </p:sp>
        <p:sp>
          <p:nvSpPr>
            <p:cNvPr id="207" name="TextBox 206">
              <a:extLst>
                <a:ext uri="{FF2B5EF4-FFF2-40B4-BE49-F238E27FC236}">
                  <a16:creationId xmlns:a16="http://schemas.microsoft.com/office/drawing/2014/main" id="{779D93B3-EEE9-4123-8FEB-CCA3E454907A}"/>
                </a:ext>
              </a:extLst>
            </p:cNvPr>
            <p:cNvSpPr txBox="1"/>
            <p:nvPr/>
          </p:nvSpPr>
          <p:spPr>
            <a:xfrm>
              <a:off x="8483965" y="2800343"/>
              <a:ext cx="506870" cy="369332"/>
            </a:xfrm>
            <a:prstGeom prst="rect">
              <a:avLst/>
            </a:prstGeom>
            <a:noFill/>
          </p:spPr>
          <p:txBody>
            <a:bodyPr wrap="none" rtlCol="0">
              <a:spAutoFit/>
            </a:bodyPr>
            <a:lstStyle/>
            <a:p>
              <a:r>
                <a:rPr lang="en-US" dirty="0"/>
                <a:t>MR</a:t>
              </a:r>
            </a:p>
          </p:txBody>
        </p:sp>
      </p:grpSp>
      <p:grpSp>
        <p:nvGrpSpPr>
          <p:cNvPr id="101" name="Group 100">
            <a:extLst>
              <a:ext uri="{FF2B5EF4-FFF2-40B4-BE49-F238E27FC236}">
                <a16:creationId xmlns:a16="http://schemas.microsoft.com/office/drawing/2014/main" id="{DC8AAB70-1508-F967-7A31-FE3F706DCB5C}"/>
              </a:ext>
            </a:extLst>
          </p:cNvPr>
          <p:cNvGrpSpPr/>
          <p:nvPr/>
        </p:nvGrpSpPr>
        <p:grpSpPr>
          <a:xfrm>
            <a:off x="8297222" y="5207230"/>
            <a:ext cx="813215" cy="552141"/>
            <a:chOff x="2488367" y="5254052"/>
            <a:chExt cx="813215" cy="552141"/>
          </a:xfrm>
        </p:grpSpPr>
        <p:sp>
          <p:nvSpPr>
            <p:cNvPr id="102" name="Rectangle 101">
              <a:extLst>
                <a:ext uri="{FF2B5EF4-FFF2-40B4-BE49-F238E27FC236}">
                  <a16:creationId xmlns:a16="http://schemas.microsoft.com/office/drawing/2014/main" id="{FEC6D5C2-F25B-E606-3012-7529CAB20ADA}"/>
                </a:ext>
              </a:extLst>
            </p:cNvPr>
            <p:cNvSpPr/>
            <p:nvPr/>
          </p:nvSpPr>
          <p:spPr>
            <a:xfrm>
              <a:off x="2585800" y="5343993"/>
              <a:ext cx="715782" cy="32470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p>
          </p:txBody>
        </p:sp>
        <p:sp>
          <p:nvSpPr>
            <p:cNvPr id="103" name="Rectangle 102">
              <a:extLst>
                <a:ext uri="{FF2B5EF4-FFF2-40B4-BE49-F238E27FC236}">
                  <a16:creationId xmlns:a16="http://schemas.microsoft.com/office/drawing/2014/main" id="{882FB5FA-4E01-9BCB-6066-D8F746AB1D8F}"/>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FEAD0688-9245-CB45-A4CD-3D41D4FB36B6}"/>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5" name="Straight Connector 104">
              <a:extLst>
                <a:ext uri="{FF2B5EF4-FFF2-40B4-BE49-F238E27FC236}">
                  <a16:creationId xmlns:a16="http://schemas.microsoft.com/office/drawing/2014/main" id="{DC52A066-5D69-EC29-5B59-B5579D5C2B84}"/>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62D00415-9A8A-F84A-C886-226CB7C717BE}"/>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F68F8F70-1D8D-C2C4-D270-C5F3E5DE1245}"/>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89696B75-2BED-7A74-66C1-D22466E78822}"/>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08" name="Rectangle 207">
            <a:extLst>
              <a:ext uri="{FF2B5EF4-FFF2-40B4-BE49-F238E27FC236}">
                <a16:creationId xmlns:a16="http://schemas.microsoft.com/office/drawing/2014/main" id="{326370E5-F166-BCA4-AD40-E6A9C8878410}"/>
              </a:ext>
            </a:extLst>
          </p:cNvPr>
          <p:cNvSpPr/>
          <p:nvPr/>
        </p:nvSpPr>
        <p:spPr>
          <a:xfrm>
            <a:off x="4156335" y="1690688"/>
            <a:ext cx="1432153" cy="341861"/>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Buffer</a:t>
            </a:r>
          </a:p>
        </p:txBody>
      </p:sp>
      <p:sp>
        <p:nvSpPr>
          <p:cNvPr id="209" name="Rectangle 208">
            <a:extLst>
              <a:ext uri="{FF2B5EF4-FFF2-40B4-BE49-F238E27FC236}">
                <a16:creationId xmlns:a16="http://schemas.microsoft.com/office/drawing/2014/main" id="{FCFABBEC-C163-DEC4-23B8-C720F022F377}"/>
              </a:ext>
            </a:extLst>
          </p:cNvPr>
          <p:cNvSpPr/>
          <p:nvPr/>
        </p:nvSpPr>
        <p:spPr>
          <a:xfrm>
            <a:off x="9281771" y="1701472"/>
            <a:ext cx="1432153" cy="341861"/>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Buffer</a:t>
            </a:r>
          </a:p>
        </p:txBody>
      </p:sp>
    </p:spTree>
    <p:extLst>
      <p:ext uri="{BB962C8B-B14F-4D97-AF65-F5344CB8AC3E}">
        <p14:creationId xmlns:p14="http://schemas.microsoft.com/office/powerpoint/2010/main" val="3353551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01714-DE15-0E5A-4562-96D3B1667E6B}"/>
              </a:ext>
            </a:extLst>
          </p:cNvPr>
          <p:cNvSpPr>
            <a:spLocks noGrp="1"/>
          </p:cNvSpPr>
          <p:nvPr>
            <p:ph type="title"/>
          </p:nvPr>
        </p:nvSpPr>
        <p:spPr/>
        <p:txBody>
          <a:bodyPr/>
          <a:lstStyle/>
          <a:p>
            <a:r>
              <a:rPr lang="en-US" altLang="en-US" dirty="0">
                <a:effectLst>
                  <a:outerShdw blurRad="38100" dist="38100" dir="2700000" algn="tl">
                    <a:srgbClr val="000000">
                      <a:alpha val="43137"/>
                    </a:srgbClr>
                  </a:outerShdw>
                </a:effectLst>
              </a:rPr>
              <a:t>Protection Domains (PD)</a:t>
            </a:r>
            <a:endParaRPr lang="en-US" dirty="0"/>
          </a:p>
        </p:txBody>
      </p:sp>
      <p:sp>
        <p:nvSpPr>
          <p:cNvPr id="3" name="Content Placeholder 2">
            <a:extLst>
              <a:ext uri="{FF2B5EF4-FFF2-40B4-BE49-F238E27FC236}">
                <a16:creationId xmlns:a16="http://schemas.microsoft.com/office/drawing/2014/main" id="{143B2A86-F0A9-A76A-03A6-E9253A2AFDD9}"/>
              </a:ext>
            </a:extLst>
          </p:cNvPr>
          <p:cNvSpPr>
            <a:spLocks noGrp="1"/>
          </p:cNvSpPr>
          <p:nvPr>
            <p:ph idx="1"/>
          </p:nvPr>
        </p:nvSpPr>
        <p:spPr/>
        <p:txBody>
          <a:bodyPr/>
          <a:lstStyle/>
          <a:p>
            <a:r>
              <a:rPr lang="en-US" dirty="0"/>
              <a:t>Group objects that can work together</a:t>
            </a:r>
          </a:p>
          <a:p>
            <a:r>
              <a:rPr lang="en-US" dirty="0"/>
              <a:t>Associated with QPs, MRs, SRQs MWs.</a:t>
            </a:r>
          </a:p>
          <a:p>
            <a:r>
              <a:rPr lang="en-US" dirty="0"/>
              <a:t>RNIC validates that the MR has the same PD domain as the QP on which it is posted / received.</a:t>
            </a:r>
          </a:p>
          <a:p>
            <a:pPr lvl="1"/>
            <a:r>
              <a:rPr lang="en-US" dirty="0"/>
              <a:t>If not, there will be a completion with error</a:t>
            </a:r>
          </a:p>
        </p:txBody>
      </p:sp>
    </p:spTree>
    <p:extLst>
      <p:ext uri="{BB962C8B-B14F-4D97-AF65-F5344CB8AC3E}">
        <p14:creationId xmlns:p14="http://schemas.microsoft.com/office/powerpoint/2010/main" val="2541893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6209D0EC-6941-47FC-AEB4-FA6B7327ED91}"/>
              </a:ext>
            </a:extLst>
          </p:cNvPr>
          <p:cNvSpPr>
            <a:spLocks noGrp="1"/>
          </p:cNvSpPr>
          <p:nvPr>
            <p:ph type="title"/>
          </p:nvPr>
        </p:nvSpPr>
        <p:spPr/>
        <p:txBody>
          <a:bodyPr/>
          <a:lstStyle/>
          <a:p>
            <a:pPr eaLnBrk="1" hangingPunct="1"/>
            <a:r>
              <a:rPr lang="en-US" altLang="en-US" dirty="0">
                <a:effectLst>
                  <a:outerShdw blurRad="38100" dist="38100" dir="2700000" algn="tl">
                    <a:srgbClr val="000000">
                      <a:alpha val="43137"/>
                    </a:srgbClr>
                  </a:outerShdw>
                </a:effectLst>
              </a:rPr>
              <a:t>Shared Receive Queue (SRQ)</a:t>
            </a:r>
          </a:p>
        </p:txBody>
      </p:sp>
      <p:grpSp>
        <p:nvGrpSpPr>
          <p:cNvPr id="2" name="Group 1">
            <a:extLst>
              <a:ext uri="{FF2B5EF4-FFF2-40B4-BE49-F238E27FC236}">
                <a16:creationId xmlns:a16="http://schemas.microsoft.com/office/drawing/2014/main" id="{BD80F914-73C1-8FE5-1AE6-F8AF28A3DE6A}"/>
              </a:ext>
            </a:extLst>
          </p:cNvPr>
          <p:cNvGrpSpPr/>
          <p:nvPr/>
        </p:nvGrpSpPr>
        <p:grpSpPr>
          <a:xfrm>
            <a:off x="5416220" y="1942260"/>
            <a:ext cx="1920102" cy="1757987"/>
            <a:chOff x="4255846" y="4455436"/>
            <a:chExt cx="1920102" cy="1757987"/>
          </a:xfrm>
        </p:grpSpPr>
        <p:sp>
          <p:nvSpPr>
            <p:cNvPr id="4" name="Rectangle 3">
              <a:extLst>
                <a:ext uri="{FF2B5EF4-FFF2-40B4-BE49-F238E27FC236}">
                  <a16:creationId xmlns:a16="http://schemas.microsoft.com/office/drawing/2014/main" id="{A70EF35E-2F0A-7025-240E-3672B78A5F17}"/>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C4359A42-BB05-0461-2FBD-020EF2AAF093}"/>
                </a:ext>
              </a:extLst>
            </p:cNvPr>
            <p:cNvGrpSpPr/>
            <p:nvPr/>
          </p:nvGrpSpPr>
          <p:grpSpPr>
            <a:xfrm>
              <a:off x="4331104" y="4549959"/>
              <a:ext cx="1454765" cy="1603948"/>
              <a:chOff x="4336434" y="4189416"/>
              <a:chExt cx="1454765" cy="1603948"/>
            </a:xfrm>
          </p:grpSpPr>
          <p:sp>
            <p:nvSpPr>
              <p:cNvPr id="7" name="Rectangle 6">
                <a:extLst>
                  <a:ext uri="{FF2B5EF4-FFF2-40B4-BE49-F238E27FC236}">
                    <a16:creationId xmlns:a16="http://schemas.microsoft.com/office/drawing/2014/main" id="{3F98D12F-6A5E-F3E8-B11E-0EE304869BE4}"/>
                  </a:ext>
                </a:extLst>
              </p:cNvPr>
              <p:cNvSpPr/>
              <p:nvPr/>
            </p:nvSpPr>
            <p:spPr>
              <a:xfrm>
                <a:off x="466194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8" name="Rectangle 7">
                <a:extLst>
                  <a:ext uri="{FF2B5EF4-FFF2-40B4-BE49-F238E27FC236}">
                    <a16:creationId xmlns:a16="http://schemas.microsoft.com/office/drawing/2014/main" id="{E11ABFDB-03FA-DEA0-DAE9-6C56EC97CF71}"/>
                  </a:ext>
                </a:extLst>
              </p:cNvPr>
              <p:cNvSpPr/>
              <p:nvPr/>
            </p:nvSpPr>
            <p:spPr>
              <a:xfrm>
                <a:off x="466194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9" name="Rectangle 8">
                <a:extLst>
                  <a:ext uri="{FF2B5EF4-FFF2-40B4-BE49-F238E27FC236}">
                    <a16:creationId xmlns:a16="http://schemas.microsoft.com/office/drawing/2014/main" id="{7F7D35F3-C095-7D72-613D-D853D90D1926}"/>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0" name="Straight Connector 9">
                <a:extLst>
                  <a:ext uri="{FF2B5EF4-FFF2-40B4-BE49-F238E27FC236}">
                    <a16:creationId xmlns:a16="http://schemas.microsoft.com/office/drawing/2014/main" id="{8F552A28-480C-5BD6-1EDE-2B0FA04C9C91}"/>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74AE6400-A33B-DECD-9303-6ECB15CF3D00}"/>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B5269532-2056-0D11-7A58-41BD050B3D0F}"/>
                  </a:ext>
                </a:extLst>
              </p:cNvPr>
              <p:cNvCxnSpPr>
                <a:cxnSpLocks/>
              </p:cNvCxnSpPr>
              <p:nvPr/>
            </p:nvCxnSpPr>
            <p:spPr>
              <a:xfrm>
                <a:off x="5301521" y="4436754"/>
                <a:ext cx="0" cy="1109272"/>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40620A2-E6EB-ADEF-9CF2-CEEC84EB0C69}"/>
                  </a:ext>
                </a:extLst>
              </p:cNvPr>
              <p:cNvCxnSpPr>
                <a:cxnSpLocks/>
              </p:cNvCxnSpPr>
              <p:nvPr/>
            </p:nvCxnSpPr>
            <p:spPr>
              <a:xfrm>
                <a:off x="5791199" y="4436754"/>
                <a:ext cx="0" cy="1109272"/>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D4434234-9783-221A-4B99-F20702F621A2}"/>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18" name="Straight Arrow Connector 17">
                <a:extLst>
                  <a:ext uri="{FF2B5EF4-FFF2-40B4-BE49-F238E27FC236}">
                    <a16:creationId xmlns:a16="http://schemas.microsoft.com/office/drawing/2014/main" id="{B17D77EA-3D5A-7C97-BF0B-FB107F7EF594}"/>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FFEE19EB-B5FC-282C-E875-0D314B05F57A}"/>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6" name="TextBox 5">
              <a:extLst>
                <a:ext uri="{FF2B5EF4-FFF2-40B4-BE49-F238E27FC236}">
                  <a16:creationId xmlns:a16="http://schemas.microsoft.com/office/drawing/2014/main" id="{466CDD92-A0EE-4157-9488-0B7F7517548E}"/>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sp>
        <p:nvSpPr>
          <p:cNvPr id="13356" name="Rectangle 13355">
            <a:extLst>
              <a:ext uri="{FF2B5EF4-FFF2-40B4-BE49-F238E27FC236}">
                <a16:creationId xmlns:a16="http://schemas.microsoft.com/office/drawing/2014/main" id="{A86E91B6-540C-1673-AB27-3256B63030B8}"/>
              </a:ext>
            </a:extLst>
          </p:cNvPr>
          <p:cNvSpPr/>
          <p:nvPr/>
        </p:nvSpPr>
        <p:spPr>
          <a:xfrm>
            <a:off x="7834230" y="4552628"/>
            <a:ext cx="1236702"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357" name="Group 13356">
            <a:extLst>
              <a:ext uri="{FF2B5EF4-FFF2-40B4-BE49-F238E27FC236}">
                <a16:creationId xmlns:a16="http://schemas.microsoft.com/office/drawing/2014/main" id="{8C3117B5-9F9C-A5FA-41CD-98AEA81634D7}"/>
              </a:ext>
            </a:extLst>
          </p:cNvPr>
          <p:cNvGrpSpPr/>
          <p:nvPr/>
        </p:nvGrpSpPr>
        <p:grpSpPr>
          <a:xfrm>
            <a:off x="8191175" y="4647151"/>
            <a:ext cx="799810" cy="1603948"/>
            <a:chOff x="5301521" y="4189416"/>
            <a:chExt cx="799810" cy="1603948"/>
          </a:xfrm>
        </p:grpSpPr>
        <p:sp>
          <p:nvSpPr>
            <p:cNvPr id="13364" name="Rectangle 13363">
              <a:extLst>
                <a:ext uri="{FF2B5EF4-FFF2-40B4-BE49-F238E27FC236}">
                  <a16:creationId xmlns:a16="http://schemas.microsoft.com/office/drawing/2014/main" id="{7050CFEC-BF2A-46AE-5AC3-76FC40315688}"/>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3365" name="Rectangle 13364">
              <a:extLst>
                <a:ext uri="{FF2B5EF4-FFF2-40B4-BE49-F238E27FC236}">
                  <a16:creationId xmlns:a16="http://schemas.microsoft.com/office/drawing/2014/main" id="{132E13AD-51E6-EEF4-EF6B-9F4452C1E399}"/>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3366" name="Rectangle 13365">
              <a:extLst>
                <a:ext uri="{FF2B5EF4-FFF2-40B4-BE49-F238E27FC236}">
                  <a16:creationId xmlns:a16="http://schemas.microsoft.com/office/drawing/2014/main" id="{F2A0AE74-CAEA-312F-3200-565A379E603F}"/>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3367" name="Straight Connector 13366">
              <a:extLst>
                <a:ext uri="{FF2B5EF4-FFF2-40B4-BE49-F238E27FC236}">
                  <a16:creationId xmlns:a16="http://schemas.microsoft.com/office/drawing/2014/main" id="{FC19BE5C-40CD-A7AE-BF10-88CE36BC5955}"/>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3368" name="Straight Connector 13367">
              <a:extLst>
                <a:ext uri="{FF2B5EF4-FFF2-40B4-BE49-F238E27FC236}">
                  <a16:creationId xmlns:a16="http://schemas.microsoft.com/office/drawing/2014/main" id="{4C316239-B39B-747D-275D-F2195016349D}"/>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3371" name="Straight Arrow Connector 13370">
              <a:extLst>
                <a:ext uri="{FF2B5EF4-FFF2-40B4-BE49-F238E27FC236}">
                  <a16:creationId xmlns:a16="http://schemas.microsoft.com/office/drawing/2014/main" id="{16927D1B-12E0-CE06-F56B-8D853CED49B2}"/>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373" name="Straight Arrow Connector 13372">
              <a:extLst>
                <a:ext uri="{FF2B5EF4-FFF2-40B4-BE49-F238E27FC236}">
                  <a16:creationId xmlns:a16="http://schemas.microsoft.com/office/drawing/2014/main" id="{AEF6B98D-92DC-FAA0-F9F7-18CDFB2D092D}"/>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374" name="TextBox 13373">
              <a:extLst>
                <a:ext uri="{FF2B5EF4-FFF2-40B4-BE49-F238E27FC236}">
                  <a16:creationId xmlns:a16="http://schemas.microsoft.com/office/drawing/2014/main" id="{0F0C7D8C-66B7-8F9D-B17D-E5F3BB4A826A}"/>
                </a:ext>
              </a:extLst>
            </p:cNvPr>
            <p:cNvSpPr txBox="1"/>
            <p:nvPr/>
          </p:nvSpPr>
          <p:spPr>
            <a:xfrm rot="16200000">
              <a:off x="5160858" y="4852890"/>
              <a:ext cx="1603947" cy="276999"/>
            </a:xfrm>
            <a:prstGeom prst="rect">
              <a:avLst/>
            </a:prstGeom>
            <a:noFill/>
          </p:spPr>
          <p:txBody>
            <a:bodyPr wrap="square" rtlCol="0">
              <a:spAutoFit/>
            </a:bodyPr>
            <a:lstStyle/>
            <a:p>
              <a:pPr algn="ctr"/>
              <a:r>
                <a:rPr lang="en-US" sz="1200" dirty="0"/>
                <a:t>Shared </a:t>
              </a:r>
              <a:r>
                <a:rPr lang="en-US" sz="1200" dirty="0" err="1"/>
                <a:t>Recv</a:t>
              </a:r>
              <a:r>
                <a:rPr lang="en-US" sz="1200" dirty="0"/>
                <a:t> Queue</a:t>
              </a:r>
            </a:p>
          </p:txBody>
        </p:sp>
      </p:grpSp>
      <p:sp>
        <p:nvSpPr>
          <p:cNvPr id="13358" name="TextBox 13357">
            <a:extLst>
              <a:ext uri="{FF2B5EF4-FFF2-40B4-BE49-F238E27FC236}">
                <a16:creationId xmlns:a16="http://schemas.microsoft.com/office/drawing/2014/main" id="{C5B74427-9807-FC95-8E9F-B23813210E21}"/>
              </a:ext>
            </a:extLst>
          </p:cNvPr>
          <p:cNvSpPr txBox="1"/>
          <p:nvPr/>
        </p:nvSpPr>
        <p:spPr>
          <a:xfrm>
            <a:off x="7768086" y="4525156"/>
            <a:ext cx="619465" cy="369332"/>
          </a:xfrm>
          <a:prstGeom prst="rect">
            <a:avLst/>
          </a:prstGeom>
          <a:noFill/>
        </p:spPr>
        <p:txBody>
          <a:bodyPr wrap="none" rtlCol="0">
            <a:spAutoFit/>
          </a:bodyPr>
          <a:lstStyle/>
          <a:p>
            <a:r>
              <a:rPr lang="en-US" dirty="0"/>
              <a:t>SRQ</a:t>
            </a:r>
          </a:p>
        </p:txBody>
      </p:sp>
      <p:grpSp>
        <p:nvGrpSpPr>
          <p:cNvPr id="13375" name="Group 13374">
            <a:extLst>
              <a:ext uri="{FF2B5EF4-FFF2-40B4-BE49-F238E27FC236}">
                <a16:creationId xmlns:a16="http://schemas.microsoft.com/office/drawing/2014/main" id="{992BDC6D-29A6-351E-12DF-22096C0DD972}"/>
              </a:ext>
            </a:extLst>
          </p:cNvPr>
          <p:cNvGrpSpPr/>
          <p:nvPr/>
        </p:nvGrpSpPr>
        <p:grpSpPr>
          <a:xfrm>
            <a:off x="7540909" y="1942259"/>
            <a:ext cx="1920102" cy="1757987"/>
            <a:chOff x="4255846" y="4455436"/>
            <a:chExt cx="1920102" cy="1757987"/>
          </a:xfrm>
        </p:grpSpPr>
        <p:sp>
          <p:nvSpPr>
            <p:cNvPr id="13376" name="Rectangle 13375">
              <a:extLst>
                <a:ext uri="{FF2B5EF4-FFF2-40B4-BE49-F238E27FC236}">
                  <a16:creationId xmlns:a16="http://schemas.microsoft.com/office/drawing/2014/main" id="{A578D761-E7F5-6AB5-5359-6640CC6E2BE7}"/>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377" name="Group 13376">
              <a:extLst>
                <a:ext uri="{FF2B5EF4-FFF2-40B4-BE49-F238E27FC236}">
                  <a16:creationId xmlns:a16="http://schemas.microsoft.com/office/drawing/2014/main" id="{3F34663D-76EA-E986-473F-67BFF055D062}"/>
                </a:ext>
              </a:extLst>
            </p:cNvPr>
            <p:cNvGrpSpPr/>
            <p:nvPr/>
          </p:nvGrpSpPr>
          <p:grpSpPr>
            <a:xfrm>
              <a:off x="4331104" y="4549959"/>
              <a:ext cx="1454765" cy="1603948"/>
              <a:chOff x="4336434" y="4189416"/>
              <a:chExt cx="1454765" cy="1603948"/>
            </a:xfrm>
          </p:grpSpPr>
          <p:sp>
            <p:nvSpPr>
              <p:cNvPr id="13379" name="Rectangle 13378">
                <a:extLst>
                  <a:ext uri="{FF2B5EF4-FFF2-40B4-BE49-F238E27FC236}">
                    <a16:creationId xmlns:a16="http://schemas.microsoft.com/office/drawing/2014/main" id="{EBB7CE5F-7970-E2BA-B086-6C9ACDAA9421}"/>
                  </a:ext>
                </a:extLst>
              </p:cNvPr>
              <p:cNvSpPr/>
              <p:nvPr/>
            </p:nvSpPr>
            <p:spPr>
              <a:xfrm>
                <a:off x="466194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3380" name="Rectangle 13379">
                <a:extLst>
                  <a:ext uri="{FF2B5EF4-FFF2-40B4-BE49-F238E27FC236}">
                    <a16:creationId xmlns:a16="http://schemas.microsoft.com/office/drawing/2014/main" id="{7FCB33DB-7FF7-4D51-6561-37BC8D7272A0}"/>
                  </a:ext>
                </a:extLst>
              </p:cNvPr>
              <p:cNvSpPr/>
              <p:nvPr/>
            </p:nvSpPr>
            <p:spPr>
              <a:xfrm>
                <a:off x="466194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3381" name="Rectangle 13380">
                <a:extLst>
                  <a:ext uri="{FF2B5EF4-FFF2-40B4-BE49-F238E27FC236}">
                    <a16:creationId xmlns:a16="http://schemas.microsoft.com/office/drawing/2014/main" id="{060DD563-3A36-EA3B-6638-7236DBC586B5}"/>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3382" name="Straight Connector 13381">
                <a:extLst>
                  <a:ext uri="{FF2B5EF4-FFF2-40B4-BE49-F238E27FC236}">
                    <a16:creationId xmlns:a16="http://schemas.microsoft.com/office/drawing/2014/main" id="{4EAEDC4E-D80F-2CF7-7C78-2714DE095F74}"/>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3383" name="Straight Connector 13382">
                <a:extLst>
                  <a:ext uri="{FF2B5EF4-FFF2-40B4-BE49-F238E27FC236}">
                    <a16:creationId xmlns:a16="http://schemas.microsoft.com/office/drawing/2014/main" id="{BC942874-3FEA-C22E-D969-565369ACE832}"/>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3384" name="Straight Connector 13383">
                <a:extLst>
                  <a:ext uri="{FF2B5EF4-FFF2-40B4-BE49-F238E27FC236}">
                    <a16:creationId xmlns:a16="http://schemas.microsoft.com/office/drawing/2014/main" id="{D238DED8-CA64-7724-9534-6DA70948C4F1}"/>
                  </a:ext>
                </a:extLst>
              </p:cNvPr>
              <p:cNvCxnSpPr>
                <a:cxnSpLocks/>
              </p:cNvCxnSpPr>
              <p:nvPr/>
            </p:nvCxnSpPr>
            <p:spPr>
              <a:xfrm>
                <a:off x="5301521" y="4436754"/>
                <a:ext cx="0" cy="1109272"/>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13385" name="Straight Connector 13384">
                <a:extLst>
                  <a:ext uri="{FF2B5EF4-FFF2-40B4-BE49-F238E27FC236}">
                    <a16:creationId xmlns:a16="http://schemas.microsoft.com/office/drawing/2014/main" id="{3EAE7D34-B622-1354-49F1-7F3EE3B513D0}"/>
                  </a:ext>
                </a:extLst>
              </p:cNvPr>
              <p:cNvCxnSpPr>
                <a:cxnSpLocks/>
              </p:cNvCxnSpPr>
              <p:nvPr/>
            </p:nvCxnSpPr>
            <p:spPr>
              <a:xfrm>
                <a:off x="5791199" y="4436754"/>
                <a:ext cx="0" cy="1109272"/>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13386" name="TextBox 13385">
                <a:extLst>
                  <a:ext uri="{FF2B5EF4-FFF2-40B4-BE49-F238E27FC236}">
                    <a16:creationId xmlns:a16="http://schemas.microsoft.com/office/drawing/2014/main" id="{8F586F53-983F-AD79-D7FB-F79A9AAD42C3}"/>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13387" name="Straight Arrow Connector 13386">
                <a:extLst>
                  <a:ext uri="{FF2B5EF4-FFF2-40B4-BE49-F238E27FC236}">
                    <a16:creationId xmlns:a16="http://schemas.microsoft.com/office/drawing/2014/main" id="{F8F9B586-6836-1F50-5AEC-3B94E9219EDC}"/>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388" name="Straight Arrow Connector 13387">
                <a:extLst>
                  <a:ext uri="{FF2B5EF4-FFF2-40B4-BE49-F238E27FC236}">
                    <a16:creationId xmlns:a16="http://schemas.microsoft.com/office/drawing/2014/main" id="{E9EC583F-69A7-8B44-1FB4-D8D29B204B0A}"/>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13378" name="TextBox 13377">
              <a:extLst>
                <a:ext uri="{FF2B5EF4-FFF2-40B4-BE49-F238E27FC236}">
                  <a16:creationId xmlns:a16="http://schemas.microsoft.com/office/drawing/2014/main" id="{9D570CBE-D59D-5F26-54B8-A9DA34BE255B}"/>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grpSp>
        <p:nvGrpSpPr>
          <p:cNvPr id="13389" name="Group 13388">
            <a:extLst>
              <a:ext uri="{FF2B5EF4-FFF2-40B4-BE49-F238E27FC236}">
                <a16:creationId xmlns:a16="http://schemas.microsoft.com/office/drawing/2014/main" id="{766E9174-03A8-42F3-7C24-0BFE18A212FF}"/>
              </a:ext>
            </a:extLst>
          </p:cNvPr>
          <p:cNvGrpSpPr/>
          <p:nvPr/>
        </p:nvGrpSpPr>
        <p:grpSpPr>
          <a:xfrm>
            <a:off x="9619336" y="1942258"/>
            <a:ext cx="1920102" cy="1757987"/>
            <a:chOff x="4255846" y="4455436"/>
            <a:chExt cx="1920102" cy="1757987"/>
          </a:xfrm>
        </p:grpSpPr>
        <p:sp>
          <p:nvSpPr>
            <p:cNvPr id="13390" name="Rectangle 13389">
              <a:extLst>
                <a:ext uri="{FF2B5EF4-FFF2-40B4-BE49-F238E27FC236}">
                  <a16:creationId xmlns:a16="http://schemas.microsoft.com/office/drawing/2014/main" id="{383F4FD1-0AE2-53A4-9622-B28E0A8A5ACD}"/>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391" name="Group 13390">
              <a:extLst>
                <a:ext uri="{FF2B5EF4-FFF2-40B4-BE49-F238E27FC236}">
                  <a16:creationId xmlns:a16="http://schemas.microsoft.com/office/drawing/2014/main" id="{9D824EEE-1A98-6A78-4788-6C50A9D91659}"/>
                </a:ext>
              </a:extLst>
            </p:cNvPr>
            <p:cNvGrpSpPr/>
            <p:nvPr/>
          </p:nvGrpSpPr>
          <p:grpSpPr>
            <a:xfrm>
              <a:off x="4331104" y="4549959"/>
              <a:ext cx="1454765" cy="1603948"/>
              <a:chOff x="4336434" y="4189416"/>
              <a:chExt cx="1454765" cy="1603948"/>
            </a:xfrm>
          </p:grpSpPr>
          <p:sp>
            <p:nvSpPr>
              <p:cNvPr id="13393" name="Rectangle 13392">
                <a:extLst>
                  <a:ext uri="{FF2B5EF4-FFF2-40B4-BE49-F238E27FC236}">
                    <a16:creationId xmlns:a16="http://schemas.microsoft.com/office/drawing/2014/main" id="{3651449B-EE1B-D92B-54E9-077C5D6C66D8}"/>
                  </a:ext>
                </a:extLst>
              </p:cNvPr>
              <p:cNvSpPr/>
              <p:nvPr/>
            </p:nvSpPr>
            <p:spPr>
              <a:xfrm>
                <a:off x="466194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3394" name="Rectangle 13393">
                <a:extLst>
                  <a:ext uri="{FF2B5EF4-FFF2-40B4-BE49-F238E27FC236}">
                    <a16:creationId xmlns:a16="http://schemas.microsoft.com/office/drawing/2014/main" id="{B07CAA8E-1E0D-5C6E-DF7D-CFE6CA2CA2D0}"/>
                  </a:ext>
                </a:extLst>
              </p:cNvPr>
              <p:cNvSpPr/>
              <p:nvPr/>
            </p:nvSpPr>
            <p:spPr>
              <a:xfrm>
                <a:off x="466194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3395" name="Rectangle 13394">
                <a:extLst>
                  <a:ext uri="{FF2B5EF4-FFF2-40B4-BE49-F238E27FC236}">
                    <a16:creationId xmlns:a16="http://schemas.microsoft.com/office/drawing/2014/main" id="{BC440F63-E6C0-7E8E-39E5-E27E8A5C1265}"/>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3396" name="Straight Connector 13395">
                <a:extLst>
                  <a:ext uri="{FF2B5EF4-FFF2-40B4-BE49-F238E27FC236}">
                    <a16:creationId xmlns:a16="http://schemas.microsoft.com/office/drawing/2014/main" id="{336EC959-FB5E-9835-7C48-8155E2BEEB34}"/>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3397" name="Straight Connector 13396">
                <a:extLst>
                  <a:ext uri="{FF2B5EF4-FFF2-40B4-BE49-F238E27FC236}">
                    <a16:creationId xmlns:a16="http://schemas.microsoft.com/office/drawing/2014/main" id="{2AB7A15A-396B-1337-C3D4-29A5210088DE}"/>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3398" name="Straight Connector 13397">
                <a:extLst>
                  <a:ext uri="{FF2B5EF4-FFF2-40B4-BE49-F238E27FC236}">
                    <a16:creationId xmlns:a16="http://schemas.microsoft.com/office/drawing/2014/main" id="{2958F4BE-854D-5569-7F90-B47A724FE23F}"/>
                  </a:ext>
                </a:extLst>
              </p:cNvPr>
              <p:cNvCxnSpPr>
                <a:cxnSpLocks/>
              </p:cNvCxnSpPr>
              <p:nvPr/>
            </p:nvCxnSpPr>
            <p:spPr>
              <a:xfrm>
                <a:off x="5301521" y="4436754"/>
                <a:ext cx="0" cy="1109272"/>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13399" name="Straight Connector 13398">
                <a:extLst>
                  <a:ext uri="{FF2B5EF4-FFF2-40B4-BE49-F238E27FC236}">
                    <a16:creationId xmlns:a16="http://schemas.microsoft.com/office/drawing/2014/main" id="{99BCB6F4-66B0-8541-615B-6A21436ABBF2}"/>
                  </a:ext>
                </a:extLst>
              </p:cNvPr>
              <p:cNvCxnSpPr>
                <a:cxnSpLocks/>
              </p:cNvCxnSpPr>
              <p:nvPr/>
            </p:nvCxnSpPr>
            <p:spPr>
              <a:xfrm>
                <a:off x="5791199" y="4436754"/>
                <a:ext cx="0" cy="1109272"/>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13400" name="TextBox 13399">
                <a:extLst>
                  <a:ext uri="{FF2B5EF4-FFF2-40B4-BE49-F238E27FC236}">
                    <a16:creationId xmlns:a16="http://schemas.microsoft.com/office/drawing/2014/main" id="{6C2E19E0-FCCF-41B8-1490-F48871D1089F}"/>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13401" name="Straight Arrow Connector 13400">
                <a:extLst>
                  <a:ext uri="{FF2B5EF4-FFF2-40B4-BE49-F238E27FC236}">
                    <a16:creationId xmlns:a16="http://schemas.microsoft.com/office/drawing/2014/main" id="{39D0E131-CEA9-81CF-FDF0-9AEED19ADC84}"/>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402" name="Straight Arrow Connector 13401">
                <a:extLst>
                  <a:ext uri="{FF2B5EF4-FFF2-40B4-BE49-F238E27FC236}">
                    <a16:creationId xmlns:a16="http://schemas.microsoft.com/office/drawing/2014/main" id="{DAA29A5E-542D-12E5-4CFF-AECD4E4235E8}"/>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13392" name="TextBox 13391">
              <a:extLst>
                <a:ext uri="{FF2B5EF4-FFF2-40B4-BE49-F238E27FC236}">
                  <a16:creationId xmlns:a16="http://schemas.microsoft.com/office/drawing/2014/main" id="{712B3B89-D102-C599-8DFF-6BB5F8830905}"/>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cxnSp>
        <p:nvCxnSpPr>
          <p:cNvPr id="13404" name="Straight Arrow Connector 13403">
            <a:extLst>
              <a:ext uri="{FF2B5EF4-FFF2-40B4-BE49-F238E27FC236}">
                <a16:creationId xmlns:a16="http://schemas.microsoft.com/office/drawing/2014/main" id="{DF4AECBF-0542-DA95-8572-79B67A71A954}"/>
              </a:ext>
            </a:extLst>
          </p:cNvPr>
          <p:cNvCxnSpPr>
            <a:cxnSpLocks/>
          </p:cNvCxnSpPr>
          <p:nvPr/>
        </p:nvCxnSpPr>
        <p:spPr>
          <a:xfrm>
            <a:off x="6734798" y="3390891"/>
            <a:ext cx="1602279" cy="105680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405" name="Straight Arrow Connector 13404">
            <a:extLst>
              <a:ext uri="{FF2B5EF4-FFF2-40B4-BE49-F238E27FC236}">
                <a16:creationId xmlns:a16="http://schemas.microsoft.com/office/drawing/2014/main" id="{FC28E92E-D3EF-33FB-465F-94A340C9543E}"/>
              </a:ext>
            </a:extLst>
          </p:cNvPr>
          <p:cNvCxnSpPr>
            <a:cxnSpLocks/>
          </p:cNvCxnSpPr>
          <p:nvPr/>
        </p:nvCxnSpPr>
        <p:spPr>
          <a:xfrm flipH="1">
            <a:off x="8423793" y="3376527"/>
            <a:ext cx="442853" cy="108911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408" name="Straight Arrow Connector 13407">
            <a:extLst>
              <a:ext uri="{FF2B5EF4-FFF2-40B4-BE49-F238E27FC236}">
                <a16:creationId xmlns:a16="http://schemas.microsoft.com/office/drawing/2014/main" id="{7E4B0B8A-CD4A-6065-C458-ECCF9154698F}"/>
              </a:ext>
            </a:extLst>
          </p:cNvPr>
          <p:cNvCxnSpPr>
            <a:cxnSpLocks/>
          </p:cNvCxnSpPr>
          <p:nvPr/>
        </p:nvCxnSpPr>
        <p:spPr>
          <a:xfrm flipH="1">
            <a:off x="8579417" y="3323524"/>
            <a:ext cx="2355501" cy="112417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Content Placeholder 2">
            <a:extLst>
              <a:ext uri="{FF2B5EF4-FFF2-40B4-BE49-F238E27FC236}">
                <a16:creationId xmlns:a16="http://schemas.microsoft.com/office/drawing/2014/main" id="{07FFEE22-ACDF-DAB9-956A-C1DA85C92B1C}"/>
              </a:ext>
            </a:extLst>
          </p:cNvPr>
          <p:cNvSpPr txBox="1">
            <a:spLocks/>
          </p:cNvSpPr>
          <p:nvPr/>
        </p:nvSpPr>
        <p:spPr>
          <a:xfrm>
            <a:off x="265227" y="1531500"/>
            <a:ext cx="4727681" cy="4708219"/>
          </a:xfrm>
          <a:prstGeom prst="rect">
            <a:avLst/>
          </a:prstGeom>
        </p:spPr>
        <p:txBody>
          <a:bodyPr vert="horz" lIns="91440" tIns="45720" rIns="91440" bIns="45720" rtlCol="0">
            <a:normAutofit/>
          </a:bodyPr>
          <a:lstStyle>
            <a:lvl1pPr marL="457200" indent="-457200" algn="l" defTabSz="914400" rtl="0" eaLnBrk="1" latinLnBrk="0" hangingPunct="1">
              <a:lnSpc>
                <a:spcPct val="100000"/>
              </a:lnSpc>
              <a:spcBef>
                <a:spcPts val="600"/>
              </a:spcBef>
              <a:buClr>
                <a:srgbClr val="7030A0"/>
              </a:buClr>
              <a:buSzPct val="75000"/>
              <a:buFontTx/>
              <a:buBlip>
                <a:blip r:embed="rId2"/>
              </a:buBlip>
              <a:defRPr sz="2800" b="0" i="0" kern="1200">
                <a:solidFill>
                  <a:schemeClr val="tx2">
                    <a:lumMod val="50000"/>
                  </a:schemeClr>
                </a:solidFill>
                <a:latin typeface="Avenir Next LT Pro" panose="020B0504020202020204" pitchFamily="34" charset="0"/>
                <a:ea typeface="+mn-ea"/>
                <a:cs typeface="Arial" panose="020B0604020202020204" pitchFamily="34" charset="0"/>
              </a:defRPr>
            </a:lvl1pPr>
            <a:lvl2pPr marL="800100" indent="-342900" algn="l" defTabSz="914400" rtl="0" eaLnBrk="1" latinLnBrk="0" hangingPunct="1">
              <a:lnSpc>
                <a:spcPct val="100000"/>
              </a:lnSpc>
              <a:spcBef>
                <a:spcPts val="600"/>
              </a:spcBef>
              <a:buClr>
                <a:srgbClr val="7030A0"/>
              </a:buClr>
              <a:buSzPct val="75000"/>
              <a:buFontTx/>
              <a:buBlip>
                <a:blip r:embed="rId2"/>
              </a:buBlip>
              <a:defRPr sz="2400" b="0" i="0" kern="1200">
                <a:solidFill>
                  <a:schemeClr val="tx2">
                    <a:lumMod val="50000"/>
                  </a:schemeClr>
                </a:solidFill>
                <a:latin typeface="Avenir Next LT Pro" panose="020B0504020202020204" pitchFamily="34" charset="0"/>
                <a:ea typeface="+mn-ea"/>
                <a:cs typeface="Arial" panose="020B0604020202020204" pitchFamily="34" charset="0"/>
              </a:defRPr>
            </a:lvl2pPr>
            <a:lvl3pPr marL="1257300" indent="-342900" algn="l" defTabSz="914400" rtl="0" eaLnBrk="1" latinLnBrk="0" hangingPunct="1">
              <a:lnSpc>
                <a:spcPct val="100000"/>
              </a:lnSpc>
              <a:spcBef>
                <a:spcPts val="600"/>
              </a:spcBef>
              <a:buClr>
                <a:srgbClr val="7030A0"/>
              </a:buClr>
              <a:buSzPct val="75000"/>
              <a:buFontTx/>
              <a:buBlip>
                <a:blip r:embed="rId2"/>
              </a:buBlip>
              <a:defRPr sz="2000" b="0" i="0" kern="1200">
                <a:solidFill>
                  <a:schemeClr val="tx2">
                    <a:lumMod val="50000"/>
                  </a:schemeClr>
                </a:solidFill>
                <a:latin typeface="Avenir Next LT Pro" panose="020B0504020202020204" pitchFamily="34" charset="0"/>
                <a:ea typeface="+mn-ea"/>
                <a:cs typeface="Arial" panose="020B0604020202020204" pitchFamily="34" charset="0"/>
              </a:defRPr>
            </a:lvl3pPr>
            <a:lvl4pPr marL="1657350" indent="-285750" algn="l" defTabSz="914400" rtl="0" eaLnBrk="1" latinLnBrk="0" hangingPunct="1">
              <a:lnSpc>
                <a:spcPct val="100000"/>
              </a:lnSpc>
              <a:spcBef>
                <a:spcPts val="600"/>
              </a:spcBef>
              <a:buClr>
                <a:srgbClr val="7030A0"/>
              </a:buClr>
              <a:buSzPct val="75000"/>
              <a:buFontTx/>
              <a:buBlip>
                <a:blip r:embed="rId2"/>
              </a:buBlip>
              <a:defRPr sz="1800" b="0" i="0" kern="1200">
                <a:solidFill>
                  <a:schemeClr val="tx2">
                    <a:lumMod val="50000"/>
                  </a:schemeClr>
                </a:solidFill>
                <a:latin typeface="Avenir Next LT Pro" panose="020B05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600"/>
              </a:spcBef>
              <a:buClr>
                <a:srgbClr val="7030A0"/>
              </a:buClr>
              <a:buSzPct val="75000"/>
              <a:buFontTx/>
              <a:buNone/>
              <a:defRPr sz="1800" b="0" i="0" kern="1200">
                <a:solidFill>
                  <a:schemeClr val="bg1"/>
                </a:solidFill>
                <a:latin typeface="Avenir Next LT Pro" panose="020B05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Shared Receive Queue between QPs</a:t>
            </a:r>
          </a:p>
          <a:p>
            <a:r>
              <a:rPr lang="en-US" dirty="0"/>
              <a:t>QP can be created with SRQ instead of RQ</a:t>
            </a:r>
          </a:p>
          <a:p>
            <a:r>
              <a:rPr lang="en-US" dirty="0"/>
              <a:t>More efficient in memory consumption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8C50CAA2-CB5C-4E25-BCE1-3D9B59A0B237}"/>
              </a:ext>
            </a:extLst>
          </p:cNvPr>
          <p:cNvSpPr>
            <a:spLocks noGrp="1"/>
          </p:cNvSpPr>
          <p:nvPr>
            <p:ph type="title"/>
          </p:nvPr>
        </p:nvSpPr>
        <p:spPr/>
        <p:txBody>
          <a:bodyPr/>
          <a:lstStyle/>
          <a:p>
            <a:pPr eaLnBrk="1" hangingPunct="1"/>
            <a:r>
              <a:rPr lang="en-US" altLang="en-US" dirty="0">
                <a:effectLst>
                  <a:outerShdw blurRad="38100" dist="38100" dir="2700000" algn="tl">
                    <a:srgbClr val="000000">
                      <a:alpha val="43137"/>
                    </a:srgbClr>
                  </a:outerShdw>
                </a:effectLst>
              </a:rPr>
              <a:t>Connection Management</a:t>
            </a:r>
          </a:p>
        </p:txBody>
      </p:sp>
      <p:sp>
        <p:nvSpPr>
          <p:cNvPr id="12291" name="Content Placeholder 2">
            <a:extLst>
              <a:ext uri="{FF2B5EF4-FFF2-40B4-BE49-F238E27FC236}">
                <a16:creationId xmlns:a16="http://schemas.microsoft.com/office/drawing/2014/main" id="{92198D97-E2EA-4B97-8DC7-2151250C29D3}"/>
              </a:ext>
            </a:extLst>
          </p:cNvPr>
          <p:cNvSpPr>
            <a:spLocks noGrp="1"/>
          </p:cNvSpPr>
          <p:nvPr>
            <p:ph idx="1"/>
          </p:nvPr>
        </p:nvSpPr>
        <p:spPr/>
        <p:txBody>
          <a:bodyPr/>
          <a:lstStyle/>
          <a:p>
            <a:pPr eaLnBrk="1" hangingPunct="1"/>
            <a:r>
              <a:rPr lang="en-US" altLang="en-US" dirty="0"/>
              <a:t>Four types of QP-s are supported:</a:t>
            </a:r>
          </a:p>
          <a:p>
            <a:pPr lvl="1" eaLnBrk="1" hangingPunct="1"/>
            <a:r>
              <a:rPr lang="en-US" altLang="en-US" dirty="0"/>
              <a:t>Reliable connection (RC) – mostly used (somewhat comparable to TCP)</a:t>
            </a:r>
          </a:p>
          <a:p>
            <a:pPr lvl="1" eaLnBrk="1" hangingPunct="1"/>
            <a:r>
              <a:rPr lang="en-US" altLang="en-US" dirty="0"/>
              <a:t>Unreliable connection (UC)</a:t>
            </a:r>
          </a:p>
          <a:p>
            <a:pPr lvl="1" eaLnBrk="1" hangingPunct="1"/>
            <a:r>
              <a:rPr lang="en-US" altLang="en-US" dirty="0"/>
              <a:t>Reliable datagram (RD)</a:t>
            </a:r>
          </a:p>
          <a:p>
            <a:pPr lvl="1"/>
            <a:r>
              <a:rPr lang="en-US" altLang="en-US" dirty="0"/>
              <a:t>Unreliable datagram (UD) (somewhat comparable to UDP)</a:t>
            </a:r>
          </a:p>
          <a:p>
            <a:pPr eaLnBrk="1" hangingPunct="1"/>
            <a:r>
              <a:rPr lang="en-US" altLang="en-US" dirty="0"/>
              <a:t>Connections are established out-of-band. </a:t>
            </a:r>
          </a:p>
          <a:p>
            <a:pPr lvl="1"/>
            <a:r>
              <a:rPr lang="en-US" altLang="en-US" dirty="0"/>
              <a:t>Each wire protocol uses a different scheme. </a:t>
            </a:r>
          </a:p>
          <a:p>
            <a:pPr lvl="2"/>
            <a:r>
              <a:rPr lang="en-US" altLang="en-US" dirty="0" err="1"/>
              <a:t>Infiniband</a:t>
            </a:r>
            <a:r>
              <a:rPr lang="en-US" altLang="en-US" dirty="0"/>
              <a:t> defines protocol running over UD.</a:t>
            </a:r>
          </a:p>
          <a:p>
            <a:pPr lvl="2"/>
            <a:r>
              <a:rPr lang="en-US" altLang="en-US" dirty="0" err="1"/>
              <a:t>iWARP</a:t>
            </a:r>
            <a:r>
              <a:rPr lang="en-US" altLang="en-US" dirty="0"/>
              <a:t> defines a protocol running over TCP.</a:t>
            </a:r>
          </a:p>
          <a:p>
            <a:pPr lvl="2"/>
            <a:r>
              <a:rPr lang="en-US" altLang="en-US" dirty="0"/>
              <a:t>Since it’s out-of-band can be emulated over sockets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0471E-71CA-34A0-7B60-8A2FB2738202}"/>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XRC – Extended Reliable Connection</a:t>
            </a:r>
          </a:p>
        </p:txBody>
      </p:sp>
      <p:sp>
        <p:nvSpPr>
          <p:cNvPr id="3" name="Content Placeholder 2">
            <a:extLst>
              <a:ext uri="{FF2B5EF4-FFF2-40B4-BE49-F238E27FC236}">
                <a16:creationId xmlns:a16="http://schemas.microsoft.com/office/drawing/2014/main" id="{978DA651-C38A-5653-60B7-D0953BF65C4A}"/>
              </a:ext>
            </a:extLst>
          </p:cNvPr>
          <p:cNvSpPr>
            <a:spLocks noGrp="1"/>
          </p:cNvSpPr>
          <p:nvPr>
            <p:ph idx="1"/>
          </p:nvPr>
        </p:nvSpPr>
        <p:spPr/>
        <p:txBody>
          <a:bodyPr>
            <a:normAutofit/>
          </a:bodyPr>
          <a:lstStyle/>
          <a:p>
            <a:r>
              <a:rPr lang="en-US" dirty="0"/>
              <a:t>XRC allows significant savings in the number of QPs required to establish all to all process connectivity in large clusters.</a:t>
            </a:r>
          </a:p>
          <a:p>
            <a:r>
              <a:rPr lang="en-US" dirty="0"/>
              <a:t>Single XRC Initiator QP a process in one node can communicate with ALL processes on one remote node, thus reducing by a factor of p the number of overall QPs required for full connectivity (as compared RC QPs)</a:t>
            </a:r>
          </a:p>
          <a:p>
            <a:r>
              <a:rPr lang="en-US" dirty="0"/>
              <a:t>QPs = </a:t>
            </a:r>
            <a:r>
              <a:rPr lang="en-US" dirty="0" err="1"/>
              <a:t>N</a:t>
            </a:r>
            <a:r>
              <a:rPr lang="en-US" baseline="-25000" dirty="0" err="1"/>
              <a:t>nodes</a:t>
            </a:r>
            <a:r>
              <a:rPr lang="en-US" dirty="0"/>
              <a:t> x </a:t>
            </a:r>
            <a:r>
              <a:rPr lang="en-US" dirty="0" err="1"/>
              <a:t>N</a:t>
            </a:r>
            <a:r>
              <a:rPr lang="en-US" baseline="-25000" dirty="0" err="1"/>
              <a:t>processes</a:t>
            </a:r>
            <a:endParaRPr lang="en-US" baseline="-25000" dirty="0"/>
          </a:p>
          <a:p>
            <a:r>
              <a:rPr lang="en-US" dirty="0"/>
              <a:t>Decrease from </a:t>
            </a:r>
            <a:r>
              <a:rPr lang="en-US" dirty="0" err="1"/>
              <a:t>N</a:t>
            </a:r>
            <a:r>
              <a:rPr lang="en-US" baseline="-25000" dirty="0" err="1"/>
              <a:t>nodes</a:t>
            </a:r>
            <a:r>
              <a:rPr lang="en-US" dirty="0"/>
              <a:t> x N</a:t>
            </a:r>
            <a:r>
              <a:rPr lang="en-US" baseline="-25000" dirty="0"/>
              <a:t>processes</a:t>
            </a:r>
            <a:r>
              <a:rPr lang="en-US" baseline="30000" dirty="0"/>
              <a:t>2</a:t>
            </a:r>
          </a:p>
        </p:txBody>
      </p:sp>
    </p:spTree>
    <p:extLst>
      <p:ext uri="{BB962C8B-B14F-4D97-AF65-F5344CB8AC3E}">
        <p14:creationId xmlns:p14="http://schemas.microsoft.com/office/powerpoint/2010/main" val="433259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3A70D-B453-D16C-4D3D-25D4BA93C490}"/>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18931318-DF6B-CD32-9261-B19591D2D0E1}"/>
              </a:ext>
            </a:extLst>
          </p:cNvPr>
          <p:cNvGrpSpPr/>
          <p:nvPr/>
        </p:nvGrpSpPr>
        <p:grpSpPr>
          <a:xfrm>
            <a:off x="2059274" y="1420434"/>
            <a:ext cx="8073452" cy="4716592"/>
            <a:chOff x="381000" y="231742"/>
            <a:chExt cx="9939458" cy="6516017"/>
          </a:xfrm>
        </p:grpSpPr>
        <p:sp>
          <p:nvSpPr>
            <p:cNvPr id="18" name="Rounded Rectangle 17">
              <a:extLst>
                <a:ext uri="{FF2B5EF4-FFF2-40B4-BE49-F238E27FC236}">
                  <a16:creationId xmlns:a16="http://schemas.microsoft.com/office/drawing/2014/main" id="{EC9D4C7B-A05C-C053-515E-BAB4EAE7AA9D}"/>
                </a:ext>
              </a:extLst>
            </p:cNvPr>
            <p:cNvSpPr/>
            <p:nvPr/>
          </p:nvSpPr>
          <p:spPr>
            <a:xfrm>
              <a:off x="381000" y="231742"/>
              <a:ext cx="3173654" cy="6516017"/>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1400" b="1" i="0" u="none" strike="noStrike" kern="1200" cap="none" spc="0" normalizeH="0" baseline="0" noProof="0" dirty="0">
                  <a:ln>
                    <a:noFill/>
                  </a:ln>
                  <a:solidFill>
                    <a:schemeClr val="tx1"/>
                  </a:solidFill>
                  <a:effectLst/>
                  <a:uLnTx/>
                  <a:uFillTx/>
                  <a:latin typeface="Arial"/>
                  <a:ea typeface="+mn-ea"/>
                  <a:cs typeface="+mn-cs"/>
                </a:rPr>
                <a:t>Node 1</a:t>
              </a:r>
            </a:p>
          </p:txBody>
        </p:sp>
        <p:sp>
          <p:nvSpPr>
            <p:cNvPr id="46" name="Rectangle: Rounded Corners 45">
              <a:extLst>
                <a:ext uri="{FF2B5EF4-FFF2-40B4-BE49-F238E27FC236}">
                  <a16:creationId xmlns:a16="http://schemas.microsoft.com/office/drawing/2014/main" id="{F0160B88-61F7-E62C-BACD-4E204D052761}"/>
                </a:ext>
              </a:extLst>
            </p:cNvPr>
            <p:cNvSpPr/>
            <p:nvPr/>
          </p:nvSpPr>
          <p:spPr>
            <a:xfrm>
              <a:off x="1698631" y="408123"/>
              <a:ext cx="1524001" cy="195235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Process-1</a:t>
              </a:r>
            </a:p>
          </p:txBody>
        </p:sp>
        <p:sp>
          <p:nvSpPr>
            <p:cNvPr id="16" name="TextBox 15">
              <a:extLst>
                <a:ext uri="{FF2B5EF4-FFF2-40B4-BE49-F238E27FC236}">
                  <a16:creationId xmlns:a16="http://schemas.microsoft.com/office/drawing/2014/main" id="{8FE8F8D1-0EB8-CED0-AA06-5FD1D01B8589}"/>
                </a:ext>
              </a:extLst>
            </p:cNvPr>
            <p:cNvSpPr txBox="1"/>
            <p:nvPr/>
          </p:nvSpPr>
          <p:spPr>
            <a:xfrm>
              <a:off x="4345079" y="5197568"/>
              <a:ext cx="1999157" cy="1016219"/>
            </a:xfrm>
            <a:prstGeom prst="rect">
              <a:avLst/>
            </a:prstGeom>
            <a:noFill/>
          </p:spPr>
          <p:txBody>
            <a:bodyPr wrap="none" lIns="0" tIns="0" rIns="0" bIns="0" rtlCol="0" anchor="t">
              <a:spAutoFit/>
            </a:bodyP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N*p*p</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N=2, p=3, p=3</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Num QPs=2*3*3=18</a:t>
              </a:r>
            </a:p>
          </p:txBody>
        </p:sp>
        <p:sp>
          <p:nvSpPr>
            <p:cNvPr id="27" name="Rounded Rectangle 26">
              <a:extLst>
                <a:ext uri="{FF2B5EF4-FFF2-40B4-BE49-F238E27FC236}">
                  <a16:creationId xmlns:a16="http://schemas.microsoft.com/office/drawing/2014/main" id="{E091267C-6543-671F-C2D7-A248CA53D92E}"/>
                </a:ext>
              </a:extLst>
            </p:cNvPr>
            <p:cNvSpPr/>
            <p:nvPr/>
          </p:nvSpPr>
          <p:spPr>
            <a:xfrm>
              <a:off x="1971230" y="1398735"/>
              <a:ext cx="933037" cy="32458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QP-2</a:t>
              </a:r>
            </a:p>
          </p:txBody>
        </p:sp>
        <p:sp>
          <p:nvSpPr>
            <p:cNvPr id="28" name="Rounded Rectangle 27">
              <a:extLst>
                <a:ext uri="{FF2B5EF4-FFF2-40B4-BE49-F238E27FC236}">
                  <a16:creationId xmlns:a16="http://schemas.microsoft.com/office/drawing/2014/main" id="{17F97A5A-2038-03AE-62E8-86AF553729F5}"/>
                </a:ext>
              </a:extLst>
            </p:cNvPr>
            <p:cNvSpPr/>
            <p:nvPr/>
          </p:nvSpPr>
          <p:spPr>
            <a:xfrm>
              <a:off x="1968063" y="1936928"/>
              <a:ext cx="935970" cy="32458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QP-3</a:t>
              </a:r>
            </a:p>
          </p:txBody>
        </p:sp>
        <p:sp>
          <p:nvSpPr>
            <p:cNvPr id="35" name="Rounded Rectangle 34">
              <a:extLst>
                <a:ext uri="{FF2B5EF4-FFF2-40B4-BE49-F238E27FC236}">
                  <a16:creationId xmlns:a16="http://schemas.microsoft.com/office/drawing/2014/main" id="{21D13EDD-D6E1-8647-7447-C3D4CB89704C}"/>
                </a:ext>
              </a:extLst>
            </p:cNvPr>
            <p:cNvSpPr/>
            <p:nvPr/>
          </p:nvSpPr>
          <p:spPr>
            <a:xfrm>
              <a:off x="1968063" y="868784"/>
              <a:ext cx="935970" cy="310319"/>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QP-1</a:t>
              </a:r>
            </a:p>
          </p:txBody>
        </p:sp>
        <p:sp>
          <p:nvSpPr>
            <p:cNvPr id="48" name="Rectangle: Rounded Corners 47">
              <a:extLst>
                <a:ext uri="{FF2B5EF4-FFF2-40B4-BE49-F238E27FC236}">
                  <a16:creationId xmlns:a16="http://schemas.microsoft.com/office/drawing/2014/main" id="{CF09E05C-9BEC-09DD-A67C-DE988B7FED3C}"/>
                </a:ext>
              </a:extLst>
            </p:cNvPr>
            <p:cNvSpPr/>
            <p:nvPr/>
          </p:nvSpPr>
          <p:spPr>
            <a:xfrm>
              <a:off x="1698631" y="2506975"/>
              <a:ext cx="1524001" cy="195235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Process-2</a:t>
              </a:r>
            </a:p>
          </p:txBody>
        </p:sp>
        <p:sp>
          <p:nvSpPr>
            <p:cNvPr id="49" name="Rounded Rectangle 48">
              <a:extLst>
                <a:ext uri="{FF2B5EF4-FFF2-40B4-BE49-F238E27FC236}">
                  <a16:creationId xmlns:a16="http://schemas.microsoft.com/office/drawing/2014/main" id="{82030D04-6EDE-62F1-0BD7-4A307D1B609F}"/>
                </a:ext>
              </a:extLst>
            </p:cNvPr>
            <p:cNvSpPr/>
            <p:nvPr/>
          </p:nvSpPr>
          <p:spPr>
            <a:xfrm>
              <a:off x="1971230" y="3497588"/>
              <a:ext cx="933037" cy="32458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QP-5</a:t>
              </a:r>
            </a:p>
          </p:txBody>
        </p:sp>
        <p:sp>
          <p:nvSpPr>
            <p:cNvPr id="50" name="Rounded Rectangle 49">
              <a:extLst>
                <a:ext uri="{FF2B5EF4-FFF2-40B4-BE49-F238E27FC236}">
                  <a16:creationId xmlns:a16="http://schemas.microsoft.com/office/drawing/2014/main" id="{91ECA77E-76AA-42C9-4120-DF2625CE98F1}"/>
                </a:ext>
              </a:extLst>
            </p:cNvPr>
            <p:cNvSpPr/>
            <p:nvPr/>
          </p:nvSpPr>
          <p:spPr>
            <a:xfrm>
              <a:off x="1968063" y="4035780"/>
              <a:ext cx="935970" cy="32458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QP-6</a:t>
              </a:r>
            </a:p>
          </p:txBody>
        </p:sp>
        <p:sp>
          <p:nvSpPr>
            <p:cNvPr id="51" name="Rounded Rectangle 50">
              <a:extLst>
                <a:ext uri="{FF2B5EF4-FFF2-40B4-BE49-F238E27FC236}">
                  <a16:creationId xmlns:a16="http://schemas.microsoft.com/office/drawing/2014/main" id="{EBCD7D48-6314-B4CB-2EF1-26B8CCE4A1B4}"/>
                </a:ext>
              </a:extLst>
            </p:cNvPr>
            <p:cNvSpPr/>
            <p:nvPr/>
          </p:nvSpPr>
          <p:spPr>
            <a:xfrm>
              <a:off x="1968063" y="2967637"/>
              <a:ext cx="935970" cy="310319"/>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QP-4</a:t>
              </a:r>
            </a:p>
          </p:txBody>
        </p:sp>
        <p:sp>
          <p:nvSpPr>
            <p:cNvPr id="52" name="Rectangle: Rounded Corners 51">
              <a:extLst>
                <a:ext uri="{FF2B5EF4-FFF2-40B4-BE49-F238E27FC236}">
                  <a16:creationId xmlns:a16="http://schemas.microsoft.com/office/drawing/2014/main" id="{FF5A4C75-6BB2-4EBC-3070-3A6E2274E189}"/>
                </a:ext>
              </a:extLst>
            </p:cNvPr>
            <p:cNvSpPr/>
            <p:nvPr/>
          </p:nvSpPr>
          <p:spPr>
            <a:xfrm>
              <a:off x="1698631" y="4605827"/>
              <a:ext cx="1524001" cy="195235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Process-3</a:t>
              </a:r>
            </a:p>
          </p:txBody>
        </p:sp>
        <p:sp>
          <p:nvSpPr>
            <p:cNvPr id="53" name="Rounded Rectangle 52">
              <a:extLst>
                <a:ext uri="{FF2B5EF4-FFF2-40B4-BE49-F238E27FC236}">
                  <a16:creationId xmlns:a16="http://schemas.microsoft.com/office/drawing/2014/main" id="{6416148B-67AC-0881-76F4-F8C333526520}"/>
                </a:ext>
              </a:extLst>
            </p:cNvPr>
            <p:cNvSpPr/>
            <p:nvPr/>
          </p:nvSpPr>
          <p:spPr>
            <a:xfrm>
              <a:off x="1971230" y="5596439"/>
              <a:ext cx="933037" cy="32458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QP-8</a:t>
              </a:r>
            </a:p>
          </p:txBody>
        </p:sp>
        <p:sp>
          <p:nvSpPr>
            <p:cNvPr id="54" name="Rounded Rectangle 53">
              <a:extLst>
                <a:ext uri="{FF2B5EF4-FFF2-40B4-BE49-F238E27FC236}">
                  <a16:creationId xmlns:a16="http://schemas.microsoft.com/office/drawing/2014/main" id="{220D70BA-999F-31CD-2527-BF0DEF6B56FD}"/>
                </a:ext>
              </a:extLst>
            </p:cNvPr>
            <p:cNvSpPr/>
            <p:nvPr/>
          </p:nvSpPr>
          <p:spPr>
            <a:xfrm>
              <a:off x="1968063" y="6134633"/>
              <a:ext cx="935970" cy="32458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QP-9</a:t>
              </a:r>
            </a:p>
          </p:txBody>
        </p:sp>
        <p:sp>
          <p:nvSpPr>
            <p:cNvPr id="55" name="Rounded Rectangle 54">
              <a:extLst>
                <a:ext uri="{FF2B5EF4-FFF2-40B4-BE49-F238E27FC236}">
                  <a16:creationId xmlns:a16="http://schemas.microsoft.com/office/drawing/2014/main" id="{8461CA0D-BA27-5A84-46FD-AFB4C0DB9CF2}"/>
                </a:ext>
              </a:extLst>
            </p:cNvPr>
            <p:cNvSpPr/>
            <p:nvPr/>
          </p:nvSpPr>
          <p:spPr>
            <a:xfrm>
              <a:off x="1968063" y="5066488"/>
              <a:ext cx="935970" cy="310319"/>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QP-7</a:t>
              </a:r>
            </a:p>
          </p:txBody>
        </p:sp>
        <p:sp>
          <p:nvSpPr>
            <p:cNvPr id="56" name="Rounded Rectangle 55">
              <a:extLst>
                <a:ext uri="{FF2B5EF4-FFF2-40B4-BE49-F238E27FC236}">
                  <a16:creationId xmlns:a16="http://schemas.microsoft.com/office/drawing/2014/main" id="{459299C0-347E-A24D-54CD-8DC07741F373}"/>
                </a:ext>
              </a:extLst>
            </p:cNvPr>
            <p:cNvSpPr/>
            <p:nvPr/>
          </p:nvSpPr>
          <p:spPr>
            <a:xfrm>
              <a:off x="7146804" y="231742"/>
              <a:ext cx="3173654" cy="6516017"/>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90000"/>
                </a:lnSpc>
                <a:spcBef>
                  <a:spcPts val="600"/>
                </a:spcBef>
                <a:spcAft>
                  <a:spcPts val="0"/>
                </a:spcAft>
                <a:buClrTx/>
                <a:buSzTx/>
                <a:buFontTx/>
                <a:buNone/>
                <a:tabLst/>
                <a:defRPr/>
              </a:pPr>
              <a:r>
                <a:rPr kumimoji="0" lang="en-US" sz="1400" b="1" i="0" u="none" strike="noStrike" kern="1200" cap="none" spc="0" normalizeH="0" baseline="0" noProof="0" dirty="0">
                  <a:ln>
                    <a:noFill/>
                  </a:ln>
                  <a:solidFill>
                    <a:schemeClr val="tx1"/>
                  </a:solidFill>
                  <a:effectLst/>
                  <a:uLnTx/>
                  <a:uFillTx/>
                  <a:latin typeface="Arial"/>
                  <a:ea typeface="+mn-ea"/>
                  <a:cs typeface="+mn-cs"/>
                </a:rPr>
                <a:t>Node 2</a:t>
              </a:r>
            </a:p>
          </p:txBody>
        </p:sp>
        <p:sp>
          <p:nvSpPr>
            <p:cNvPr id="57" name="Rectangle: Rounded Corners 56">
              <a:extLst>
                <a:ext uri="{FF2B5EF4-FFF2-40B4-BE49-F238E27FC236}">
                  <a16:creationId xmlns:a16="http://schemas.microsoft.com/office/drawing/2014/main" id="{3EC166CB-0CBF-65F0-BDE9-9AEBAC23730F}"/>
                </a:ext>
              </a:extLst>
            </p:cNvPr>
            <p:cNvSpPr/>
            <p:nvPr/>
          </p:nvSpPr>
          <p:spPr>
            <a:xfrm>
              <a:off x="7464831" y="408123"/>
              <a:ext cx="1524001" cy="195235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Process-1</a:t>
              </a:r>
            </a:p>
          </p:txBody>
        </p:sp>
        <p:sp>
          <p:nvSpPr>
            <p:cNvPr id="58" name="Rounded Rectangle 57">
              <a:extLst>
                <a:ext uri="{FF2B5EF4-FFF2-40B4-BE49-F238E27FC236}">
                  <a16:creationId xmlns:a16="http://schemas.microsoft.com/office/drawing/2014/main" id="{19A916A2-3583-A668-B578-CD5C1FB4E917}"/>
                </a:ext>
              </a:extLst>
            </p:cNvPr>
            <p:cNvSpPr/>
            <p:nvPr/>
          </p:nvSpPr>
          <p:spPr>
            <a:xfrm>
              <a:off x="7737431" y="1398735"/>
              <a:ext cx="933037" cy="32458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QP-11</a:t>
              </a:r>
            </a:p>
          </p:txBody>
        </p:sp>
        <p:sp>
          <p:nvSpPr>
            <p:cNvPr id="59" name="Rounded Rectangle 58">
              <a:extLst>
                <a:ext uri="{FF2B5EF4-FFF2-40B4-BE49-F238E27FC236}">
                  <a16:creationId xmlns:a16="http://schemas.microsoft.com/office/drawing/2014/main" id="{464B4A0E-234C-9467-C3D9-F05E7DEF9A89}"/>
                </a:ext>
              </a:extLst>
            </p:cNvPr>
            <p:cNvSpPr/>
            <p:nvPr/>
          </p:nvSpPr>
          <p:spPr>
            <a:xfrm>
              <a:off x="7734262" y="1936928"/>
              <a:ext cx="935970" cy="32458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QP-12</a:t>
              </a:r>
            </a:p>
          </p:txBody>
        </p:sp>
        <p:sp>
          <p:nvSpPr>
            <p:cNvPr id="60" name="Rounded Rectangle 59">
              <a:extLst>
                <a:ext uri="{FF2B5EF4-FFF2-40B4-BE49-F238E27FC236}">
                  <a16:creationId xmlns:a16="http://schemas.microsoft.com/office/drawing/2014/main" id="{1C6015DF-9D29-0267-ECDC-9471FE0DBC5B}"/>
                </a:ext>
              </a:extLst>
            </p:cNvPr>
            <p:cNvSpPr/>
            <p:nvPr/>
          </p:nvSpPr>
          <p:spPr>
            <a:xfrm>
              <a:off x="7734262" y="868784"/>
              <a:ext cx="935970" cy="310319"/>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QP-10</a:t>
              </a:r>
            </a:p>
          </p:txBody>
        </p:sp>
        <p:sp>
          <p:nvSpPr>
            <p:cNvPr id="61" name="Rectangle: Rounded Corners 60">
              <a:extLst>
                <a:ext uri="{FF2B5EF4-FFF2-40B4-BE49-F238E27FC236}">
                  <a16:creationId xmlns:a16="http://schemas.microsoft.com/office/drawing/2014/main" id="{86433B52-2C29-6370-5367-CF097C5C02B1}"/>
                </a:ext>
              </a:extLst>
            </p:cNvPr>
            <p:cNvSpPr/>
            <p:nvPr/>
          </p:nvSpPr>
          <p:spPr>
            <a:xfrm>
              <a:off x="7464831" y="2506975"/>
              <a:ext cx="1524001" cy="195235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Process-2</a:t>
              </a:r>
            </a:p>
          </p:txBody>
        </p:sp>
        <p:sp>
          <p:nvSpPr>
            <p:cNvPr id="62" name="Rounded Rectangle 61">
              <a:extLst>
                <a:ext uri="{FF2B5EF4-FFF2-40B4-BE49-F238E27FC236}">
                  <a16:creationId xmlns:a16="http://schemas.microsoft.com/office/drawing/2014/main" id="{455CB59D-7AEF-37FA-6C0A-2F31DC938303}"/>
                </a:ext>
              </a:extLst>
            </p:cNvPr>
            <p:cNvSpPr/>
            <p:nvPr/>
          </p:nvSpPr>
          <p:spPr>
            <a:xfrm>
              <a:off x="7737431" y="3497588"/>
              <a:ext cx="933037" cy="32458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QP-14</a:t>
              </a:r>
            </a:p>
          </p:txBody>
        </p:sp>
        <p:sp>
          <p:nvSpPr>
            <p:cNvPr id="63" name="Rounded Rectangle 62">
              <a:extLst>
                <a:ext uri="{FF2B5EF4-FFF2-40B4-BE49-F238E27FC236}">
                  <a16:creationId xmlns:a16="http://schemas.microsoft.com/office/drawing/2014/main" id="{4BC31C38-3E7F-D64A-D339-FAA37BC64EF7}"/>
                </a:ext>
              </a:extLst>
            </p:cNvPr>
            <p:cNvSpPr/>
            <p:nvPr/>
          </p:nvSpPr>
          <p:spPr>
            <a:xfrm>
              <a:off x="7734262" y="4035780"/>
              <a:ext cx="935970" cy="32458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QP-15</a:t>
              </a:r>
            </a:p>
          </p:txBody>
        </p:sp>
        <p:sp>
          <p:nvSpPr>
            <p:cNvPr id="64" name="Rounded Rectangle 63">
              <a:extLst>
                <a:ext uri="{FF2B5EF4-FFF2-40B4-BE49-F238E27FC236}">
                  <a16:creationId xmlns:a16="http://schemas.microsoft.com/office/drawing/2014/main" id="{2AF54DF8-39B5-07DB-60E7-A2FC4B7D3DCC}"/>
                </a:ext>
              </a:extLst>
            </p:cNvPr>
            <p:cNvSpPr/>
            <p:nvPr/>
          </p:nvSpPr>
          <p:spPr>
            <a:xfrm>
              <a:off x="7734262" y="2967637"/>
              <a:ext cx="935970" cy="310319"/>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QP-13</a:t>
              </a:r>
            </a:p>
          </p:txBody>
        </p:sp>
        <p:sp>
          <p:nvSpPr>
            <p:cNvPr id="65" name="Rectangle: Rounded Corners 64">
              <a:extLst>
                <a:ext uri="{FF2B5EF4-FFF2-40B4-BE49-F238E27FC236}">
                  <a16:creationId xmlns:a16="http://schemas.microsoft.com/office/drawing/2014/main" id="{2144B7C0-86E1-E381-3A82-1E64AC29F0D9}"/>
                </a:ext>
              </a:extLst>
            </p:cNvPr>
            <p:cNvSpPr/>
            <p:nvPr/>
          </p:nvSpPr>
          <p:spPr>
            <a:xfrm>
              <a:off x="7464831" y="4605827"/>
              <a:ext cx="1524001" cy="195235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Process-3</a:t>
              </a:r>
            </a:p>
          </p:txBody>
        </p:sp>
        <p:sp>
          <p:nvSpPr>
            <p:cNvPr id="67" name="Rounded Rectangle 66">
              <a:extLst>
                <a:ext uri="{FF2B5EF4-FFF2-40B4-BE49-F238E27FC236}">
                  <a16:creationId xmlns:a16="http://schemas.microsoft.com/office/drawing/2014/main" id="{0D476384-AC46-6C76-136A-016233A9166C}"/>
                </a:ext>
              </a:extLst>
            </p:cNvPr>
            <p:cNvSpPr/>
            <p:nvPr/>
          </p:nvSpPr>
          <p:spPr>
            <a:xfrm>
              <a:off x="7737431" y="5596439"/>
              <a:ext cx="933037" cy="32458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QP-17</a:t>
              </a:r>
            </a:p>
          </p:txBody>
        </p:sp>
        <p:sp>
          <p:nvSpPr>
            <p:cNvPr id="68" name="Rounded Rectangle 67">
              <a:extLst>
                <a:ext uri="{FF2B5EF4-FFF2-40B4-BE49-F238E27FC236}">
                  <a16:creationId xmlns:a16="http://schemas.microsoft.com/office/drawing/2014/main" id="{61A0537D-DE10-F38D-0F7F-02AC49F43745}"/>
                </a:ext>
              </a:extLst>
            </p:cNvPr>
            <p:cNvSpPr/>
            <p:nvPr/>
          </p:nvSpPr>
          <p:spPr>
            <a:xfrm>
              <a:off x="7734262" y="6134633"/>
              <a:ext cx="935970" cy="32458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QP-18</a:t>
              </a:r>
            </a:p>
          </p:txBody>
        </p:sp>
        <p:sp>
          <p:nvSpPr>
            <p:cNvPr id="69" name="Rounded Rectangle 68">
              <a:extLst>
                <a:ext uri="{FF2B5EF4-FFF2-40B4-BE49-F238E27FC236}">
                  <a16:creationId xmlns:a16="http://schemas.microsoft.com/office/drawing/2014/main" id="{7B879312-493F-C1F4-4FB0-0DC3A97C434D}"/>
                </a:ext>
              </a:extLst>
            </p:cNvPr>
            <p:cNvSpPr/>
            <p:nvPr/>
          </p:nvSpPr>
          <p:spPr>
            <a:xfrm>
              <a:off x="7734262" y="5066488"/>
              <a:ext cx="935970" cy="310319"/>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QP-16</a:t>
              </a:r>
            </a:p>
          </p:txBody>
        </p:sp>
        <p:cxnSp>
          <p:nvCxnSpPr>
            <p:cNvPr id="37" name="Straight Connector 36">
              <a:extLst>
                <a:ext uri="{FF2B5EF4-FFF2-40B4-BE49-F238E27FC236}">
                  <a16:creationId xmlns:a16="http://schemas.microsoft.com/office/drawing/2014/main" id="{F88ECF9B-D2AA-14EC-7641-0CA6BA168298}"/>
                </a:ext>
              </a:extLst>
            </p:cNvPr>
            <p:cNvCxnSpPr>
              <a:cxnSpLocks/>
              <a:endCxn id="60" idx="1"/>
            </p:cNvCxnSpPr>
            <p:nvPr/>
          </p:nvCxnSpPr>
          <p:spPr>
            <a:xfrm>
              <a:off x="2979323" y="979072"/>
              <a:ext cx="4754939" cy="44871"/>
            </a:xfrm>
            <a:prstGeom prst="line">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05CAB8B6-FB02-6063-01C4-2D096108334F}"/>
                </a:ext>
              </a:extLst>
            </p:cNvPr>
            <p:cNvCxnSpPr>
              <a:cxnSpLocks/>
              <a:stCxn id="27" idx="3"/>
            </p:cNvCxnSpPr>
            <p:nvPr/>
          </p:nvCxnSpPr>
          <p:spPr>
            <a:xfrm>
              <a:off x="2904267" y="1561026"/>
              <a:ext cx="4829993" cy="1516899"/>
            </a:xfrm>
            <a:prstGeom prst="line">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929226B1-7AC0-314D-CB12-814B48370914}"/>
                </a:ext>
              </a:extLst>
            </p:cNvPr>
            <p:cNvCxnSpPr>
              <a:cxnSpLocks/>
            </p:cNvCxnSpPr>
            <p:nvPr/>
          </p:nvCxnSpPr>
          <p:spPr>
            <a:xfrm>
              <a:off x="2973260" y="2031496"/>
              <a:ext cx="4761001" cy="3192519"/>
            </a:xfrm>
            <a:prstGeom prst="line">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87D8736C-A9FB-C91E-08D2-9FDD29FAC677}"/>
                </a:ext>
              </a:extLst>
            </p:cNvPr>
            <p:cNvCxnSpPr>
              <a:cxnSpLocks/>
              <a:endCxn id="58" idx="1"/>
            </p:cNvCxnSpPr>
            <p:nvPr/>
          </p:nvCxnSpPr>
          <p:spPr>
            <a:xfrm flipV="1">
              <a:off x="2973260" y="1561026"/>
              <a:ext cx="4764171" cy="1510715"/>
            </a:xfrm>
            <a:prstGeom prst="line">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793548B1-2EDA-5E2D-CC27-4EBF923B5710}"/>
                </a:ext>
              </a:extLst>
            </p:cNvPr>
            <p:cNvCxnSpPr>
              <a:cxnSpLocks/>
              <a:stCxn id="49" idx="3"/>
              <a:endCxn id="62" idx="1"/>
            </p:cNvCxnSpPr>
            <p:nvPr/>
          </p:nvCxnSpPr>
          <p:spPr>
            <a:xfrm>
              <a:off x="2904267" y="3659879"/>
              <a:ext cx="4833164" cy="0"/>
            </a:xfrm>
            <a:prstGeom prst="line">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D76CE016-7DDA-C49A-A25A-2695EAE1C4ED}"/>
                </a:ext>
              </a:extLst>
            </p:cNvPr>
            <p:cNvCxnSpPr>
              <a:cxnSpLocks/>
              <a:stCxn id="50" idx="3"/>
              <a:endCxn id="67" idx="1"/>
            </p:cNvCxnSpPr>
            <p:nvPr/>
          </p:nvCxnSpPr>
          <p:spPr>
            <a:xfrm>
              <a:off x="2904033" y="4198071"/>
              <a:ext cx="4833398" cy="1560660"/>
            </a:xfrm>
            <a:prstGeom prst="line">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B553728E-8BC1-EC33-469B-DF09187D06D0}"/>
                </a:ext>
              </a:extLst>
            </p:cNvPr>
            <p:cNvCxnSpPr>
              <a:cxnSpLocks/>
              <a:stCxn id="55" idx="3"/>
              <a:endCxn id="59" idx="1"/>
            </p:cNvCxnSpPr>
            <p:nvPr/>
          </p:nvCxnSpPr>
          <p:spPr>
            <a:xfrm flipV="1">
              <a:off x="2904033" y="2099220"/>
              <a:ext cx="4830229" cy="3122429"/>
            </a:xfrm>
            <a:prstGeom prst="line">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026A6F1A-02E3-9AF1-AE83-816165BEE5F0}"/>
                </a:ext>
              </a:extLst>
            </p:cNvPr>
            <p:cNvCxnSpPr>
              <a:cxnSpLocks/>
              <a:endCxn id="63" idx="1"/>
            </p:cNvCxnSpPr>
            <p:nvPr/>
          </p:nvCxnSpPr>
          <p:spPr>
            <a:xfrm flipV="1">
              <a:off x="2973260" y="4198071"/>
              <a:ext cx="4761002" cy="1513727"/>
            </a:xfrm>
            <a:prstGeom prst="line">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3856FBD5-B2C2-38DE-676A-3040B2892D73}"/>
                </a:ext>
              </a:extLst>
            </p:cNvPr>
            <p:cNvCxnSpPr>
              <a:cxnSpLocks/>
              <a:stCxn id="54" idx="3"/>
              <a:endCxn id="68" idx="1"/>
            </p:cNvCxnSpPr>
            <p:nvPr/>
          </p:nvCxnSpPr>
          <p:spPr>
            <a:xfrm>
              <a:off x="2904033" y="6296924"/>
              <a:ext cx="4830229" cy="0"/>
            </a:xfrm>
            <a:prstGeom prst="line">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8" name="Title 7">
            <a:extLst>
              <a:ext uri="{FF2B5EF4-FFF2-40B4-BE49-F238E27FC236}">
                <a16:creationId xmlns:a16="http://schemas.microsoft.com/office/drawing/2014/main" id="{11EC8366-D166-6265-3887-4BFC1F403720}"/>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QP – RC Connection Example</a:t>
            </a:r>
          </a:p>
        </p:txBody>
      </p:sp>
    </p:spTree>
    <p:extLst>
      <p:ext uri="{BB962C8B-B14F-4D97-AF65-F5344CB8AC3E}">
        <p14:creationId xmlns:p14="http://schemas.microsoft.com/office/powerpoint/2010/main" val="24847539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5C312-3B9F-18A5-D10A-F68D04296A56}"/>
            </a:ext>
          </a:extLst>
        </p:cNvPr>
        <p:cNvGrpSpPr/>
        <p:nvPr/>
      </p:nvGrpSpPr>
      <p:grpSpPr>
        <a:xfrm>
          <a:off x="0" y="0"/>
          <a:ext cx="0" cy="0"/>
          <a:chOff x="0" y="0"/>
          <a:chExt cx="0" cy="0"/>
        </a:xfrm>
      </p:grpSpPr>
      <p:sp>
        <p:nvSpPr>
          <p:cNvPr id="18" name="Rounded Rectangle 17">
            <a:extLst>
              <a:ext uri="{FF2B5EF4-FFF2-40B4-BE49-F238E27FC236}">
                <a16:creationId xmlns:a16="http://schemas.microsoft.com/office/drawing/2014/main" id="{43DCBB71-14F6-F431-A668-4F95042063EC}"/>
              </a:ext>
            </a:extLst>
          </p:cNvPr>
          <p:cNvSpPr/>
          <p:nvPr/>
        </p:nvSpPr>
        <p:spPr>
          <a:xfrm>
            <a:off x="1439076" y="1538285"/>
            <a:ext cx="2418567" cy="3781429"/>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1400" b="1" i="0" u="none" strike="noStrike" kern="1200" cap="none" spc="0" normalizeH="0" baseline="0" noProof="0" dirty="0">
                <a:ln>
                  <a:noFill/>
                </a:ln>
                <a:solidFill>
                  <a:schemeClr val="tx1"/>
                </a:solidFill>
                <a:effectLst/>
                <a:uLnTx/>
                <a:uFillTx/>
                <a:latin typeface="Arial"/>
                <a:ea typeface="+mn-ea"/>
                <a:cs typeface="+mn-cs"/>
              </a:rPr>
              <a:t>Node 1</a:t>
            </a:r>
          </a:p>
        </p:txBody>
      </p:sp>
      <p:sp>
        <p:nvSpPr>
          <p:cNvPr id="46" name="Rectangle: Rounded Corners 45">
            <a:extLst>
              <a:ext uri="{FF2B5EF4-FFF2-40B4-BE49-F238E27FC236}">
                <a16:creationId xmlns:a16="http://schemas.microsoft.com/office/drawing/2014/main" id="{05F8426E-466C-C3DD-D743-6D416032F364}"/>
              </a:ext>
            </a:extLst>
          </p:cNvPr>
          <p:cNvSpPr/>
          <p:nvPr/>
        </p:nvSpPr>
        <p:spPr>
          <a:xfrm>
            <a:off x="2368200" y="1644809"/>
            <a:ext cx="1236418" cy="1029161"/>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Process-1</a:t>
            </a:r>
          </a:p>
        </p:txBody>
      </p:sp>
      <p:sp>
        <p:nvSpPr>
          <p:cNvPr id="16" name="TextBox 15">
            <a:extLst>
              <a:ext uri="{FF2B5EF4-FFF2-40B4-BE49-F238E27FC236}">
                <a16:creationId xmlns:a16="http://schemas.microsoft.com/office/drawing/2014/main" id="{F3233B24-2333-EB84-42F1-C50B28F2A59B}"/>
              </a:ext>
            </a:extLst>
          </p:cNvPr>
          <p:cNvSpPr txBox="1"/>
          <p:nvPr/>
        </p:nvSpPr>
        <p:spPr>
          <a:xfrm>
            <a:off x="4439074" y="3831654"/>
            <a:ext cx="1354538" cy="735586"/>
          </a:xfrm>
          <a:prstGeom prst="rect">
            <a:avLst/>
          </a:prstGeom>
          <a:noFill/>
        </p:spPr>
        <p:txBody>
          <a:bodyPr wrap="none" lIns="0" tIns="0" rIns="0" bIns="0" rtlCol="0" anchor="t">
            <a:spAutoFit/>
          </a:bodyP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N*p</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N=2, p=3</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Arial"/>
                <a:ea typeface="+mn-ea"/>
                <a:cs typeface="+mn-cs"/>
              </a:rPr>
              <a:t>Num</a:t>
            </a:r>
            <a:r>
              <a:rPr kumimoji="0" lang="en-US" sz="1400" b="0" i="0" u="none" strike="noStrike" kern="1200" cap="none" spc="0" normalizeH="0" baseline="0" noProof="0" dirty="0">
                <a:ln>
                  <a:noFill/>
                </a:ln>
                <a:solidFill>
                  <a:prstClr val="black"/>
                </a:solidFill>
                <a:effectLst/>
                <a:uLnTx/>
                <a:uFillTx/>
                <a:latin typeface="Arial"/>
                <a:ea typeface="+mn-ea"/>
                <a:cs typeface="+mn-cs"/>
              </a:rPr>
              <a:t> QPs=2*3=6</a:t>
            </a:r>
          </a:p>
        </p:txBody>
      </p:sp>
      <p:sp>
        <p:nvSpPr>
          <p:cNvPr id="48" name="Rectangle: Rounded Corners 47">
            <a:extLst>
              <a:ext uri="{FF2B5EF4-FFF2-40B4-BE49-F238E27FC236}">
                <a16:creationId xmlns:a16="http://schemas.microsoft.com/office/drawing/2014/main" id="{EE306F40-2DBE-5F4A-80CC-3E927E876E8F}"/>
              </a:ext>
            </a:extLst>
          </p:cNvPr>
          <p:cNvSpPr/>
          <p:nvPr/>
        </p:nvSpPr>
        <p:spPr>
          <a:xfrm>
            <a:off x="2368200" y="2792123"/>
            <a:ext cx="1236419" cy="1162693"/>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Process-2</a:t>
            </a:r>
          </a:p>
        </p:txBody>
      </p:sp>
      <p:sp>
        <p:nvSpPr>
          <p:cNvPr id="52" name="Rectangle: Rounded Corners 51">
            <a:extLst>
              <a:ext uri="{FF2B5EF4-FFF2-40B4-BE49-F238E27FC236}">
                <a16:creationId xmlns:a16="http://schemas.microsoft.com/office/drawing/2014/main" id="{1115D560-EDD2-73FD-D6B9-6DD5CF2C1B04}"/>
              </a:ext>
            </a:extLst>
          </p:cNvPr>
          <p:cNvSpPr/>
          <p:nvPr/>
        </p:nvSpPr>
        <p:spPr>
          <a:xfrm>
            <a:off x="2368197" y="4056462"/>
            <a:ext cx="1236420" cy="1162693"/>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Process-3</a:t>
            </a:r>
          </a:p>
        </p:txBody>
      </p:sp>
      <p:sp>
        <p:nvSpPr>
          <p:cNvPr id="56" name="Rounded Rectangle 55">
            <a:extLst>
              <a:ext uri="{FF2B5EF4-FFF2-40B4-BE49-F238E27FC236}">
                <a16:creationId xmlns:a16="http://schemas.microsoft.com/office/drawing/2014/main" id="{4CC1DAD0-7EA2-66E4-23EC-9908A96159C4}"/>
              </a:ext>
            </a:extLst>
          </p:cNvPr>
          <p:cNvSpPr/>
          <p:nvPr/>
        </p:nvSpPr>
        <p:spPr>
          <a:xfrm>
            <a:off x="6375046" y="1538285"/>
            <a:ext cx="4303592" cy="3783950"/>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90000"/>
              </a:lnSpc>
              <a:spcBef>
                <a:spcPts val="600"/>
              </a:spcBef>
              <a:spcAft>
                <a:spcPts val="0"/>
              </a:spcAft>
              <a:buClrTx/>
              <a:buSzTx/>
              <a:buFontTx/>
              <a:buNone/>
              <a:tabLst/>
              <a:defRPr/>
            </a:pPr>
            <a:r>
              <a:rPr kumimoji="0" lang="en-US" sz="1400" b="1" i="0" u="none" strike="noStrike" kern="1200" cap="none" spc="0" normalizeH="0" baseline="0" noProof="0" dirty="0">
                <a:ln>
                  <a:noFill/>
                </a:ln>
                <a:solidFill>
                  <a:schemeClr val="tx1"/>
                </a:solidFill>
                <a:effectLst/>
                <a:uLnTx/>
                <a:uFillTx/>
                <a:latin typeface="Arial"/>
                <a:ea typeface="+mn-ea"/>
                <a:cs typeface="+mn-cs"/>
              </a:rPr>
              <a:t>Node 2</a:t>
            </a:r>
          </a:p>
        </p:txBody>
      </p:sp>
      <p:sp>
        <p:nvSpPr>
          <p:cNvPr id="57" name="Rectangle: Rounded Corners 56">
            <a:extLst>
              <a:ext uri="{FF2B5EF4-FFF2-40B4-BE49-F238E27FC236}">
                <a16:creationId xmlns:a16="http://schemas.microsoft.com/office/drawing/2014/main" id="{D2DD31BA-C486-9D16-DB8A-F1BE7584D489}"/>
              </a:ext>
            </a:extLst>
          </p:cNvPr>
          <p:cNvSpPr/>
          <p:nvPr/>
        </p:nvSpPr>
        <p:spPr>
          <a:xfrm>
            <a:off x="8115351" y="1663556"/>
            <a:ext cx="1613060" cy="103259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Process-1</a:t>
            </a:r>
          </a:p>
        </p:txBody>
      </p:sp>
      <p:sp>
        <p:nvSpPr>
          <p:cNvPr id="61" name="Rectangle: Rounded Corners 60">
            <a:extLst>
              <a:ext uri="{FF2B5EF4-FFF2-40B4-BE49-F238E27FC236}">
                <a16:creationId xmlns:a16="http://schemas.microsoft.com/office/drawing/2014/main" id="{1017DFD8-352E-F239-8C4C-1F623B82C879}"/>
              </a:ext>
            </a:extLst>
          </p:cNvPr>
          <p:cNvSpPr/>
          <p:nvPr/>
        </p:nvSpPr>
        <p:spPr>
          <a:xfrm>
            <a:off x="8115350" y="2800455"/>
            <a:ext cx="1613061" cy="1161539"/>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Process-2</a:t>
            </a:r>
          </a:p>
        </p:txBody>
      </p:sp>
      <p:sp>
        <p:nvSpPr>
          <p:cNvPr id="65" name="Rectangle: Rounded Corners 64">
            <a:extLst>
              <a:ext uri="{FF2B5EF4-FFF2-40B4-BE49-F238E27FC236}">
                <a16:creationId xmlns:a16="http://schemas.microsoft.com/office/drawing/2014/main" id="{81743489-1B64-5982-CF83-E4E30ED771A5}"/>
              </a:ext>
            </a:extLst>
          </p:cNvPr>
          <p:cNvSpPr/>
          <p:nvPr/>
        </p:nvSpPr>
        <p:spPr>
          <a:xfrm>
            <a:off x="8108683" y="4040776"/>
            <a:ext cx="1626393" cy="1165581"/>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Process-3</a:t>
            </a:r>
          </a:p>
        </p:txBody>
      </p:sp>
      <p:cxnSp>
        <p:nvCxnSpPr>
          <p:cNvPr id="37" name="Straight Connector 36">
            <a:extLst>
              <a:ext uri="{FF2B5EF4-FFF2-40B4-BE49-F238E27FC236}">
                <a16:creationId xmlns:a16="http://schemas.microsoft.com/office/drawing/2014/main" id="{FF3C7298-FFFD-B521-3F7C-37C2936D5DEB}"/>
              </a:ext>
            </a:extLst>
          </p:cNvPr>
          <p:cNvCxnSpPr>
            <a:cxnSpLocks/>
          </p:cNvCxnSpPr>
          <p:nvPr/>
        </p:nvCxnSpPr>
        <p:spPr>
          <a:xfrm flipV="1">
            <a:off x="3409244" y="2209043"/>
            <a:ext cx="3175867" cy="15208"/>
          </a:xfrm>
          <a:prstGeom prst="line">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8BC9A461-E37A-5A14-C25C-ADC114AAC397}"/>
              </a:ext>
            </a:extLst>
          </p:cNvPr>
          <p:cNvCxnSpPr>
            <a:cxnSpLocks/>
            <a:endCxn id="81" idx="1"/>
          </p:cNvCxnSpPr>
          <p:nvPr/>
        </p:nvCxnSpPr>
        <p:spPr>
          <a:xfrm flipV="1">
            <a:off x="3409242" y="4758592"/>
            <a:ext cx="3211344" cy="43748"/>
          </a:xfrm>
          <a:prstGeom prst="line">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0" name="Rounded Rectangle 69">
            <a:extLst>
              <a:ext uri="{FF2B5EF4-FFF2-40B4-BE49-F238E27FC236}">
                <a16:creationId xmlns:a16="http://schemas.microsoft.com/office/drawing/2014/main" id="{D86BA518-5526-B619-3D8A-C96F86B492C9}"/>
              </a:ext>
            </a:extLst>
          </p:cNvPr>
          <p:cNvSpPr/>
          <p:nvPr/>
        </p:nvSpPr>
        <p:spPr>
          <a:xfrm>
            <a:off x="8229821" y="2306964"/>
            <a:ext cx="770660" cy="24161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SRQ</a:t>
            </a:r>
          </a:p>
        </p:txBody>
      </p:sp>
      <p:sp>
        <p:nvSpPr>
          <p:cNvPr id="59" name="Rounded Rectangle 58">
            <a:extLst>
              <a:ext uri="{FF2B5EF4-FFF2-40B4-BE49-F238E27FC236}">
                <a16:creationId xmlns:a16="http://schemas.microsoft.com/office/drawing/2014/main" id="{1D2CB9CC-4AC0-76A4-4A5F-2730CE3C403E}"/>
              </a:ext>
            </a:extLst>
          </p:cNvPr>
          <p:cNvSpPr/>
          <p:nvPr/>
        </p:nvSpPr>
        <p:spPr>
          <a:xfrm>
            <a:off x="8209362" y="3540343"/>
            <a:ext cx="770660" cy="24161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SRQ</a:t>
            </a:r>
          </a:p>
        </p:txBody>
      </p:sp>
      <p:sp>
        <p:nvSpPr>
          <p:cNvPr id="71" name="Rounded Rectangle 70">
            <a:extLst>
              <a:ext uri="{FF2B5EF4-FFF2-40B4-BE49-F238E27FC236}">
                <a16:creationId xmlns:a16="http://schemas.microsoft.com/office/drawing/2014/main" id="{F709026E-EAB1-9751-541A-DDC0377859C3}"/>
              </a:ext>
            </a:extLst>
          </p:cNvPr>
          <p:cNvSpPr/>
          <p:nvPr/>
        </p:nvSpPr>
        <p:spPr>
          <a:xfrm>
            <a:off x="8229821" y="4809455"/>
            <a:ext cx="770660" cy="24161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SRQ</a:t>
            </a:r>
          </a:p>
        </p:txBody>
      </p:sp>
      <p:cxnSp>
        <p:nvCxnSpPr>
          <p:cNvPr id="77" name="Straight Connector 76">
            <a:extLst>
              <a:ext uri="{FF2B5EF4-FFF2-40B4-BE49-F238E27FC236}">
                <a16:creationId xmlns:a16="http://schemas.microsoft.com/office/drawing/2014/main" id="{5BE88608-D8DC-EF4F-4541-860E8978B35F}"/>
              </a:ext>
            </a:extLst>
          </p:cNvPr>
          <p:cNvCxnSpPr>
            <a:cxnSpLocks/>
          </p:cNvCxnSpPr>
          <p:nvPr/>
        </p:nvCxnSpPr>
        <p:spPr>
          <a:xfrm flipV="1">
            <a:off x="3409243" y="3481196"/>
            <a:ext cx="3245001" cy="23181"/>
          </a:xfrm>
          <a:prstGeom prst="line">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1" name="Rounded Rectangle 80">
            <a:extLst>
              <a:ext uri="{FF2B5EF4-FFF2-40B4-BE49-F238E27FC236}">
                <a16:creationId xmlns:a16="http://schemas.microsoft.com/office/drawing/2014/main" id="{BAFD9208-6623-73B3-41B7-72B68E05D809}"/>
              </a:ext>
            </a:extLst>
          </p:cNvPr>
          <p:cNvSpPr/>
          <p:nvPr/>
        </p:nvSpPr>
        <p:spPr>
          <a:xfrm>
            <a:off x="6620586" y="4518581"/>
            <a:ext cx="923414" cy="48002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Receive</a:t>
            </a:r>
          </a:p>
          <a:p>
            <a:pPr marL="0" marR="0" lvl="0" indent="0" algn="ctr" defTabSz="914400" rtl="0" eaLnBrk="1" fontAlgn="auto" latinLnBrk="0" hangingPunct="1">
              <a:lnSpc>
                <a:spcPct val="90000"/>
              </a:lnSpc>
              <a:spcBef>
                <a:spcPts val="600"/>
              </a:spcBef>
              <a:spcAft>
                <a:spcPts val="0"/>
              </a:spcAft>
              <a:buClrTx/>
              <a:buSzTx/>
              <a:buFontTx/>
              <a:buNone/>
              <a:tabLst/>
              <a:defRPr/>
            </a:pPr>
            <a:r>
              <a:rPr lang="en-US" sz="1400" dirty="0">
                <a:solidFill>
                  <a:prstClr val="white"/>
                </a:solidFill>
                <a:latin typeface="Arial"/>
              </a:rPr>
              <a:t>QP-3</a:t>
            </a:r>
            <a:endParaRPr kumimoji="0" lang="en-US" sz="1400" i="0" u="none" strike="noStrike" kern="1200" cap="none" spc="0" normalizeH="0" baseline="0" noProof="0" dirty="0">
              <a:ln>
                <a:noFill/>
              </a:ln>
              <a:solidFill>
                <a:prstClr val="white"/>
              </a:solidFill>
              <a:effectLst/>
              <a:uLnTx/>
              <a:uFillTx/>
              <a:latin typeface="Arial"/>
              <a:ea typeface="+mn-ea"/>
              <a:cs typeface="+mn-cs"/>
            </a:endParaRPr>
          </a:p>
        </p:txBody>
      </p:sp>
      <p:cxnSp>
        <p:nvCxnSpPr>
          <p:cNvPr id="89" name="Straight Arrow Connector 88">
            <a:extLst>
              <a:ext uri="{FF2B5EF4-FFF2-40B4-BE49-F238E27FC236}">
                <a16:creationId xmlns:a16="http://schemas.microsoft.com/office/drawing/2014/main" id="{97AEE0D2-C246-3585-95F0-E779C7D28FB6}"/>
              </a:ext>
            </a:extLst>
          </p:cNvPr>
          <p:cNvCxnSpPr>
            <a:cxnSpLocks/>
            <a:stCxn id="23" idx="3"/>
            <a:endCxn id="70" idx="1"/>
          </p:cNvCxnSpPr>
          <p:nvPr/>
        </p:nvCxnSpPr>
        <p:spPr>
          <a:xfrm>
            <a:off x="7508525" y="2206335"/>
            <a:ext cx="721296" cy="221435"/>
          </a:xfrm>
          <a:prstGeom prst="straightConnector1">
            <a:avLst/>
          </a:prstGeom>
          <a:ln w="127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C5C950EC-08ED-16A7-0E0E-0DFA597C87CF}"/>
              </a:ext>
            </a:extLst>
          </p:cNvPr>
          <p:cNvCxnSpPr>
            <a:cxnSpLocks/>
            <a:stCxn id="23" idx="3"/>
            <a:endCxn id="59" idx="0"/>
          </p:cNvCxnSpPr>
          <p:nvPr/>
        </p:nvCxnSpPr>
        <p:spPr>
          <a:xfrm>
            <a:off x="7508525" y="2206335"/>
            <a:ext cx="1086167" cy="1334008"/>
          </a:xfrm>
          <a:prstGeom prst="straightConnector1">
            <a:avLst/>
          </a:prstGeom>
          <a:ln w="127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065EB14A-DE3A-782F-FE16-0BB62CAE27A3}"/>
              </a:ext>
            </a:extLst>
          </p:cNvPr>
          <p:cNvCxnSpPr>
            <a:cxnSpLocks/>
            <a:stCxn id="23" idx="3"/>
            <a:endCxn id="71" idx="0"/>
          </p:cNvCxnSpPr>
          <p:nvPr/>
        </p:nvCxnSpPr>
        <p:spPr>
          <a:xfrm>
            <a:off x="7508525" y="2206335"/>
            <a:ext cx="1106626" cy="2603120"/>
          </a:xfrm>
          <a:prstGeom prst="straightConnector1">
            <a:avLst/>
          </a:prstGeom>
          <a:ln w="127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62B05488-D44B-7131-1F50-F89A01A6F373}"/>
              </a:ext>
            </a:extLst>
          </p:cNvPr>
          <p:cNvCxnSpPr>
            <a:cxnSpLocks/>
            <a:stCxn id="22" idx="3"/>
            <a:endCxn id="59" idx="1"/>
          </p:cNvCxnSpPr>
          <p:nvPr/>
        </p:nvCxnSpPr>
        <p:spPr>
          <a:xfrm>
            <a:off x="7594094" y="3510998"/>
            <a:ext cx="615268" cy="150151"/>
          </a:xfrm>
          <a:prstGeom prst="straightConnector1">
            <a:avLst/>
          </a:prstGeom>
          <a:ln w="127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D28E78D6-2E8D-EA54-D02E-4F77D6A93B49}"/>
              </a:ext>
            </a:extLst>
          </p:cNvPr>
          <p:cNvCxnSpPr>
            <a:cxnSpLocks/>
            <a:stCxn id="81" idx="3"/>
            <a:endCxn id="71" idx="1"/>
          </p:cNvCxnSpPr>
          <p:nvPr/>
        </p:nvCxnSpPr>
        <p:spPr>
          <a:xfrm>
            <a:off x="7544000" y="4758592"/>
            <a:ext cx="685821" cy="171669"/>
          </a:xfrm>
          <a:prstGeom prst="straightConnector1">
            <a:avLst/>
          </a:prstGeom>
          <a:ln w="127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CBB4B90F-58C6-E552-969C-FA9A17BC408F}"/>
              </a:ext>
            </a:extLst>
          </p:cNvPr>
          <p:cNvCxnSpPr>
            <a:cxnSpLocks/>
            <a:stCxn id="22" idx="3"/>
            <a:endCxn id="70" idx="2"/>
          </p:cNvCxnSpPr>
          <p:nvPr/>
        </p:nvCxnSpPr>
        <p:spPr>
          <a:xfrm flipV="1">
            <a:off x="7594094" y="2548576"/>
            <a:ext cx="1021057" cy="962422"/>
          </a:xfrm>
          <a:prstGeom prst="straightConnector1">
            <a:avLst/>
          </a:prstGeom>
          <a:ln w="127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10" name="Straight Arrow Connector 109">
            <a:extLst>
              <a:ext uri="{FF2B5EF4-FFF2-40B4-BE49-F238E27FC236}">
                <a16:creationId xmlns:a16="http://schemas.microsoft.com/office/drawing/2014/main" id="{8CA05CFE-FF2B-8D6A-53D4-1DDEC086B96B}"/>
              </a:ext>
            </a:extLst>
          </p:cNvPr>
          <p:cNvCxnSpPr>
            <a:cxnSpLocks/>
            <a:stCxn id="22" idx="3"/>
            <a:endCxn id="71" idx="0"/>
          </p:cNvCxnSpPr>
          <p:nvPr/>
        </p:nvCxnSpPr>
        <p:spPr>
          <a:xfrm>
            <a:off x="7594094" y="3510998"/>
            <a:ext cx="1021057" cy="1298457"/>
          </a:xfrm>
          <a:prstGeom prst="straightConnector1">
            <a:avLst/>
          </a:prstGeom>
          <a:ln w="127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3FC29488-1B5E-5158-729E-EF14E24FBAE8}"/>
              </a:ext>
            </a:extLst>
          </p:cNvPr>
          <p:cNvCxnSpPr>
            <a:cxnSpLocks/>
            <a:stCxn id="81" idx="3"/>
            <a:endCxn id="59" idx="2"/>
          </p:cNvCxnSpPr>
          <p:nvPr/>
        </p:nvCxnSpPr>
        <p:spPr>
          <a:xfrm flipV="1">
            <a:off x="7544000" y="3781955"/>
            <a:ext cx="1050692" cy="976637"/>
          </a:xfrm>
          <a:prstGeom prst="straightConnector1">
            <a:avLst/>
          </a:prstGeom>
          <a:ln w="127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18" name="Straight Arrow Connector 117">
            <a:extLst>
              <a:ext uri="{FF2B5EF4-FFF2-40B4-BE49-F238E27FC236}">
                <a16:creationId xmlns:a16="http://schemas.microsoft.com/office/drawing/2014/main" id="{3428B048-3C5C-351D-0D28-0BE8ABFE6A96}"/>
              </a:ext>
            </a:extLst>
          </p:cNvPr>
          <p:cNvCxnSpPr>
            <a:cxnSpLocks/>
            <a:stCxn id="81" idx="3"/>
            <a:endCxn id="70" idx="2"/>
          </p:cNvCxnSpPr>
          <p:nvPr/>
        </p:nvCxnSpPr>
        <p:spPr>
          <a:xfrm flipV="1">
            <a:off x="7544000" y="2548576"/>
            <a:ext cx="1071151" cy="2210016"/>
          </a:xfrm>
          <a:prstGeom prst="straightConnector1">
            <a:avLst/>
          </a:prstGeom>
          <a:ln w="127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A837C4F1-29E8-24EB-D00F-EABA0B97DF69}"/>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QP – XRC Connection Example</a:t>
            </a:r>
          </a:p>
        </p:txBody>
      </p:sp>
      <p:sp>
        <p:nvSpPr>
          <p:cNvPr id="22" name="Rounded Rectangle 80">
            <a:extLst>
              <a:ext uri="{FF2B5EF4-FFF2-40B4-BE49-F238E27FC236}">
                <a16:creationId xmlns:a16="http://schemas.microsoft.com/office/drawing/2014/main" id="{A2030FBE-3072-F64C-0621-AEB5CAF58062}"/>
              </a:ext>
            </a:extLst>
          </p:cNvPr>
          <p:cNvSpPr/>
          <p:nvPr/>
        </p:nvSpPr>
        <p:spPr>
          <a:xfrm>
            <a:off x="6670680" y="3270987"/>
            <a:ext cx="923414" cy="48002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Receive</a:t>
            </a:r>
          </a:p>
          <a:p>
            <a:pPr marL="0" marR="0" lvl="0" indent="0" algn="ctr" defTabSz="914400" rtl="0" eaLnBrk="1" fontAlgn="auto" latinLnBrk="0" hangingPunct="1">
              <a:lnSpc>
                <a:spcPct val="90000"/>
              </a:lnSpc>
              <a:spcBef>
                <a:spcPts val="600"/>
              </a:spcBef>
              <a:spcAft>
                <a:spcPts val="0"/>
              </a:spcAft>
              <a:buClrTx/>
              <a:buSzTx/>
              <a:buFontTx/>
              <a:buNone/>
              <a:tabLst/>
              <a:defRPr/>
            </a:pPr>
            <a:r>
              <a:rPr lang="en-US" sz="1400" dirty="0">
                <a:solidFill>
                  <a:prstClr val="white"/>
                </a:solidFill>
                <a:latin typeface="Arial"/>
              </a:rPr>
              <a:t>QP-2</a:t>
            </a:r>
            <a:endParaRPr kumimoji="0" lang="en-US" sz="1400" i="0" u="none" strike="noStrike" kern="1200" cap="none" spc="0" normalizeH="0" baseline="0" noProof="0" dirty="0">
              <a:ln>
                <a:noFill/>
              </a:ln>
              <a:solidFill>
                <a:prstClr val="white"/>
              </a:solidFill>
              <a:effectLst/>
              <a:uLnTx/>
              <a:uFillTx/>
              <a:latin typeface="Arial"/>
              <a:ea typeface="+mn-ea"/>
              <a:cs typeface="+mn-cs"/>
            </a:endParaRPr>
          </a:p>
        </p:txBody>
      </p:sp>
      <p:sp>
        <p:nvSpPr>
          <p:cNvPr id="23" name="Rounded Rectangle 80">
            <a:extLst>
              <a:ext uri="{FF2B5EF4-FFF2-40B4-BE49-F238E27FC236}">
                <a16:creationId xmlns:a16="http://schemas.microsoft.com/office/drawing/2014/main" id="{EA6CD716-B8FC-8C78-91B3-58289529C41C}"/>
              </a:ext>
            </a:extLst>
          </p:cNvPr>
          <p:cNvSpPr/>
          <p:nvPr/>
        </p:nvSpPr>
        <p:spPr>
          <a:xfrm>
            <a:off x="6585111" y="1966324"/>
            <a:ext cx="923414" cy="48002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Receive</a:t>
            </a:r>
          </a:p>
          <a:p>
            <a:pPr marL="0" marR="0" lvl="0" indent="0" algn="ctr" defTabSz="914400" rtl="0" eaLnBrk="1" fontAlgn="auto" latinLnBrk="0" hangingPunct="1">
              <a:lnSpc>
                <a:spcPct val="90000"/>
              </a:lnSpc>
              <a:spcBef>
                <a:spcPts val="600"/>
              </a:spcBef>
              <a:spcAft>
                <a:spcPts val="0"/>
              </a:spcAft>
              <a:buClrTx/>
              <a:buSzTx/>
              <a:buFontTx/>
              <a:buNone/>
              <a:tabLst/>
              <a:defRPr/>
            </a:pPr>
            <a:r>
              <a:rPr lang="en-US" sz="1400" dirty="0">
                <a:solidFill>
                  <a:prstClr val="white"/>
                </a:solidFill>
                <a:latin typeface="Arial"/>
              </a:rPr>
              <a:t>QP-1</a:t>
            </a:r>
            <a:endParaRPr kumimoji="0" lang="en-US" sz="1400" i="0" u="none" strike="noStrike" kern="1200" cap="none" spc="0" normalizeH="0" baseline="0" noProof="0" dirty="0">
              <a:ln>
                <a:noFill/>
              </a:ln>
              <a:solidFill>
                <a:prstClr val="white"/>
              </a:solidFill>
              <a:effectLst/>
              <a:uLnTx/>
              <a:uFillTx/>
              <a:latin typeface="Arial"/>
              <a:ea typeface="+mn-ea"/>
              <a:cs typeface="+mn-cs"/>
            </a:endParaRPr>
          </a:p>
        </p:txBody>
      </p:sp>
      <p:sp>
        <p:nvSpPr>
          <p:cNvPr id="67" name="Rounded Rectangle 34">
            <a:extLst>
              <a:ext uri="{FF2B5EF4-FFF2-40B4-BE49-F238E27FC236}">
                <a16:creationId xmlns:a16="http://schemas.microsoft.com/office/drawing/2014/main" id="{C0117A3D-DDEE-CFAC-47E3-2E947FE459B2}"/>
              </a:ext>
            </a:extLst>
          </p:cNvPr>
          <p:cNvSpPr/>
          <p:nvPr/>
        </p:nvSpPr>
        <p:spPr>
          <a:xfrm>
            <a:off x="2588205" y="2061544"/>
            <a:ext cx="821411" cy="289581"/>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QP-1</a:t>
            </a:r>
          </a:p>
        </p:txBody>
      </p:sp>
      <p:sp>
        <p:nvSpPr>
          <p:cNvPr id="68" name="Rounded Rectangle 34">
            <a:extLst>
              <a:ext uri="{FF2B5EF4-FFF2-40B4-BE49-F238E27FC236}">
                <a16:creationId xmlns:a16="http://schemas.microsoft.com/office/drawing/2014/main" id="{27B35064-BE25-5AD0-60B8-9D9873ABA5E6}"/>
              </a:ext>
            </a:extLst>
          </p:cNvPr>
          <p:cNvSpPr/>
          <p:nvPr/>
        </p:nvSpPr>
        <p:spPr>
          <a:xfrm>
            <a:off x="2589368" y="3360888"/>
            <a:ext cx="821411" cy="289581"/>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QP-2</a:t>
            </a:r>
          </a:p>
        </p:txBody>
      </p:sp>
      <p:sp>
        <p:nvSpPr>
          <p:cNvPr id="69" name="Rounded Rectangle 34">
            <a:extLst>
              <a:ext uri="{FF2B5EF4-FFF2-40B4-BE49-F238E27FC236}">
                <a16:creationId xmlns:a16="http://schemas.microsoft.com/office/drawing/2014/main" id="{4299F58F-4E6F-5599-43CB-D80A56A76682}"/>
              </a:ext>
            </a:extLst>
          </p:cNvPr>
          <p:cNvSpPr/>
          <p:nvPr/>
        </p:nvSpPr>
        <p:spPr>
          <a:xfrm>
            <a:off x="2588205" y="4679692"/>
            <a:ext cx="821411" cy="289581"/>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QP-3</a:t>
            </a:r>
          </a:p>
        </p:txBody>
      </p:sp>
      <p:sp>
        <p:nvSpPr>
          <p:cNvPr id="75" name="Rounded Rectangle 69">
            <a:extLst>
              <a:ext uri="{FF2B5EF4-FFF2-40B4-BE49-F238E27FC236}">
                <a16:creationId xmlns:a16="http://schemas.microsoft.com/office/drawing/2014/main" id="{5FC92EE8-90B5-B1A1-B8FA-3FFD93CC47D1}"/>
              </a:ext>
            </a:extLst>
          </p:cNvPr>
          <p:cNvSpPr/>
          <p:nvPr/>
        </p:nvSpPr>
        <p:spPr>
          <a:xfrm>
            <a:off x="8461906" y="1959152"/>
            <a:ext cx="770660" cy="24161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QP-1</a:t>
            </a:r>
          </a:p>
        </p:txBody>
      </p:sp>
      <p:sp>
        <p:nvSpPr>
          <p:cNvPr id="76" name="Rounded Rectangle 69">
            <a:extLst>
              <a:ext uri="{FF2B5EF4-FFF2-40B4-BE49-F238E27FC236}">
                <a16:creationId xmlns:a16="http://schemas.microsoft.com/office/drawing/2014/main" id="{E496B0CF-65E9-26D4-FE40-AF2C8A15BDE2}"/>
              </a:ext>
            </a:extLst>
          </p:cNvPr>
          <p:cNvSpPr/>
          <p:nvPr/>
        </p:nvSpPr>
        <p:spPr>
          <a:xfrm>
            <a:off x="8449826" y="3117522"/>
            <a:ext cx="770660" cy="24161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QP-2</a:t>
            </a:r>
          </a:p>
        </p:txBody>
      </p:sp>
      <p:sp>
        <p:nvSpPr>
          <p:cNvPr id="79" name="Rounded Rectangle 69">
            <a:extLst>
              <a:ext uri="{FF2B5EF4-FFF2-40B4-BE49-F238E27FC236}">
                <a16:creationId xmlns:a16="http://schemas.microsoft.com/office/drawing/2014/main" id="{F02FCD30-FCD0-4741-952F-87C6B3539E08}"/>
              </a:ext>
            </a:extLst>
          </p:cNvPr>
          <p:cNvSpPr/>
          <p:nvPr/>
        </p:nvSpPr>
        <p:spPr>
          <a:xfrm>
            <a:off x="8594692" y="4383967"/>
            <a:ext cx="770660" cy="241612"/>
          </a:xfrm>
          <a:prstGeom prst="roundRect">
            <a:avLst/>
          </a:prstGeom>
          <a:solidFill>
            <a:srgbClr val="FF9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i="0" u="none" strike="noStrike" kern="1200" cap="none" spc="0" normalizeH="0" baseline="0" noProof="0" dirty="0">
                <a:ln>
                  <a:noFill/>
                </a:ln>
                <a:solidFill>
                  <a:prstClr val="white"/>
                </a:solidFill>
                <a:effectLst/>
                <a:uLnTx/>
                <a:uFillTx/>
                <a:latin typeface="Arial"/>
                <a:ea typeface="+mn-ea"/>
                <a:cs typeface="+mn-cs"/>
              </a:rPr>
              <a:t>QP-3</a:t>
            </a:r>
          </a:p>
        </p:txBody>
      </p:sp>
      <p:sp>
        <p:nvSpPr>
          <p:cNvPr id="84" name="TextBox 83">
            <a:extLst>
              <a:ext uri="{FF2B5EF4-FFF2-40B4-BE49-F238E27FC236}">
                <a16:creationId xmlns:a16="http://schemas.microsoft.com/office/drawing/2014/main" id="{345BBC8E-0D88-1703-49B8-75DEB697C91C}"/>
              </a:ext>
            </a:extLst>
          </p:cNvPr>
          <p:cNvSpPr txBox="1"/>
          <p:nvPr/>
        </p:nvSpPr>
        <p:spPr>
          <a:xfrm>
            <a:off x="1806302" y="5706334"/>
            <a:ext cx="7974619" cy="369332"/>
          </a:xfrm>
          <a:prstGeom prst="rect">
            <a:avLst/>
          </a:prstGeom>
          <a:noFill/>
        </p:spPr>
        <p:txBody>
          <a:bodyPr wrap="none" rtlCol="0">
            <a:spAutoFit/>
          </a:bodyPr>
          <a:lstStyle/>
          <a:p>
            <a:r>
              <a:rPr lang="en-US" dirty="0"/>
              <a:t>Shown in one direction for simplicity, but the QPs on each side are symmetrical</a:t>
            </a:r>
          </a:p>
        </p:txBody>
      </p:sp>
    </p:spTree>
    <p:extLst>
      <p:ext uri="{BB962C8B-B14F-4D97-AF65-F5344CB8AC3E}">
        <p14:creationId xmlns:p14="http://schemas.microsoft.com/office/powerpoint/2010/main" val="3571981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BDC3C5E4-8672-4D04-9121-A3C905B5BAC0}"/>
              </a:ext>
            </a:extLst>
          </p:cNvPr>
          <p:cNvSpPr>
            <a:spLocks noGrp="1"/>
          </p:cNvSpPr>
          <p:nvPr>
            <p:ph type="title"/>
          </p:nvPr>
        </p:nvSpPr>
        <p:spPr>
          <a:xfrm>
            <a:off x="462141" y="365125"/>
            <a:ext cx="11277600" cy="1097280"/>
          </a:xfrm>
        </p:spPr>
        <p:txBody>
          <a:bodyPr anchor="t">
            <a:normAutofit/>
          </a:bodyPr>
          <a:lstStyle/>
          <a:p>
            <a:pPr eaLnBrk="1" hangingPunct="1"/>
            <a:r>
              <a:rPr lang="en-US" altLang="en-US" dirty="0">
                <a:effectLst>
                  <a:outerShdw blurRad="38100" dist="38100" dir="2700000" algn="tl">
                    <a:srgbClr val="000000">
                      <a:alpha val="43137"/>
                    </a:srgbClr>
                  </a:outerShdw>
                </a:effectLst>
              </a:rPr>
              <a:t>RDMA Verbs</a:t>
            </a:r>
          </a:p>
        </p:txBody>
      </p:sp>
      <p:graphicFrame>
        <p:nvGraphicFramePr>
          <p:cNvPr id="7173" name="Content Placeholder 2">
            <a:extLst>
              <a:ext uri="{FF2B5EF4-FFF2-40B4-BE49-F238E27FC236}">
                <a16:creationId xmlns:a16="http://schemas.microsoft.com/office/drawing/2014/main" id="{29A09D66-870E-463D-A3DD-F04165186B16}"/>
              </a:ext>
            </a:extLst>
          </p:cNvPr>
          <p:cNvGraphicFramePr/>
          <p:nvPr>
            <p:extLst>
              <p:ext uri="{D42A27DB-BD31-4B8C-83A1-F6EECF244321}">
                <p14:modId xmlns:p14="http://schemas.microsoft.com/office/powerpoint/2010/main" val="3376097141"/>
              </p:ext>
            </p:extLst>
          </p:nvPr>
        </p:nvGraphicFramePr>
        <p:xfrm>
          <a:off x="462141" y="1757627"/>
          <a:ext cx="10540156" cy="39450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643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D3D13F96-66BC-42D1-BCB3-F2213CB6CC3A}"/>
              </a:ext>
            </a:extLst>
          </p:cNvPr>
          <p:cNvSpPr>
            <a:spLocks noGrp="1"/>
          </p:cNvSpPr>
          <p:nvPr>
            <p:ph type="title"/>
          </p:nvPr>
        </p:nvSpPr>
        <p:spPr>
          <a:xfrm>
            <a:off x="462141" y="365125"/>
            <a:ext cx="11277600" cy="1097280"/>
          </a:xfrm>
        </p:spPr>
        <p:txBody>
          <a:bodyPr anchor="t">
            <a:normAutofit/>
          </a:bodyPr>
          <a:lstStyle/>
          <a:p>
            <a:pPr eaLnBrk="1" hangingPunct="1"/>
            <a:r>
              <a:rPr lang="en-US" altLang="en-US" dirty="0">
                <a:effectLst>
                  <a:outerShdw blurRad="38100" dist="38100" dir="2700000" algn="tl">
                    <a:srgbClr val="000000">
                      <a:alpha val="43137"/>
                    </a:srgbClr>
                  </a:outerShdw>
                </a:effectLst>
              </a:rPr>
              <a:t>Slow-Path Verbs Operations</a:t>
            </a:r>
          </a:p>
        </p:txBody>
      </p:sp>
      <p:graphicFrame>
        <p:nvGraphicFramePr>
          <p:cNvPr id="14343" name="Content Placeholder 2">
            <a:extLst>
              <a:ext uri="{FF2B5EF4-FFF2-40B4-BE49-F238E27FC236}">
                <a16:creationId xmlns:a16="http://schemas.microsoft.com/office/drawing/2014/main" id="{AEBC6806-CC62-44F0-9A8E-F0B22ADB78E4}"/>
              </a:ext>
            </a:extLst>
          </p:cNvPr>
          <p:cNvGraphicFramePr>
            <a:graphicFrameLocks noGrp="1"/>
          </p:cNvGraphicFramePr>
          <p:nvPr>
            <p:ph idx="1"/>
            <p:extLst>
              <p:ext uri="{D42A27DB-BD31-4B8C-83A1-F6EECF244321}">
                <p14:modId xmlns:p14="http://schemas.microsoft.com/office/powerpoint/2010/main" val="3506937550"/>
              </p:ext>
            </p:extLst>
          </p:nvPr>
        </p:nvGraphicFramePr>
        <p:xfrm>
          <a:off x="462141" y="1757627"/>
          <a:ext cx="10623781" cy="44169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775317-02E1-9D76-D381-DE9B25650928}"/>
              </a:ext>
            </a:extLst>
          </p:cNvPr>
          <p:cNvSpPr>
            <a:spLocks noGrp="1"/>
          </p:cNvSpPr>
          <p:nvPr>
            <p:ph type="title"/>
          </p:nvPr>
        </p:nvSpPr>
        <p:spPr/>
        <p:txBody>
          <a:bodyPr/>
          <a:lstStyle/>
          <a:p>
            <a:r>
              <a:rPr lang="en-US" dirty="0"/>
              <a:t>The SNIA Community</a:t>
            </a:r>
          </a:p>
        </p:txBody>
      </p:sp>
      <p:pic>
        <p:nvPicPr>
          <p:cNvPr id="6" name="Picture 5" descr="A group of people on a black background&#10;&#10;AI-generated content may be incorrect.">
            <a:extLst>
              <a:ext uri="{FF2B5EF4-FFF2-40B4-BE49-F238E27FC236}">
                <a16:creationId xmlns:a16="http://schemas.microsoft.com/office/drawing/2014/main" id="{1B9E0FED-DEA5-8228-B820-2DEC1624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52465"/>
            <a:ext cx="12193756" cy="4410075"/>
          </a:xfrm>
          <a:prstGeom prst="rect">
            <a:avLst/>
          </a:prstGeom>
        </p:spPr>
      </p:pic>
    </p:spTree>
    <p:extLst>
      <p:ext uri="{BB962C8B-B14F-4D97-AF65-F5344CB8AC3E}">
        <p14:creationId xmlns:p14="http://schemas.microsoft.com/office/powerpoint/2010/main" val="8315772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3368EB5E-D556-44F4-8D12-F6EB3B20E7C1}"/>
              </a:ext>
            </a:extLst>
          </p:cNvPr>
          <p:cNvSpPr>
            <a:spLocks noGrp="1"/>
          </p:cNvSpPr>
          <p:nvPr>
            <p:ph type="title"/>
          </p:nvPr>
        </p:nvSpPr>
        <p:spPr>
          <a:xfrm>
            <a:off x="462141" y="365125"/>
            <a:ext cx="11277600" cy="1097280"/>
          </a:xfrm>
        </p:spPr>
        <p:txBody>
          <a:bodyPr anchor="t">
            <a:normAutofit/>
          </a:bodyPr>
          <a:lstStyle/>
          <a:p>
            <a:pPr eaLnBrk="1" hangingPunct="1"/>
            <a:r>
              <a:rPr lang="en-US" altLang="en-US" dirty="0">
                <a:effectLst>
                  <a:outerShdw blurRad="38100" dist="38100" dir="2700000" algn="tl">
                    <a:srgbClr val="000000">
                      <a:alpha val="43137"/>
                    </a:srgbClr>
                  </a:outerShdw>
                </a:effectLst>
              </a:rPr>
              <a:t>Fast-Path / Data-Path Verbs</a:t>
            </a:r>
          </a:p>
        </p:txBody>
      </p:sp>
      <p:graphicFrame>
        <p:nvGraphicFramePr>
          <p:cNvPr id="15366" name="Content Placeholder 2">
            <a:extLst>
              <a:ext uri="{FF2B5EF4-FFF2-40B4-BE49-F238E27FC236}">
                <a16:creationId xmlns:a16="http://schemas.microsoft.com/office/drawing/2014/main" id="{5D537A0F-30D8-4B35-9B83-4D876236FC73}"/>
              </a:ext>
            </a:extLst>
          </p:cNvPr>
          <p:cNvGraphicFramePr>
            <a:graphicFrameLocks noGrp="1"/>
          </p:cNvGraphicFramePr>
          <p:nvPr>
            <p:ph type="chart" sz="quarter" idx="12"/>
            <p:extLst>
              <p:ext uri="{D42A27DB-BD31-4B8C-83A1-F6EECF244321}">
                <p14:modId xmlns:p14="http://schemas.microsoft.com/office/powerpoint/2010/main" val="3854532689"/>
              </p:ext>
            </p:extLst>
          </p:nvPr>
        </p:nvGraphicFramePr>
        <p:xfrm>
          <a:off x="462141" y="1559778"/>
          <a:ext cx="10598242" cy="42188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D0DB93-74EA-52E1-466A-833C2726199E}"/>
              </a:ext>
            </a:extLst>
          </p:cNvPr>
          <p:cNvSpPr>
            <a:spLocks noGrp="1"/>
          </p:cNvSpPr>
          <p:nvPr>
            <p:ph type="body" sz="quarter" idx="10"/>
          </p:nvPr>
        </p:nvSpPr>
        <p:spPr>
          <a:xfrm>
            <a:off x="319088" y="1989056"/>
            <a:ext cx="9051155" cy="1954222"/>
          </a:xfrm>
        </p:spPr>
        <p:txBody>
          <a:bodyPr>
            <a:normAutofit lnSpcReduction="10000"/>
          </a:bodyPr>
          <a:lstStyle/>
          <a:p>
            <a:r>
              <a:rPr lang="en-US" sz="4000" b="1" dirty="0">
                <a:effectLst>
                  <a:outerShdw blurRad="38100" dist="38100" dir="2700000" algn="tl">
                    <a:srgbClr val="000000">
                      <a:alpha val="43137"/>
                    </a:srgbClr>
                  </a:outerShdw>
                </a:effectLst>
              </a:rPr>
              <a:t>Putting it all together:</a:t>
            </a:r>
          </a:p>
          <a:p>
            <a:r>
              <a:rPr lang="en-US" sz="4000" b="1" dirty="0">
                <a:effectLst>
                  <a:outerShdw blurRad="38100" dist="38100" dir="2700000" algn="tl">
                    <a:srgbClr val="000000">
                      <a:alpha val="43137"/>
                    </a:srgbClr>
                  </a:outerShdw>
                </a:effectLst>
              </a:rPr>
              <a:t>	How does an app look?</a:t>
            </a:r>
          </a:p>
          <a:p>
            <a:r>
              <a:rPr lang="en-US" sz="4000" b="1" dirty="0">
                <a:effectLst>
                  <a:outerShdw blurRad="38100" dist="38100" dir="2700000" algn="tl">
                    <a:srgbClr val="000000">
                      <a:alpha val="43137"/>
                    </a:srgbClr>
                  </a:outerShdw>
                </a:effectLst>
              </a:rPr>
              <a:t>	What goes on the wire?</a:t>
            </a:r>
          </a:p>
        </p:txBody>
      </p:sp>
      <p:pic>
        <p:nvPicPr>
          <p:cNvPr id="8" name="Graphic 7" descr="Puzzle">
            <a:extLst>
              <a:ext uri="{FF2B5EF4-FFF2-40B4-BE49-F238E27FC236}">
                <a16:creationId xmlns:a16="http://schemas.microsoft.com/office/drawing/2014/main" id="{5CAD798F-E068-3F01-2852-09DB7ED0AA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37467" y="1288745"/>
            <a:ext cx="2654533" cy="2654533"/>
          </a:xfrm>
          <a:prstGeom prst="rect">
            <a:avLst/>
          </a:prstGeom>
        </p:spPr>
      </p:pic>
    </p:spTree>
    <p:extLst>
      <p:ext uri="{BB962C8B-B14F-4D97-AF65-F5344CB8AC3E}">
        <p14:creationId xmlns:p14="http://schemas.microsoft.com/office/powerpoint/2010/main" val="1617934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42E7B-3B24-ADAA-198B-2707DD27E1DB}"/>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Typical App Stages Overview</a:t>
            </a:r>
          </a:p>
        </p:txBody>
      </p:sp>
      <p:graphicFrame>
        <p:nvGraphicFramePr>
          <p:cNvPr id="4" name="Text Placeholder 1">
            <a:extLst>
              <a:ext uri="{FF2B5EF4-FFF2-40B4-BE49-F238E27FC236}">
                <a16:creationId xmlns:a16="http://schemas.microsoft.com/office/drawing/2014/main" id="{A3A4BEF4-380C-8809-9D71-0460E1B3AB41}"/>
              </a:ext>
            </a:extLst>
          </p:cNvPr>
          <p:cNvGraphicFramePr/>
          <p:nvPr>
            <p:extLst>
              <p:ext uri="{D42A27DB-BD31-4B8C-83A1-F6EECF244321}">
                <p14:modId xmlns:p14="http://schemas.microsoft.com/office/powerpoint/2010/main" val="1031958085"/>
              </p:ext>
            </p:extLst>
          </p:nvPr>
        </p:nvGraphicFramePr>
        <p:xfrm>
          <a:off x="0" y="1160586"/>
          <a:ext cx="11613823" cy="48725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75191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2AF7E-4792-69D9-EA2D-4769C455749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006A7B6-BBAD-E33A-EDF6-DCA87DD2F185}"/>
              </a:ext>
            </a:extLst>
          </p:cNvPr>
          <p:cNvSpPr txBox="1"/>
          <p:nvPr/>
        </p:nvSpPr>
        <p:spPr>
          <a:xfrm>
            <a:off x="1384663" y="6662057"/>
            <a:ext cx="65" cy="276999"/>
          </a:xfrm>
          <a:prstGeom prst="rect">
            <a:avLst/>
          </a:prstGeom>
          <a:noFill/>
        </p:spPr>
        <p:txBody>
          <a:bodyPr wrap="none" lIns="0" tIns="0" rIns="0" bIns="0" rtlCol="0" anchor="t">
            <a:spAutoFit/>
          </a:bodyPr>
          <a:lstStyle/>
          <a:p>
            <a:pPr>
              <a:lnSpc>
                <a:spcPct val="90000"/>
              </a:lnSpc>
              <a:spcBef>
                <a:spcPts val="600"/>
              </a:spcBef>
            </a:pPr>
            <a:endParaRPr lang="en-US" sz="2000" dirty="0" err="1"/>
          </a:p>
        </p:txBody>
      </p:sp>
      <p:sp>
        <p:nvSpPr>
          <p:cNvPr id="10" name="Rectangle 9">
            <a:extLst>
              <a:ext uri="{FF2B5EF4-FFF2-40B4-BE49-F238E27FC236}">
                <a16:creationId xmlns:a16="http://schemas.microsoft.com/office/drawing/2014/main" id="{3FFD28CE-B073-C835-6EC8-B17690E9BEDC}"/>
              </a:ext>
            </a:extLst>
          </p:cNvPr>
          <p:cNvSpPr/>
          <p:nvPr/>
        </p:nvSpPr>
        <p:spPr>
          <a:xfrm>
            <a:off x="1662864" y="1690688"/>
            <a:ext cx="4198257" cy="88768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dirty="0"/>
              <a:t>Server</a:t>
            </a:r>
          </a:p>
          <a:p>
            <a:pPr algn="ctr"/>
            <a:r>
              <a:rPr lang="en-US" dirty="0"/>
              <a:t>Application</a:t>
            </a:r>
          </a:p>
        </p:txBody>
      </p:sp>
      <p:sp>
        <p:nvSpPr>
          <p:cNvPr id="67" name="Rectangle 66">
            <a:extLst>
              <a:ext uri="{FF2B5EF4-FFF2-40B4-BE49-F238E27FC236}">
                <a16:creationId xmlns:a16="http://schemas.microsoft.com/office/drawing/2014/main" id="{152C94DC-B224-040D-5F83-2D48AE0A4FF7}"/>
              </a:ext>
            </a:extLst>
          </p:cNvPr>
          <p:cNvSpPr/>
          <p:nvPr/>
        </p:nvSpPr>
        <p:spPr>
          <a:xfrm>
            <a:off x="1662864" y="2725118"/>
            <a:ext cx="4198257" cy="28812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9" name="Group 58">
            <a:extLst>
              <a:ext uri="{FF2B5EF4-FFF2-40B4-BE49-F238E27FC236}">
                <a16:creationId xmlns:a16="http://schemas.microsoft.com/office/drawing/2014/main" id="{7811EA84-1107-8043-ECB7-6DE0A3FBE7CB}"/>
              </a:ext>
            </a:extLst>
          </p:cNvPr>
          <p:cNvGrpSpPr/>
          <p:nvPr/>
        </p:nvGrpSpPr>
        <p:grpSpPr>
          <a:xfrm>
            <a:off x="3065304" y="5355946"/>
            <a:ext cx="813215" cy="552141"/>
            <a:chOff x="2488367" y="5254052"/>
            <a:chExt cx="813215" cy="552141"/>
          </a:xfrm>
        </p:grpSpPr>
        <p:sp>
          <p:nvSpPr>
            <p:cNvPr id="60" name="Rectangle 59">
              <a:extLst>
                <a:ext uri="{FF2B5EF4-FFF2-40B4-BE49-F238E27FC236}">
                  <a16:creationId xmlns:a16="http://schemas.microsoft.com/office/drawing/2014/main" id="{34078DC2-A12A-AE71-7F22-B0405240739A}"/>
                </a:ext>
              </a:extLst>
            </p:cNvPr>
            <p:cNvSpPr/>
            <p:nvPr/>
          </p:nvSpPr>
          <p:spPr>
            <a:xfrm>
              <a:off x="2585800" y="5343993"/>
              <a:ext cx="715782" cy="32470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p>
          </p:txBody>
        </p:sp>
        <p:sp>
          <p:nvSpPr>
            <p:cNvPr id="61" name="Rectangle 60">
              <a:extLst>
                <a:ext uri="{FF2B5EF4-FFF2-40B4-BE49-F238E27FC236}">
                  <a16:creationId xmlns:a16="http://schemas.microsoft.com/office/drawing/2014/main" id="{2E8E2F81-1DFD-B021-201F-DF210CBD1275}"/>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3F94023B-DC47-DB05-4A74-0686D15DE207}"/>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 name="Straight Connector 62">
              <a:extLst>
                <a:ext uri="{FF2B5EF4-FFF2-40B4-BE49-F238E27FC236}">
                  <a16:creationId xmlns:a16="http://schemas.microsoft.com/office/drawing/2014/main" id="{7D07680C-75B1-530A-4B76-0210F1FFADFA}"/>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F9441BFD-9E8B-F6FD-C5C0-AC3286995AA1}"/>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0EBC03A9-0E50-25F3-F40D-C25590D95197}"/>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C671D2A1-8858-05FA-A0FC-30B14E165F5B}"/>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113" name="Connector: Elbow 112">
            <a:extLst>
              <a:ext uri="{FF2B5EF4-FFF2-40B4-BE49-F238E27FC236}">
                <a16:creationId xmlns:a16="http://schemas.microsoft.com/office/drawing/2014/main" id="{CD5FF2C8-20DF-5A26-244E-1E66A11F9343}"/>
              </a:ext>
            </a:extLst>
          </p:cNvPr>
          <p:cNvCxnSpPr>
            <a:stCxn id="60" idx="2"/>
            <a:endCxn id="102" idx="2"/>
          </p:cNvCxnSpPr>
          <p:nvPr/>
        </p:nvCxnSpPr>
        <p:spPr>
          <a:xfrm rot="16200000" flipH="1">
            <a:off x="6162297" y="3128926"/>
            <a:ext cx="12700" cy="5283338"/>
          </a:xfrm>
          <a:prstGeom prst="bentConnector3">
            <a:avLst>
              <a:gd name="adj1" fmla="val 5222945"/>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15" name="TextBox 114">
            <a:extLst>
              <a:ext uri="{FF2B5EF4-FFF2-40B4-BE49-F238E27FC236}">
                <a16:creationId xmlns:a16="http://schemas.microsoft.com/office/drawing/2014/main" id="{02F7AB6D-2364-02C5-5283-7C20D5889C38}"/>
              </a:ext>
            </a:extLst>
          </p:cNvPr>
          <p:cNvSpPr txBox="1"/>
          <p:nvPr/>
        </p:nvSpPr>
        <p:spPr>
          <a:xfrm>
            <a:off x="5746508" y="6066641"/>
            <a:ext cx="801823" cy="369332"/>
          </a:xfrm>
          <a:prstGeom prst="rect">
            <a:avLst/>
          </a:prstGeom>
          <a:noFill/>
        </p:spPr>
        <p:txBody>
          <a:bodyPr wrap="none" rtlCol="0">
            <a:spAutoFit/>
          </a:bodyPr>
          <a:lstStyle/>
          <a:p>
            <a:r>
              <a:rPr lang="en-US" dirty="0"/>
              <a:t>RDMA</a:t>
            </a:r>
          </a:p>
        </p:txBody>
      </p:sp>
      <p:sp>
        <p:nvSpPr>
          <p:cNvPr id="116" name="Lightning Bolt 115">
            <a:extLst>
              <a:ext uri="{FF2B5EF4-FFF2-40B4-BE49-F238E27FC236}">
                <a16:creationId xmlns:a16="http://schemas.microsoft.com/office/drawing/2014/main" id="{427620CB-7EC3-A4CF-97B6-E9D2D07B442B}"/>
              </a:ext>
            </a:extLst>
          </p:cNvPr>
          <p:cNvSpPr/>
          <p:nvPr/>
        </p:nvSpPr>
        <p:spPr>
          <a:xfrm rot="15520488">
            <a:off x="5638089" y="6144091"/>
            <a:ext cx="224851" cy="180572"/>
          </a:xfrm>
          <a:prstGeom prst="lightningBol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itle 118">
            <a:extLst>
              <a:ext uri="{FF2B5EF4-FFF2-40B4-BE49-F238E27FC236}">
                <a16:creationId xmlns:a16="http://schemas.microsoft.com/office/drawing/2014/main" id="{8C68E299-B5CF-147A-6FFA-1DC26D3B431D}"/>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Initialization</a:t>
            </a:r>
          </a:p>
        </p:txBody>
      </p:sp>
      <p:sp>
        <p:nvSpPr>
          <p:cNvPr id="161" name="Rectangle 160">
            <a:extLst>
              <a:ext uri="{FF2B5EF4-FFF2-40B4-BE49-F238E27FC236}">
                <a16:creationId xmlns:a16="http://schemas.microsoft.com/office/drawing/2014/main" id="{ECA2754F-46B4-D8E4-B006-709CE8E156EE}"/>
              </a:ext>
            </a:extLst>
          </p:cNvPr>
          <p:cNvSpPr/>
          <p:nvPr/>
        </p:nvSpPr>
        <p:spPr>
          <a:xfrm>
            <a:off x="6711187" y="1690688"/>
            <a:ext cx="4198257" cy="88768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dirty="0"/>
              <a:t>Client</a:t>
            </a:r>
          </a:p>
          <a:p>
            <a:pPr algn="ctr"/>
            <a:r>
              <a:rPr lang="en-US" dirty="0"/>
              <a:t>Application</a:t>
            </a:r>
          </a:p>
        </p:txBody>
      </p:sp>
      <p:sp>
        <p:nvSpPr>
          <p:cNvPr id="192" name="Rectangle 191">
            <a:extLst>
              <a:ext uri="{FF2B5EF4-FFF2-40B4-BE49-F238E27FC236}">
                <a16:creationId xmlns:a16="http://schemas.microsoft.com/office/drawing/2014/main" id="{BAC4FCD3-14A4-9E35-17CE-2C9E2BD777BA}"/>
              </a:ext>
            </a:extLst>
          </p:cNvPr>
          <p:cNvSpPr/>
          <p:nvPr/>
        </p:nvSpPr>
        <p:spPr>
          <a:xfrm>
            <a:off x="6711187" y="2725118"/>
            <a:ext cx="4198257" cy="28812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838F08F-8F4E-5B1F-9F06-449F7A888160}"/>
              </a:ext>
            </a:extLst>
          </p:cNvPr>
          <p:cNvGrpSpPr/>
          <p:nvPr/>
        </p:nvGrpSpPr>
        <p:grpSpPr>
          <a:xfrm>
            <a:off x="8348642" y="5355946"/>
            <a:ext cx="813215" cy="552141"/>
            <a:chOff x="2488367" y="5254052"/>
            <a:chExt cx="813215" cy="552141"/>
          </a:xfrm>
        </p:grpSpPr>
        <p:sp>
          <p:nvSpPr>
            <p:cNvPr id="102" name="Rectangle 101">
              <a:extLst>
                <a:ext uri="{FF2B5EF4-FFF2-40B4-BE49-F238E27FC236}">
                  <a16:creationId xmlns:a16="http://schemas.microsoft.com/office/drawing/2014/main" id="{E4599C28-562C-56DF-48BB-E6ED6671A712}"/>
                </a:ext>
              </a:extLst>
            </p:cNvPr>
            <p:cNvSpPr/>
            <p:nvPr/>
          </p:nvSpPr>
          <p:spPr>
            <a:xfrm>
              <a:off x="2585800" y="5343993"/>
              <a:ext cx="715782" cy="32470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p>
          </p:txBody>
        </p:sp>
        <p:sp>
          <p:nvSpPr>
            <p:cNvPr id="103" name="Rectangle 102">
              <a:extLst>
                <a:ext uri="{FF2B5EF4-FFF2-40B4-BE49-F238E27FC236}">
                  <a16:creationId xmlns:a16="http://schemas.microsoft.com/office/drawing/2014/main" id="{9C58AFEA-EAFD-6D04-1A1E-185C66861558}"/>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06620E99-80DA-BAF2-E3E4-2C5EABBB4CA4}"/>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5" name="Straight Connector 104">
              <a:extLst>
                <a:ext uri="{FF2B5EF4-FFF2-40B4-BE49-F238E27FC236}">
                  <a16:creationId xmlns:a16="http://schemas.microsoft.com/office/drawing/2014/main" id="{2D9AF1D1-FFAD-6412-22BC-89D9DF7357C2}"/>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EB3F0B22-F6C6-459B-64B5-B310E477AFAC}"/>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D4E6BFB6-B24A-9E8E-6E83-5A4FFAD58CD7}"/>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1745A898-CEAB-B41C-1C2D-FF40A6BF88ED}"/>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1" name="Rectangle 10">
            <a:extLst>
              <a:ext uri="{FF2B5EF4-FFF2-40B4-BE49-F238E27FC236}">
                <a16:creationId xmlns:a16="http://schemas.microsoft.com/office/drawing/2014/main" id="{90F62A3A-C8D0-F5B1-944E-386FE68BE4BA}"/>
              </a:ext>
            </a:extLst>
          </p:cNvPr>
          <p:cNvSpPr/>
          <p:nvPr/>
        </p:nvSpPr>
        <p:spPr>
          <a:xfrm>
            <a:off x="4911187" y="1804405"/>
            <a:ext cx="1800000" cy="720000"/>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4">
              <a:hueOff val="0"/>
              <a:satOff val="0"/>
              <a:lumOff val="0"/>
              <a:alphaOff val="0"/>
            </a:schemeClr>
          </a:fontRef>
        </p:style>
        <p:txBody>
          <a:bodyPr/>
          <a:lstStyle/>
          <a:p>
            <a:endParaRPr lang="en-US"/>
          </a:p>
        </p:txBody>
      </p:sp>
      <p:grpSp>
        <p:nvGrpSpPr>
          <p:cNvPr id="80" name="Group 79">
            <a:extLst>
              <a:ext uri="{FF2B5EF4-FFF2-40B4-BE49-F238E27FC236}">
                <a16:creationId xmlns:a16="http://schemas.microsoft.com/office/drawing/2014/main" id="{11DC5D13-E795-B359-DDE6-E64DECD1AF95}"/>
              </a:ext>
            </a:extLst>
          </p:cNvPr>
          <p:cNvGrpSpPr/>
          <p:nvPr/>
        </p:nvGrpSpPr>
        <p:grpSpPr>
          <a:xfrm>
            <a:off x="4238887" y="270779"/>
            <a:ext cx="3185121" cy="1098000"/>
            <a:chOff x="4238887" y="270779"/>
            <a:chExt cx="3185121" cy="1098000"/>
          </a:xfrm>
        </p:grpSpPr>
        <p:sp>
          <p:nvSpPr>
            <p:cNvPr id="3" name="Rectangle 2" descr="Key">
              <a:extLst>
                <a:ext uri="{FF2B5EF4-FFF2-40B4-BE49-F238E27FC236}">
                  <a16:creationId xmlns:a16="http://schemas.microsoft.com/office/drawing/2014/main" id="{6D7C0285-461B-A069-1500-4D7B419E3E20}"/>
                </a:ext>
              </a:extLst>
            </p:cNvPr>
            <p:cNvSpPr/>
            <p:nvPr/>
          </p:nvSpPr>
          <p:spPr>
            <a:xfrm>
              <a:off x="4238887" y="570238"/>
              <a:ext cx="630000" cy="63000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6" name="Oval 35">
              <a:extLst>
                <a:ext uri="{FF2B5EF4-FFF2-40B4-BE49-F238E27FC236}">
                  <a16:creationId xmlns:a16="http://schemas.microsoft.com/office/drawing/2014/main" id="{12A88CD2-7B4B-A56F-0895-8D33DE77A4C4}"/>
                </a:ext>
              </a:extLst>
            </p:cNvPr>
            <p:cNvSpPr/>
            <p:nvPr/>
          </p:nvSpPr>
          <p:spPr>
            <a:xfrm>
              <a:off x="4446239" y="270779"/>
              <a:ext cx="1098000" cy="1098000"/>
            </a:xfrm>
            <a:prstGeom prst="ellipse">
              <a:avLst/>
            </a:prstGeom>
            <a:solidFill>
              <a:srgbClr val="92D050"/>
            </a:solidFill>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endParaRPr lang="en-US"/>
            </a:p>
          </p:txBody>
        </p:sp>
        <p:sp>
          <p:nvSpPr>
            <p:cNvPr id="38" name="Rectangle 37" descr="Database">
              <a:extLst>
                <a:ext uri="{FF2B5EF4-FFF2-40B4-BE49-F238E27FC236}">
                  <a16:creationId xmlns:a16="http://schemas.microsoft.com/office/drawing/2014/main" id="{F5D43A64-5139-7B7B-6BCC-120C1575F95A}"/>
                </a:ext>
              </a:extLst>
            </p:cNvPr>
            <p:cNvSpPr/>
            <p:nvPr/>
          </p:nvSpPr>
          <p:spPr>
            <a:xfrm>
              <a:off x="4680239" y="504779"/>
              <a:ext cx="630000" cy="63000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45" name="Group 44">
              <a:extLst>
                <a:ext uri="{FF2B5EF4-FFF2-40B4-BE49-F238E27FC236}">
                  <a16:creationId xmlns:a16="http://schemas.microsoft.com/office/drawing/2014/main" id="{3A2E9253-FC3F-0F8D-F55E-93B6D8E13FB4}"/>
                </a:ext>
              </a:extLst>
            </p:cNvPr>
            <p:cNvGrpSpPr/>
            <p:nvPr/>
          </p:nvGrpSpPr>
          <p:grpSpPr>
            <a:xfrm>
              <a:off x="5624008" y="427209"/>
              <a:ext cx="1800000" cy="720000"/>
              <a:chOff x="676911" y="2796255"/>
              <a:chExt cx="1800000" cy="720000"/>
            </a:xfrm>
          </p:grpSpPr>
          <p:sp>
            <p:nvSpPr>
              <p:cNvPr id="46" name="Rectangle 45">
                <a:extLst>
                  <a:ext uri="{FF2B5EF4-FFF2-40B4-BE49-F238E27FC236}">
                    <a16:creationId xmlns:a16="http://schemas.microsoft.com/office/drawing/2014/main" id="{671DE488-5FA9-65A8-F066-9A1C292D3E71}"/>
                  </a:ext>
                </a:extLst>
              </p:cNvPr>
              <p:cNvSpPr/>
              <p:nvPr/>
            </p:nvSpPr>
            <p:spPr>
              <a:xfrm>
                <a:off x="676911" y="2796255"/>
                <a:ext cx="1800000" cy="720000"/>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2">
                  <a:hueOff val="0"/>
                  <a:satOff val="0"/>
                  <a:lumOff val="0"/>
                  <a:alphaOff val="0"/>
                </a:schemeClr>
              </a:fontRef>
            </p:style>
            <p:txBody>
              <a:bodyPr/>
              <a:lstStyle/>
              <a:p>
                <a:endParaRPr lang="en-US"/>
              </a:p>
            </p:txBody>
          </p:sp>
          <p:sp>
            <p:nvSpPr>
              <p:cNvPr id="48" name="TextBox 47">
                <a:extLst>
                  <a:ext uri="{FF2B5EF4-FFF2-40B4-BE49-F238E27FC236}">
                    <a16:creationId xmlns:a16="http://schemas.microsoft.com/office/drawing/2014/main" id="{7CD9CAD2-ADBF-E526-8DBD-351B8B05F089}"/>
                  </a:ext>
                </a:extLst>
              </p:cNvPr>
              <p:cNvSpPr txBox="1"/>
              <p:nvPr/>
            </p:nvSpPr>
            <p:spPr>
              <a:xfrm>
                <a:off x="676911" y="2796255"/>
                <a:ext cx="1800000" cy="720000"/>
              </a:xfrm>
              <a:prstGeom prst="rect">
                <a:avLst/>
              </a:prstGeom>
            </p:spPr>
            <p:style>
              <a:lnRef idx="0">
                <a:scrgbClr r="0" g="0" b="0"/>
              </a:lnRef>
              <a:fillRef idx="0">
                <a:scrgbClr r="0" g="0" b="0"/>
              </a:fillRef>
              <a:effectRef idx="0">
                <a:scrgbClr r="0" g="0" b="0"/>
              </a:effectRef>
              <a:fontRef idx="minor">
                <a:schemeClr val="accent2">
                  <a:hueOff val="0"/>
                  <a:satOff val="0"/>
                  <a:lumOff val="0"/>
                  <a:alphaOff val="0"/>
                </a:schemeClr>
              </a:fontRef>
            </p:style>
            <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b="1" kern="1200" dirty="0">
                    <a:solidFill>
                      <a:srgbClr val="92D050"/>
                    </a:solidFill>
                  </a:rPr>
                  <a:t>Hosts initialize context and register memory regions</a:t>
                </a:r>
              </a:p>
            </p:txBody>
          </p:sp>
        </p:grpSp>
      </p:grpSp>
    </p:spTree>
    <p:extLst>
      <p:ext uri="{BB962C8B-B14F-4D97-AF65-F5344CB8AC3E}">
        <p14:creationId xmlns:p14="http://schemas.microsoft.com/office/powerpoint/2010/main" val="18529280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5C10A-E5CC-71EC-1059-8EFD2612AFCB}"/>
              </a:ext>
            </a:extLst>
          </p:cNvPr>
          <p:cNvSpPr>
            <a:spLocks noGrp="1"/>
          </p:cNvSpPr>
          <p:nvPr>
            <p:ph type="title"/>
          </p:nvPr>
        </p:nvSpPr>
        <p:spPr>
          <a:xfrm>
            <a:off x="232347" y="365125"/>
            <a:ext cx="11277600" cy="1097280"/>
          </a:xfrm>
        </p:spPr>
        <p:txBody>
          <a:bodyPr/>
          <a:lstStyle/>
          <a:p>
            <a:r>
              <a:rPr lang="en-US" dirty="0">
                <a:effectLst>
                  <a:outerShdw blurRad="38100" dist="38100" dir="2700000" algn="tl">
                    <a:srgbClr val="000000">
                      <a:alpha val="43137"/>
                    </a:srgbClr>
                  </a:outerShdw>
                </a:effectLst>
              </a:rPr>
              <a:t>Initialization</a:t>
            </a:r>
          </a:p>
        </p:txBody>
      </p:sp>
      <p:grpSp>
        <p:nvGrpSpPr>
          <p:cNvPr id="20" name="Group 19">
            <a:extLst>
              <a:ext uri="{FF2B5EF4-FFF2-40B4-BE49-F238E27FC236}">
                <a16:creationId xmlns:a16="http://schemas.microsoft.com/office/drawing/2014/main" id="{F7775DC2-3F86-A0F5-127B-0025922879E9}"/>
              </a:ext>
            </a:extLst>
          </p:cNvPr>
          <p:cNvGrpSpPr/>
          <p:nvPr/>
        </p:nvGrpSpPr>
        <p:grpSpPr>
          <a:xfrm>
            <a:off x="4242816" y="274320"/>
            <a:ext cx="3373967" cy="2160000"/>
            <a:chOff x="4071738" y="364405"/>
            <a:chExt cx="3373967" cy="2160000"/>
          </a:xfrm>
        </p:grpSpPr>
        <p:sp>
          <p:nvSpPr>
            <p:cNvPr id="9" name="Oval 8">
              <a:extLst>
                <a:ext uri="{FF2B5EF4-FFF2-40B4-BE49-F238E27FC236}">
                  <a16:creationId xmlns:a16="http://schemas.microsoft.com/office/drawing/2014/main" id="{88A54591-B056-A2EA-202F-1E058B3EBF32}"/>
                </a:ext>
              </a:extLst>
            </p:cNvPr>
            <p:cNvSpPr/>
            <p:nvPr/>
          </p:nvSpPr>
          <p:spPr>
            <a:xfrm>
              <a:off x="4422738" y="364405"/>
              <a:ext cx="1098000" cy="1098000"/>
            </a:xfrm>
            <a:prstGeom prst="ellipse">
              <a:avLst/>
            </a:prstGeom>
            <a:solidFill>
              <a:srgbClr val="92D050"/>
            </a:solidFill>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endParaRPr lang="en-US"/>
            </a:p>
          </p:txBody>
        </p:sp>
        <p:sp>
          <p:nvSpPr>
            <p:cNvPr id="10" name="Rectangle 9" descr="Database">
              <a:extLst>
                <a:ext uri="{FF2B5EF4-FFF2-40B4-BE49-F238E27FC236}">
                  <a16:creationId xmlns:a16="http://schemas.microsoft.com/office/drawing/2014/main" id="{969E8F97-F0B3-9989-2B1E-83F54B3CD060}"/>
                </a:ext>
              </a:extLst>
            </p:cNvPr>
            <p:cNvSpPr/>
            <p:nvPr/>
          </p:nvSpPr>
          <p:spPr>
            <a:xfrm>
              <a:off x="4656738" y="598405"/>
              <a:ext cx="630000" cy="63000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1" name="Group 10">
              <a:extLst>
                <a:ext uri="{FF2B5EF4-FFF2-40B4-BE49-F238E27FC236}">
                  <a16:creationId xmlns:a16="http://schemas.microsoft.com/office/drawing/2014/main" id="{852D797D-E699-6D8C-1034-2F7C89A34F97}"/>
                </a:ext>
              </a:extLst>
            </p:cNvPr>
            <p:cNvGrpSpPr/>
            <p:nvPr/>
          </p:nvGrpSpPr>
          <p:grpSpPr>
            <a:xfrm>
              <a:off x="4071738" y="598405"/>
              <a:ext cx="3373967" cy="1926000"/>
              <a:chOff x="333914" y="1250402"/>
              <a:chExt cx="3373967" cy="1926000"/>
            </a:xfrm>
          </p:grpSpPr>
          <p:sp>
            <p:nvSpPr>
              <p:cNvPr id="12" name="Rectangle 11">
                <a:extLst>
                  <a:ext uri="{FF2B5EF4-FFF2-40B4-BE49-F238E27FC236}">
                    <a16:creationId xmlns:a16="http://schemas.microsoft.com/office/drawing/2014/main" id="{F131AE81-6A80-7713-BA1A-3178D14A9B7F}"/>
                  </a:ext>
                </a:extLst>
              </p:cNvPr>
              <p:cNvSpPr/>
              <p:nvPr/>
            </p:nvSpPr>
            <p:spPr>
              <a:xfrm>
                <a:off x="333914" y="2456402"/>
                <a:ext cx="1800000" cy="720000"/>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2">
                  <a:hueOff val="0"/>
                  <a:satOff val="0"/>
                  <a:lumOff val="0"/>
                  <a:alphaOff val="0"/>
                </a:schemeClr>
              </a:fontRef>
            </p:style>
            <p:txBody>
              <a:bodyPr/>
              <a:lstStyle/>
              <a:p>
                <a:endParaRPr lang="en-US"/>
              </a:p>
            </p:txBody>
          </p:sp>
          <p:sp>
            <p:nvSpPr>
              <p:cNvPr id="13" name="TextBox 12">
                <a:extLst>
                  <a:ext uri="{FF2B5EF4-FFF2-40B4-BE49-F238E27FC236}">
                    <a16:creationId xmlns:a16="http://schemas.microsoft.com/office/drawing/2014/main" id="{1B540EB8-72EC-AB49-A08C-B01482A9CD95}"/>
                  </a:ext>
                </a:extLst>
              </p:cNvPr>
              <p:cNvSpPr txBox="1"/>
              <p:nvPr/>
            </p:nvSpPr>
            <p:spPr>
              <a:xfrm>
                <a:off x="1907881" y="1250402"/>
                <a:ext cx="1800000" cy="720000"/>
              </a:xfrm>
              <a:prstGeom prst="rect">
                <a:avLst/>
              </a:prstGeom>
            </p:spPr>
            <p:style>
              <a:lnRef idx="0">
                <a:scrgbClr r="0" g="0" b="0"/>
              </a:lnRef>
              <a:fillRef idx="0">
                <a:scrgbClr r="0" g="0" b="0"/>
              </a:fillRef>
              <a:effectRef idx="0">
                <a:scrgbClr r="0" g="0" b="0"/>
              </a:effectRef>
              <a:fontRef idx="minor">
                <a:schemeClr val="accent2">
                  <a:hueOff val="0"/>
                  <a:satOff val="0"/>
                  <a:lumOff val="0"/>
                  <a:alphaOff val="0"/>
                </a:schemeClr>
              </a:fontRef>
            </p:style>
            <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b="1" kern="1200" dirty="0">
                    <a:solidFill>
                      <a:srgbClr val="92D050"/>
                    </a:solidFill>
                  </a:rPr>
                  <a:t>Hosts initialize context and register memory regions</a:t>
                </a:r>
              </a:p>
            </p:txBody>
          </p:sp>
        </p:grpSp>
      </p:grpSp>
      <p:graphicFrame>
        <p:nvGraphicFramePr>
          <p:cNvPr id="14" name="Table 13">
            <a:extLst>
              <a:ext uri="{FF2B5EF4-FFF2-40B4-BE49-F238E27FC236}">
                <a16:creationId xmlns:a16="http://schemas.microsoft.com/office/drawing/2014/main" id="{1F857A9C-AB45-E58A-9745-F6DCC1048D96}"/>
              </a:ext>
            </a:extLst>
          </p:cNvPr>
          <p:cNvGraphicFramePr>
            <a:graphicFrameLocks noGrp="1"/>
          </p:cNvGraphicFramePr>
          <p:nvPr>
            <p:extLst>
              <p:ext uri="{D42A27DB-BD31-4B8C-83A1-F6EECF244321}">
                <p14:modId xmlns:p14="http://schemas.microsoft.com/office/powerpoint/2010/main" val="1576931575"/>
              </p:ext>
            </p:extLst>
          </p:nvPr>
        </p:nvGraphicFramePr>
        <p:xfrm>
          <a:off x="232347" y="1605685"/>
          <a:ext cx="11277602" cy="4458222"/>
        </p:xfrm>
        <a:graphic>
          <a:graphicData uri="http://schemas.openxmlformats.org/drawingml/2006/table">
            <a:tbl>
              <a:tblPr firstRow="1" bandRow="1">
                <a:tableStyleId>{5C22544A-7EE6-4342-B048-85BDC9FD1C3A}</a:tableStyleId>
              </a:tblPr>
              <a:tblGrid>
                <a:gridCol w="5638802">
                  <a:extLst>
                    <a:ext uri="{9D8B030D-6E8A-4147-A177-3AD203B41FA5}">
                      <a16:colId xmlns:a16="http://schemas.microsoft.com/office/drawing/2014/main" val="4263490200"/>
                    </a:ext>
                  </a:extLst>
                </a:gridCol>
                <a:gridCol w="5638800">
                  <a:extLst>
                    <a:ext uri="{9D8B030D-6E8A-4147-A177-3AD203B41FA5}">
                      <a16:colId xmlns:a16="http://schemas.microsoft.com/office/drawing/2014/main" val="1735657294"/>
                    </a:ext>
                  </a:extLst>
                </a:gridCol>
              </a:tblGrid>
              <a:tr h="365498">
                <a:tc>
                  <a:txBody>
                    <a:bodyPr/>
                    <a:lstStyle/>
                    <a:p>
                      <a:r>
                        <a:rPr lang="en-US" dirty="0"/>
                        <a:t>Target (Server)</a:t>
                      </a:r>
                    </a:p>
                  </a:txBody>
                  <a:tcPr/>
                </a:tc>
                <a:tc>
                  <a:txBody>
                    <a:bodyPr/>
                    <a:lstStyle/>
                    <a:p>
                      <a:r>
                        <a:rPr lang="en-US" dirty="0"/>
                        <a:t>Initiator (Client)</a:t>
                      </a:r>
                    </a:p>
                  </a:txBody>
                  <a:tcPr/>
                </a:tc>
                <a:extLst>
                  <a:ext uri="{0D108BD9-81ED-4DB2-BD59-A6C34878D82A}">
                    <a16:rowId xmlns:a16="http://schemas.microsoft.com/office/drawing/2014/main" val="2032364146"/>
                  </a:ext>
                </a:extLst>
              </a:tr>
              <a:tr h="1187869">
                <a:tc>
                  <a:txBody>
                    <a:bodyPr/>
                    <a:lstStyle/>
                    <a:p>
                      <a:pPr fontAlgn="base"/>
                      <a:r>
                        <a:rPr lang="en-US" dirty="0"/>
                        <a:t>Create an event channel to receive </a:t>
                      </a:r>
                      <a:r>
                        <a:rPr lang="en-US" dirty="0" err="1"/>
                        <a:t>rdmacm</a:t>
                      </a:r>
                      <a:r>
                        <a:rPr lang="en-US" dirty="0"/>
                        <a:t> events</a:t>
                      </a:r>
                    </a:p>
                    <a:p>
                      <a:pPr lvl="1" fontAlgn="base"/>
                      <a:r>
                        <a:rPr lang="en-US" dirty="0"/>
                        <a:t>connection-request</a:t>
                      </a:r>
                    </a:p>
                    <a:p>
                      <a:pPr lvl="1" fontAlgn="base"/>
                      <a:r>
                        <a:rPr lang="en-US" dirty="0"/>
                        <a:t>connection-established notifications</a:t>
                      </a:r>
                    </a:p>
                    <a:p>
                      <a:endParaRPr lang="en-US" dirty="0"/>
                    </a:p>
                  </a:txBody>
                  <a:tcPr/>
                </a:tc>
                <a:tc>
                  <a:txBody>
                    <a:bodyPr/>
                    <a:lstStyle/>
                    <a:p>
                      <a:pPr fontAlgn="base"/>
                      <a:r>
                        <a:rPr lang="en-US" dirty="0"/>
                        <a:t>Create an event channel to receive </a:t>
                      </a:r>
                      <a:r>
                        <a:rPr lang="en-US" dirty="0" err="1"/>
                        <a:t>rdmacm</a:t>
                      </a:r>
                      <a:r>
                        <a:rPr lang="en-US" dirty="0"/>
                        <a:t> events</a:t>
                      </a:r>
                    </a:p>
                    <a:p>
                      <a:pPr lvl="1" fontAlgn="base"/>
                      <a:r>
                        <a:rPr lang="en-US" dirty="0"/>
                        <a:t>address-resolved</a:t>
                      </a:r>
                    </a:p>
                    <a:p>
                      <a:pPr lvl="1" fontAlgn="base"/>
                      <a:r>
                        <a:rPr lang="en-US" dirty="0"/>
                        <a:t>route-resolved</a:t>
                      </a:r>
                    </a:p>
                    <a:p>
                      <a:pPr lvl="1" fontAlgn="base"/>
                      <a:r>
                        <a:rPr lang="en-US" dirty="0"/>
                        <a:t>connection-established notifications</a:t>
                      </a:r>
                    </a:p>
                  </a:txBody>
                  <a:tcPr/>
                </a:tc>
                <a:extLst>
                  <a:ext uri="{0D108BD9-81ED-4DB2-BD59-A6C34878D82A}">
                    <a16:rowId xmlns:a16="http://schemas.microsoft.com/office/drawing/2014/main" val="3550107164"/>
                  </a:ext>
                </a:extLst>
              </a:tr>
              <a:tr h="3705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Bind to an address</a:t>
                      </a:r>
                    </a:p>
                  </a:txBody>
                  <a:tcPr/>
                </a:tc>
                <a:tc>
                  <a:txBody>
                    <a:bodyPr/>
                    <a:lstStyle/>
                    <a:p>
                      <a:r>
                        <a:rPr lang="en-US" dirty="0"/>
                        <a:t>Create a connection identifier</a:t>
                      </a:r>
                    </a:p>
                  </a:txBody>
                  <a:tcPr/>
                </a:tc>
                <a:extLst>
                  <a:ext uri="{0D108BD9-81ED-4DB2-BD59-A6C34878D82A}">
                    <a16:rowId xmlns:a16="http://schemas.microsoft.com/office/drawing/2014/main" val="498360705"/>
                  </a:ext>
                </a:extLst>
              </a:tr>
              <a:tr h="6396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Create a listener and return the port/address</a:t>
                      </a:r>
                    </a:p>
                  </a:txBody>
                  <a:tcPr/>
                </a:tc>
                <a:tc>
                  <a:txBody>
                    <a:bodyPr/>
                    <a:lstStyle/>
                    <a:p>
                      <a:r>
                        <a:rPr lang="en-US" dirty="0"/>
                        <a:t>Resolve the peer’s address, which binds the connection identifier to a local RDMA device</a:t>
                      </a:r>
                    </a:p>
                  </a:txBody>
                  <a:tcPr/>
                </a:tc>
                <a:extLst>
                  <a:ext uri="{0D108BD9-81ED-4DB2-BD59-A6C34878D82A}">
                    <a16:rowId xmlns:a16="http://schemas.microsoft.com/office/drawing/2014/main" val="1405140323"/>
                  </a:ext>
                </a:extLst>
              </a:tr>
              <a:tr h="3705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Wait for a connection request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Resolve the route to the peer</a:t>
                      </a:r>
                    </a:p>
                  </a:txBody>
                  <a:tcPr/>
                </a:tc>
                <a:extLst>
                  <a:ext uri="{0D108BD9-81ED-4DB2-BD59-A6C34878D82A}">
                    <a16:rowId xmlns:a16="http://schemas.microsoft.com/office/drawing/2014/main" val="752683699"/>
                  </a:ext>
                </a:extLst>
              </a:tr>
              <a:tr h="3705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Create a PD, CQ, QP</a:t>
                      </a:r>
                    </a:p>
                  </a:txBody>
                  <a:tcPr/>
                </a:tc>
                <a:extLst>
                  <a:ext uri="{0D108BD9-81ED-4DB2-BD59-A6C34878D82A}">
                    <a16:rowId xmlns:a16="http://schemas.microsoft.com/office/drawing/2014/main" val="2085959310"/>
                  </a:ext>
                </a:extLst>
              </a:tr>
              <a:tr h="3705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endParaRPr lang="en-US" dirty="0"/>
                    </a:p>
                  </a:txBody>
                  <a:tcPr/>
                </a:tc>
                <a:extLst>
                  <a:ext uri="{0D108BD9-81ED-4DB2-BD59-A6C34878D82A}">
                    <a16:rowId xmlns:a16="http://schemas.microsoft.com/office/drawing/2014/main" val="3944383195"/>
                  </a:ext>
                </a:extLst>
              </a:tr>
              <a:tr h="410787">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067326224"/>
                  </a:ext>
                </a:extLst>
              </a:tr>
              <a:tr h="3705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solidFill>
                      <a:srgbClr val="002060"/>
                    </a:solidFill>
                  </a:tcPr>
                </a:tc>
                <a:tc>
                  <a:txBody>
                    <a:bodyPr/>
                    <a:lstStyle/>
                    <a:p>
                      <a:endParaRPr lang="en-US" dirty="0">
                        <a:solidFill>
                          <a:schemeClr val="bg1"/>
                        </a:solidFill>
                      </a:endParaRPr>
                    </a:p>
                  </a:txBody>
                  <a:tcPr>
                    <a:solidFill>
                      <a:srgbClr val="002060"/>
                    </a:solidFill>
                  </a:tcPr>
                </a:tc>
                <a:extLst>
                  <a:ext uri="{0D108BD9-81ED-4DB2-BD59-A6C34878D82A}">
                    <a16:rowId xmlns:a16="http://schemas.microsoft.com/office/drawing/2014/main" val="3592320174"/>
                  </a:ext>
                </a:extLst>
              </a:tr>
            </a:tbl>
          </a:graphicData>
        </a:graphic>
      </p:graphicFrame>
      <p:sp>
        <p:nvSpPr>
          <p:cNvPr id="24" name="Rectangle 23" descr="Network">
            <a:extLst>
              <a:ext uri="{FF2B5EF4-FFF2-40B4-BE49-F238E27FC236}">
                <a16:creationId xmlns:a16="http://schemas.microsoft.com/office/drawing/2014/main" id="{0D3D2FA7-84CD-22F6-A0E9-B45CDB231D20}"/>
              </a:ext>
            </a:extLst>
          </p:cNvPr>
          <p:cNvSpPr/>
          <p:nvPr/>
        </p:nvSpPr>
        <p:spPr>
          <a:xfrm>
            <a:off x="8266335" y="566831"/>
            <a:ext cx="630000" cy="63000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Tree>
    <p:extLst>
      <p:ext uri="{BB962C8B-B14F-4D97-AF65-F5344CB8AC3E}">
        <p14:creationId xmlns:p14="http://schemas.microsoft.com/office/powerpoint/2010/main" val="18473416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14DD4-C128-68B4-6187-C005D37F259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CF1E94F-B1C6-DF6B-8434-7B631F156960}"/>
              </a:ext>
            </a:extLst>
          </p:cNvPr>
          <p:cNvSpPr txBox="1"/>
          <p:nvPr/>
        </p:nvSpPr>
        <p:spPr>
          <a:xfrm>
            <a:off x="1384663" y="6662057"/>
            <a:ext cx="65" cy="276999"/>
          </a:xfrm>
          <a:prstGeom prst="rect">
            <a:avLst/>
          </a:prstGeom>
          <a:noFill/>
        </p:spPr>
        <p:txBody>
          <a:bodyPr wrap="none" lIns="0" tIns="0" rIns="0" bIns="0" rtlCol="0" anchor="t">
            <a:spAutoFit/>
          </a:bodyPr>
          <a:lstStyle/>
          <a:p>
            <a:pPr>
              <a:lnSpc>
                <a:spcPct val="90000"/>
              </a:lnSpc>
              <a:spcBef>
                <a:spcPts val="600"/>
              </a:spcBef>
            </a:pPr>
            <a:endParaRPr lang="en-US" sz="2000" dirty="0" err="1"/>
          </a:p>
        </p:txBody>
      </p:sp>
      <p:sp>
        <p:nvSpPr>
          <p:cNvPr id="10" name="Rectangle 9">
            <a:extLst>
              <a:ext uri="{FF2B5EF4-FFF2-40B4-BE49-F238E27FC236}">
                <a16:creationId xmlns:a16="http://schemas.microsoft.com/office/drawing/2014/main" id="{B738C983-1C7B-E5EB-EF29-C1DC74E41A74}"/>
              </a:ext>
            </a:extLst>
          </p:cNvPr>
          <p:cNvSpPr/>
          <p:nvPr/>
        </p:nvSpPr>
        <p:spPr>
          <a:xfrm>
            <a:off x="1662864" y="1690688"/>
            <a:ext cx="4198257" cy="88768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dirty="0"/>
              <a:t>Server</a:t>
            </a:r>
          </a:p>
          <a:p>
            <a:pPr algn="ctr"/>
            <a:r>
              <a:rPr lang="en-US" dirty="0"/>
              <a:t>Application</a:t>
            </a:r>
          </a:p>
        </p:txBody>
      </p:sp>
      <p:sp>
        <p:nvSpPr>
          <p:cNvPr id="67" name="Rectangle 66">
            <a:extLst>
              <a:ext uri="{FF2B5EF4-FFF2-40B4-BE49-F238E27FC236}">
                <a16:creationId xmlns:a16="http://schemas.microsoft.com/office/drawing/2014/main" id="{C93D5662-D4CB-B24C-F134-DC6D77C55498}"/>
              </a:ext>
            </a:extLst>
          </p:cNvPr>
          <p:cNvSpPr/>
          <p:nvPr/>
        </p:nvSpPr>
        <p:spPr>
          <a:xfrm>
            <a:off x="1662864" y="2725118"/>
            <a:ext cx="4198257" cy="28812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9" name="Group 58">
            <a:extLst>
              <a:ext uri="{FF2B5EF4-FFF2-40B4-BE49-F238E27FC236}">
                <a16:creationId xmlns:a16="http://schemas.microsoft.com/office/drawing/2014/main" id="{4B615122-DA34-0757-BF30-D575B7294467}"/>
              </a:ext>
            </a:extLst>
          </p:cNvPr>
          <p:cNvGrpSpPr/>
          <p:nvPr/>
        </p:nvGrpSpPr>
        <p:grpSpPr>
          <a:xfrm>
            <a:off x="3065304" y="5355946"/>
            <a:ext cx="813215" cy="552141"/>
            <a:chOff x="2488367" y="5254052"/>
            <a:chExt cx="813215" cy="552141"/>
          </a:xfrm>
        </p:grpSpPr>
        <p:sp>
          <p:nvSpPr>
            <p:cNvPr id="60" name="Rectangle 59">
              <a:extLst>
                <a:ext uri="{FF2B5EF4-FFF2-40B4-BE49-F238E27FC236}">
                  <a16:creationId xmlns:a16="http://schemas.microsoft.com/office/drawing/2014/main" id="{A105366A-ADAD-4511-0EEE-B85DFD9CA07F}"/>
                </a:ext>
              </a:extLst>
            </p:cNvPr>
            <p:cNvSpPr/>
            <p:nvPr/>
          </p:nvSpPr>
          <p:spPr>
            <a:xfrm>
              <a:off x="2585800" y="5343993"/>
              <a:ext cx="715782" cy="32470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p>
          </p:txBody>
        </p:sp>
        <p:sp>
          <p:nvSpPr>
            <p:cNvPr id="61" name="Rectangle 60">
              <a:extLst>
                <a:ext uri="{FF2B5EF4-FFF2-40B4-BE49-F238E27FC236}">
                  <a16:creationId xmlns:a16="http://schemas.microsoft.com/office/drawing/2014/main" id="{E7BBF2D6-B196-BEA9-37F3-CF8E8AB484B1}"/>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F8CFDC9F-A414-4FA3-8D1C-B1CFD99B740F}"/>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 name="Straight Connector 62">
              <a:extLst>
                <a:ext uri="{FF2B5EF4-FFF2-40B4-BE49-F238E27FC236}">
                  <a16:creationId xmlns:a16="http://schemas.microsoft.com/office/drawing/2014/main" id="{61112CDE-36FE-C968-2C85-91D7852F7C36}"/>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E991F44C-AA94-0E4D-EFD2-79425127F589}"/>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FBBA3309-14C7-58FF-F7A4-331BF6CC3F09}"/>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1A28C786-9641-875E-3AA5-CB3FD305C712}"/>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113" name="Connector: Elbow 112">
            <a:extLst>
              <a:ext uri="{FF2B5EF4-FFF2-40B4-BE49-F238E27FC236}">
                <a16:creationId xmlns:a16="http://schemas.microsoft.com/office/drawing/2014/main" id="{E771FD9D-C13A-6EB3-7DF3-B2B488BF19C3}"/>
              </a:ext>
            </a:extLst>
          </p:cNvPr>
          <p:cNvCxnSpPr>
            <a:stCxn id="60" idx="2"/>
            <a:endCxn id="102" idx="2"/>
          </p:cNvCxnSpPr>
          <p:nvPr/>
        </p:nvCxnSpPr>
        <p:spPr>
          <a:xfrm rot="16200000" flipH="1">
            <a:off x="6162297" y="3128926"/>
            <a:ext cx="12700" cy="5283338"/>
          </a:xfrm>
          <a:prstGeom prst="bentConnector3">
            <a:avLst>
              <a:gd name="adj1" fmla="val 5222945"/>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15" name="TextBox 114">
            <a:extLst>
              <a:ext uri="{FF2B5EF4-FFF2-40B4-BE49-F238E27FC236}">
                <a16:creationId xmlns:a16="http://schemas.microsoft.com/office/drawing/2014/main" id="{4BED9B92-EB14-CBAA-7CC6-0B6690043CEA}"/>
              </a:ext>
            </a:extLst>
          </p:cNvPr>
          <p:cNvSpPr txBox="1"/>
          <p:nvPr/>
        </p:nvSpPr>
        <p:spPr>
          <a:xfrm>
            <a:off x="5746508" y="6066641"/>
            <a:ext cx="801823" cy="369332"/>
          </a:xfrm>
          <a:prstGeom prst="rect">
            <a:avLst/>
          </a:prstGeom>
          <a:noFill/>
        </p:spPr>
        <p:txBody>
          <a:bodyPr wrap="none" rtlCol="0">
            <a:spAutoFit/>
          </a:bodyPr>
          <a:lstStyle/>
          <a:p>
            <a:r>
              <a:rPr lang="en-US" dirty="0"/>
              <a:t>RDMA</a:t>
            </a:r>
          </a:p>
        </p:txBody>
      </p:sp>
      <p:sp>
        <p:nvSpPr>
          <p:cNvPr id="116" name="Lightning Bolt 115">
            <a:extLst>
              <a:ext uri="{FF2B5EF4-FFF2-40B4-BE49-F238E27FC236}">
                <a16:creationId xmlns:a16="http://schemas.microsoft.com/office/drawing/2014/main" id="{D310F579-2EAB-6634-BEFC-BACDD0E6EDDC}"/>
              </a:ext>
            </a:extLst>
          </p:cNvPr>
          <p:cNvSpPr/>
          <p:nvPr/>
        </p:nvSpPr>
        <p:spPr>
          <a:xfrm rot="15520488">
            <a:off x="5638089" y="6144091"/>
            <a:ext cx="224851" cy="180572"/>
          </a:xfrm>
          <a:prstGeom prst="lightningBol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itle 118">
            <a:extLst>
              <a:ext uri="{FF2B5EF4-FFF2-40B4-BE49-F238E27FC236}">
                <a16:creationId xmlns:a16="http://schemas.microsoft.com/office/drawing/2014/main" id="{649DD5F0-EB26-D1D7-D835-DB496513900F}"/>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Initialization</a:t>
            </a:r>
          </a:p>
        </p:txBody>
      </p:sp>
      <p:sp>
        <p:nvSpPr>
          <p:cNvPr id="161" name="Rectangle 160">
            <a:extLst>
              <a:ext uri="{FF2B5EF4-FFF2-40B4-BE49-F238E27FC236}">
                <a16:creationId xmlns:a16="http://schemas.microsoft.com/office/drawing/2014/main" id="{C4CB34B7-10F1-C122-6D8F-7C49F0071940}"/>
              </a:ext>
            </a:extLst>
          </p:cNvPr>
          <p:cNvSpPr/>
          <p:nvPr/>
        </p:nvSpPr>
        <p:spPr>
          <a:xfrm>
            <a:off x="6711187" y="1690688"/>
            <a:ext cx="4198257" cy="88768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dirty="0"/>
              <a:t>Client</a:t>
            </a:r>
          </a:p>
          <a:p>
            <a:pPr algn="ctr"/>
            <a:r>
              <a:rPr lang="en-US" dirty="0"/>
              <a:t>Application</a:t>
            </a:r>
          </a:p>
        </p:txBody>
      </p:sp>
      <p:grpSp>
        <p:nvGrpSpPr>
          <p:cNvPr id="162" name="Group 161">
            <a:extLst>
              <a:ext uri="{FF2B5EF4-FFF2-40B4-BE49-F238E27FC236}">
                <a16:creationId xmlns:a16="http://schemas.microsoft.com/office/drawing/2014/main" id="{8FAE2082-AA09-E1E0-6C5F-0F2E7B72CE80}"/>
              </a:ext>
            </a:extLst>
          </p:cNvPr>
          <p:cNvGrpSpPr/>
          <p:nvPr/>
        </p:nvGrpSpPr>
        <p:grpSpPr>
          <a:xfrm>
            <a:off x="6820577" y="2945187"/>
            <a:ext cx="1920102" cy="1757987"/>
            <a:chOff x="4255846" y="4455436"/>
            <a:chExt cx="1920102" cy="1757987"/>
          </a:xfrm>
        </p:grpSpPr>
        <p:sp>
          <p:nvSpPr>
            <p:cNvPr id="163" name="Rectangle 162">
              <a:hlinkClick r:id="rId3" action="ppaction://hlinksldjump"/>
              <a:extLst>
                <a:ext uri="{FF2B5EF4-FFF2-40B4-BE49-F238E27FC236}">
                  <a16:creationId xmlns:a16="http://schemas.microsoft.com/office/drawing/2014/main" id="{8E62C8BE-3758-5112-ED02-3B70412AD06B}"/>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4" name="Group 163">
              <a:extLst>
                <a:ext uri="{FF2B5EF4-FFF2-40B4-BE49-F238E27FC236}">
                  <a16:creationId xmlns:a16="http://schemas.microsoft.com/office/drawing/2014/main" id="{08EDFA05-45DC-9300-C487-73388BB6C169}"/>
                </a:ext>
              </a:extLst>
            </p:cNvPr>
            <p:cNvGrpSpPr/>
            <p:nvPr/>
          </p:nvGrpSpPr>
          <p:grpSpPr>
            <a:xfrm>
              <a:off x="4331104" y="4549959"/>
              <a:ext cx="1764896" cy="1603948"/>
              <a:chOff x="4336434" y="4189416"/>
              <a:chExt cx="1764896" cy="1603948"/>
            </a:xfrm>
          </p:grpSpPr>
          <p:sp>
            <p:nvSpPr>
              <p:cNvPr id="168" name="Rectangle 167">
                <a:extLst>
                  <a:ext uri="{FF2B5EF4-FFF2-40B4-BE49-F238E27FC236}">
                    <a16:creationId xmlns:a16="http://schemas.microsoft.com/office/drawing/2014/main" id="{65C01205-B41B-4D4D-F4E8-1367E28AEF7B}"/>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69" name="Straight Connector 168">
                <a:extLst>
                  <a:ext uri="{FF2B5EF4-FFF2-40B4-BE49-F238E27FC236}">
                    <a16:creationId xmlns:a16="http://schemas.microsoft.com/office/drawing/2014/main" id="{AF6F22B6-6F00-34E8-5A61-E6AF05EA44C7}"/>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70" name="Straight Connector 169">
                <a:extLst>
                  <a:ext uri="{FF2B5EF4-FFF2-40B4-BE49-F238E27FC236}">
                    <a16:creationId xmlns:a16="http://schemas.microsoft.com/office/drawing/2014/main" id="{D245A87A-F05C-6AAA-CB14-44532AFC2351}"/>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171" name="Rectangle 170">
                <a:extLst>
                  <a:ext uri="{FF2B5EF4-FFF2-40B4-BE49-F238E27FC236}">
                    <a16:creationId xmlns:a16="http://schemas.microsoft.com/office/drawing/2014/main" id="{EDFF50FE-11A2-DAD7-D214-97E5D053317B}"/>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72" name="Rectangle 171">
                <a:extLst>
                  <a:ext uri="{FF2B5EF4-FFF2-40B4-BE49-F238E27FC236}">
                    <a16:creationId xmlns:a16="http://schemas.microsoft.com/office/drawing/2014/main" id="{54504BAA-B66B-7558-CA50-12B7EFA65CDD}"/>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73" name="Rectangle 172">
                <a:extLst>
                  <a:ext uri="{FF2B5EF4-FFF2-40B4-BE49-F238E27FC236}">
                    <a16:creationId xmlns:a16="http://schemas.microsoft.com/office/drawing/2014/main" id="{FF7D37D8-D67E-381A-3624-FD692E78D62E}"/>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74" name="Straight Connector 173">
                <a:extLst>
                  <a:ext uri="{FF2B5EF4-FFF2-40B4-BE49-F238E27FC236}">
                    <a16:creationId xmlns:a16="http://schemas.microsoft.com/office/drawing/2014/main" id="{6409B10A-E52A-3049-B143-F906C68CFED9}"/>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75" name="Straight Connector 174">
                <a:extLst>
                  <a:ext uri="{FF2B5EF4-FFF2-40B4-BE49-F238E27FC236}">
                    <a16:creationId xmlns:a16="http://schemas.microsoft.com/office/drawing/2014/main" id="{C2B358F1-53E4-A999-73EF-21B1F83FF70F}"/>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176" name="TextBox 175">
                <a:extLst>
                  <a:ext uri="{FF2B5EF4-FFF2-40B4-BE49-F238E27FC236}">
                    <a16:creationId xmlns:a16="http://schemas.microsoft.com/office/drawing/2014/main" id="{0C81E983-FDE5-F86B-673C-59FD4D0AE294}"/>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177" name="Straight Arrow Connector 176">
                <a:extLst>
                  <a:ext uri="{FF2B5EF4-FFF2-40B4-BE49-F238E27FC236}">
                    <a16:creationId xmlns:a16="http://schemas.microsoft.com/office/drawing/2014/main" id="{41F95315-6538-E474-F1BA-359845F5390D}"/>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8" name="Straight Arrow Connector 177">
                <a:extLst>
                  <a:ext uri="{FF2B5EF4-FFF2-40B4-BE49-F238E27FC236}">
                    <a16:creationId xmlns:a16="http://schemas.microsoft.com/office/drawing/2014/main" id="{48F0D876-182C-0947-920D-022C45F0D4E3}"/>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9" name="Straight Arrow Connector 178">
                <a:extLst>
                  <a:ext uri="{FF2B5EF4-FFF2-40B4-BE49-F238E27FC236}">
                    <a16:creationId xmlns:a16="http://schemas.microsoft.com/office/drawing/2014/main" id="{341445BF-0DDE-8494-2A66-582915DF6467}"/>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0" name="Straight Arrow Connector 179">
                <a:extLst>
                  <a:ext uri="{FF2B5EF4-FFF2-40B4-BE49-F238E27FC236}">
                    <a16:creationId xmlns:a16="http://schemas.microsoft.com/office/drawing/2014/main" id="{3D43638F-B2B1-9EC8-3155-50A54AEF0E79}"/>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1" name="TextBox 180">
                <a:extLst>
                  <a:ext uri="{FF2B5EF4-FFF2-40B4-BE49-F238E27FC236}">
                    <a16:creationId xmlns:a16="http://schemas.microsoft.com/office/drawing/2014/main" id="{1D83EF8C-8364-83FD-526C-6A02D3C44789}"/>
                  </a:ext>
                </a:extLst>
              </p:cNvPr>
              <p:cNvSpPr txBox="1"/>
              <p:nvPr/>
            </p:nvSpPr>
            <p:spPr>
              <a:xfrm rot="16200000">
                <a:off x="5408195" y="4840060"/>
                <a:ext cx="1109271" cy="276999"/>
              </a:xfrm>
              <a:prstGeom prst="rect">
                <a:avLst/>
              </a:prstGeom>
              <a:noFill/>
            </p:spPr>
            <p:txBody>
              <a:bodyPr wrap="square" rtlCol="0">
                <a:spAutoFit/>
              </a:bodyPr>
              <a:lstStyle/>
              <a:p>
                <a:pPr algn="ctr"/>
                <a:r>
                  <a:rPr lang="en-US" sz="1200" dirty="0" err="1"/>
                  <a:t>Recv</a:t>
                </a:r>
                <a:r>
                  <a:rPr lang="en-US" sz="1200" dirty="0"/>
                  <a:t> Queue</a:t>
                </a:r>
              </a:p>
            </p:txBody>
          </p:sp>
        </p:grpSp>
        <p:sp>
          <p:nvSpPr>
            <p:cNvPr id="165" name="TextBox 164">
              <a:extLst>
                <a:ext uri="{FF2B5EF4-FFF2-40B4-BE49-F238E27FC236}">
                  <a16:creationId xmlns:a16="http://schemas.microsoft.com/office/drawing/2014/main" id="{E2241A5B-C4CB-BBA7-6831-295A3EEE03F2}"/>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grpSp>
        <p:nvGrpSpPr>
          <p:cNvPr id="182" name="Group 181">
            <a:extLst>
              <a:ext uri="{FF2B5EF4-FFF2-40B4-BE49-F238E27FC236}">
                <a16:creationId xmlns:a16="http://schemas.microsoft.com/office/drawing/2014/main" id="{A4840C6A-11FC-0F71-C722-E6A5BF1A15A2}"/>
              </a:ext>
            </a:extLst>
          </p:cNvPr>
          <p:cNvGrpSpPr/>
          <p:nvPr/>
        </p:nvGrpSpPr>
        <p:grpSpPr>
          <a:xfrm>
            <a:off x="8855313" y="2955971"/>
            <a:ext cx="1125622" cy="1757987"/>
            <a:chOff x="8385638" y="2749687"/>
            <a:chExt cx="1125622" cy="1757987"/>
          </a:xfrm>
        </p:grpSpPr>
        <p:sp>
          <p:nvSpPr>
            <p:cNvPr id="183" name="Rectangle 182">
              <a:hlinkClick r:id="rId4" action="ppaction://hlinksldjump"/>
              <a:extLst>
                <a:ext uri="{FF2B5EF4-FFF2-40B4-BE49-F238E27FC236}">
                  <a16:creationId xmlns:a16="http://schemas.microsoft.com/office/drawing/2014/main" id="{64D70CF9-F023-2B6E-8085-D210A3CA8444}"/>
                </a:ext>
              </a:extLst>
            </p:cNvPr>
            <p:cNvSpPr/>
            <p:nvPr/>
          </p:nvSpPr>
          <p:spPr>
            <a:xfrm>
              <a:off x="8387000" y="2749687"/>
              <a:ext cx="1124260" cy="1757987"/>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a:extLst>
                <a:ext uri="{FF2B5EF4-FFF2-40B4-BE49-F238E27FC236}">
                  <a16:creationId xmlns:a16="http://schemas.microsoft.com/office/drawing/2014/main" id="{364C6C76-7F97-8447-7614-AF28D998BFA6}"/>
                </a:ext>
              </a:extLst>
            </p:cNvPr>
            <p:cNvSpPr/>
            <p:nvPr/>
          </p:nvSpPr>
          <p:spPr>
            <a:xfrm>
              <a:off x="8786403" y="3196479"/>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185" name="Rectangle 184">
              <a:extLst>
                <a:ext uri="{FF2B5EF4-FFF2-40B4-BE49-F238E27FC236}">
                  <a16:creationId xmlns:a16="http://schemas.microsoft.com/office/drawing/2014/main" id="{E9C6BB83-D3C8-4C8C-731A-E280D15F6CD0}"/>
                </a:ext>
              </a:extLst>
            </p:cNvPr>
            <p:cNvSpPr/>
            <p:nvPr/>
          </p:nvSpPr>
          <p:spPr>
            <a:xfrm>
              <a:off x="8786403" y="3508774"/>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186" name="Rectangle 185">
              <a:extLst>
                <a:ext uri="{FF2B5EF4-FFF2-40B4-BE49-F238E27FC236}">
                  <a16:creationId xmlns:a16="http://schemas.microsoft.com/office/drawing/2014/main" id="{F3FB39EC-517C-252C-4EBA-06ECAB8BB16B}"/>
                </a:ext>
              </a:extLst>
            </p:cNvPr>
            <p:cNvSpPr/>
            <p:nvPr/>
          </p:nvSpPr>
          <p:spPr>
            <a:xfrm>
              <a:off x="8786403" y="3826065"/>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cxnSp>
          <p:nvCxnSpPr>
            <p:cNvPr id="187" name="Straight Connector 186">
              <a:extLst>
                <a:ext uri="{FF2B5EF4-FFF2-40B4-BE49-F238E27FC236}">
                  <a16:creationId xmlns:a16="http://schemas.microsoft.com/office/drawing/2014/main" id="{82876858-1A44-7691-6D89-4119329C53B1}"/>
                </a:ext>
              </a:extLst>
            </p:cNvPr>
            <p:cNvCxnSpPr>
              <a:cxnSpLocks/>
            </p:cNvCxnSpPr>
            <p:nvPr/>
          </p:nvCxnSpPr>
          <p:spPr>
            <a:xfrm>
              <a:off x="8786403"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188" name="Straight Connector 187">
              <a:extLst>
                <a:ext uri="{FF2B5EF4-FFF2-40B4-BE49-F238E27FC236}">
                  <a16:creationId xmlns:a16="http://schemas.microsoft.com/office/drawing/2014/main" id="{D818078A-2053-B42E-61C5-3A36351D0388}"/>
                </a:ext>
              </a:extLst>
            </p:cNvPr>
            <p:cNvCxnSpPr>
              <a:cxnSpLocks/>
            </p:cNvCxnSpPr>
            <p:nvPr/>
          </p:nvCxnSpPr>
          <p:spPr>
            <a:xfrm>
              <a:off x="9276081"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189" name="Straight Arrow Connector 188">
              <a:extLst>
                <a:ext uri="{FF2B5EF4-FFF2-40B4-BE49-F238E27FC236}">
                  <a16:creationId xmlns:a16="http://schemas.microsoft.com/office/drawing/2014/main" id="{33DB6F04-A54B-AC5C-A842-FCF021009227}"/>
                </a:ext>
              </a:extLst>
            </p:cNvPr>
            <p:cNvCxnSpPr>
              <a:cxnSpLocks/>
            </p:cNvCxnSpPr>
            <p:nvPr/>
          </p:nvCxnSpPr>
          <p:spPr>
            <a:xfrm flipV="1">
              <a:off x="9027163" y="2810226"/>
              <a:ext cx="0" cy="288387"/>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cxnSp>
          <p:nvCxnSpPr>
            <p:cNvPr id="190" name="Straight Arrow Connector 189">
              <a:extLst>
                <a:ext uri="{FF2B5EF4-FFF2-40B4-BE49-F238E27FC236}">
                  <a16:creationId xmlns:a16="http://schemas.microsoft.com/office/drawing/2014/main" id="{56E2CC2E-8D4C-9805-2121-CC7975E27327}"/>
                </a:ext>
              </a:extLst>
            </p:cNvPr>
            <p:cNvCxnSpPr>
              <a:cxnSpLocks/>
            </p:cNvCxnSpPr>
            <p:nvPr/>
          </p:nvCxnSpPr>
          <p:spPr>
            <a:xfrm flipH="1" flipV="1">
              <a:off x="9028744" y="4171619"/>
              <a:ext cx="1249" cy="288734"/>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sp>
          <p:nvSpPr>
            <p:cNvPr id="191" name="TextBox 190">
              <a:extLst>
                <a:ext uri="{FF2B5EF4-FFF2-40B4-BE49-F238E27FC236}">
                  <a16:creationId xmlns:a16="http://schemas.microsoft.com/office/drawing/2014/main" id="{A067B0EC-53E5-EB77-CF33-5CD2E89A5932}"/>
                </a:ext>
              </a:extLst>
            </p:cNvPr>
            <p:cNvSpPr txBox="1"/>
            <p:nvPr/>
          </p:nvSpPr>
          <p:spPr>
            <a:xfrm>
              <a:off x="8385638" y="2760471"/>
              <a:ext cx="512128" cy="369332"/>
            </a:xfrm>
            <a:prstGeom prst="rect">
              <a:avLst/>
            </a:prstGeom>
            <a:noFill/>
          </p:spPr>
          <p:txBody>
            <a:bodyPr wrap="none" rtlCol="0">
              <a:spAutoFit/>
            </a:bodyPr>
            <a:lstStyle/>
            <a:p>
              <a:r>
                <a:rPr lang="en-US" dirty="0"/>
                <a:t>CQ</a:t>
              </a:r>
            </a:p>
          </p:txBody>
        </p:sp>
      </p:grpSp>
      <p:sp>
        <p:nvSpPr>
          <p:cNvPr id="192" name="Rectangle 191">
            <a:extLst>
              <a:ext uri="{FF2B5EF4-FFF2-40B4-BE49-F238E27FC236}">
                <a16:creationId xmlns:a16="http://schemas.microsoft.com/office/drawing/2014/main" id="{A692FC16-A962-DBEE-1642-4A6B804642DC}"/>
              </a:ext>
            </a:extLst>
          </p:cNvPr>
          <p:cNvSpPr/>
          <p:nvPr/>
        </p:nvSpPr>
        <p:spPr>
          <a:xfrm>
            <a:off x="6711187" y="2725118"/>
            <a:ext cx="4198257" cy="28812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17C05BFD-C048-11A1-5E25-E05CF88850EA}"/>
              </a:ext>
            </a:extLst>
          </p:cNvPr>
          <p:cNvGrpSpPr/>
          <p:nvPr/>
        </p:nvGrpSpPr>
        <p:grpSpPr>
          <a:xfrm>
            <a:off x="8348642" y="5355946"/>
            <a:ext cx="813215" cy="552141"/>
            <a:chOff x="2488367" y="5254052"/>
            <a:chExt cx="813215" cy="552141"/>
          </a:xfrm>
        </p:grpSpPr>
        <p:sp>
          <p:nvSpPr>
            <p:cNvPr id="102" name="Rectangle 101">
              <a:extLst>
                <a:ext uri="{FF2B5EF4-FFF2-40B4-BE49-F238E27FC236}">
                  <a16:creationId xmlns:a16="http://schemas.microsoft.com/office/drawing/2014/main" id="{441A6C6D-AB5F-E300-F822-D71CDCDBCAA9}"/>
                </a:ext>
              </a:extLst>
            </p:cNvPr>
            <p:cNvSpPr/>
            <p:nvPr/>
          </p:nvSpPr>
          <p:spPr>
            <a:xfrm>
              <a:off x="2585800" y="5343993"/>
              <a:ext cx="715782" cy="32470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p>
          </p:txBody>
        </p:sp>
        <p:sp>
          <p:nvSpPr>
            <p:cNvPr id="103" name="Rectangle 102">
              <a:extLst>
                <a:ext uri="{FF2B5EF4-FFF2-40B4-BE49-F238E27FC236}">
                  <a16:creationId xmlns:a16="http://schemas.microsoft.com/office/drawing/2014/main" id="{9AB77215-47AD-1B23-AD4A-74BD1DD61FDE}"/>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694A471C-61F0-E41D-A9DC-9AE2DFC627F1}"/>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5" name="Straight Connector 104">
              <a:extLst>
                <a:ext uri="{FF2B5EF4-FFF2-40B4-BE49-F238E27FC236}">
                  <a16:creationId xmlns:a16="http://schemas.microsoft.com/office/drawing/2014/main" id="{3BF741B1-21B4-23BE-D462-D0BD233D45DF}"/>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5907D353-7B49-1D74-84F4-B5711BE8B400}"/>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D5434C42-C986-C62C-A7BB-41ADA5B61B43}"/>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1706EA62-59F3-D90E-7886-E890B383E15B}"/>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56" name="Rectangle 55">
            <a:extLst>
              <a:ext uri="{FF2B5EF4-FFF2-40B4-BE49-F238E27FC236}">
                <a16:creationId xmlns:a16="http://schemas.microsoft.com/office/drawing/2014/main" id="{91D3CD55-1244-0BF3-77D4-F8DB64537CDA}"/>
              </a:ext>
            </a:extLst>
          </p:cNvPr>
          <p:cNvSpPr/>
          <p:nvPr/>
        </p:nvSpPr>
        <p:spPr>
          <a:xfrm>
            <a:off x="6791830" y="1752585"/>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RQ</a:t>
            </a:r>
            <a:r>
              <a:rPr lang="en-US" sz="1050" dirty="0"/>
              <a:t> buffers</a:t>
            </a:r>
          </a:p>
        </p:txBody>
      </p:sp>
      <p:sp>
        <p:nvSpPr>
          <p:cNvPr id="57" name="Rectangle 56">
            <a:extLst>
              <a:ext uri="{FF2B5EF4-FFF2-40B4-BE49-F238E27FC236}">
                <a16:creationId xmlns:a16="http://schemas.microsoft.com/office/drawing/2014/main" id="{5A1C152E-AE27-1EB9-6596-BCC957EFBA27}"/>
              </a:ext>
            </a:extLst>
          </p:cNvPr>
          <p:cNvSpPr/>
          <p:nvPr/>
        </p:nvSpPr>
        <p:spPr>
          <a:xfrm>
            <a:off x="6791830" y="2016748"/>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RQ </a:t>
            </a:r>
            <a:r>
              <a:rPr lang="en-US" sz="1000" dirty="0"/>
              <a:t>buffers</a:t>
            </a:r>
            <a:endParaRPr lang="en-US" sz="1050" dirty="0"/>
          </a:p>
        </p:txBody>
      </p:sp>
      <p:sp>
        <p:nvSpPr>
          <p:cNvPr id="58" name="Rectangle 57">
            <a:extLst>
              <a:ext uri="{FF2B5EF4-FFF2-40B4-BE49-F238E27FC236}">
                <a16:creationId xmlns:a16="http://schemas.microsoft.com/office/drawing/2014/main" id="{500CD17A-A4AD-BDA8-6B2F-08DA7EAA311A}"/>
              </a:ext>
            </a:extLst>
          </p:cNvPr>
          <p:cNvSpPr/>
          <p:nvPr/>
        </p:nvSpPr>
        <p:spPr>
          <a:xfrm>
            <a:off x="6791830" y="2274478"/>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RQ</a:t>
            </a:r>
            <a:r>
              <a:rPr lang="en-US" sz="1050" dirty="0"/>
              <a:t> buffers</a:t>
            </a:r>
          </a:p>
        </p:txBody>
      </p:sp>
      <p:sp>
        <p:nvSpPr>
          <p:cNvPr id="69" name="Freeform: Shape 68">
            <a:extLst>
              <a:ext uri="{FF2B5EF4-FFF2-40B4-BE49-F238E27FC236}">
                <a16:creationId xmlns:a16="http://schemas.microsoft.com/office/drawing/2014/main" id="{3F132851-8624-8C24-2A2D-15E606444E12}"/>
              </a:ext>
            </a:extLst>
          </p:cNvPr>
          <p:cNvSpPr/>
          <p:nvPr/>
        </p:nvSpPr>
        <p:spPr>
          <a:xfrm>
            <a:off x="7216718" y="2494677"/>
            <a:ext cx="899410" cy="547141"/>
          </a:xfrm>
          <a:custGeom>
            <a:avLst/>
            <a:gdLst>
              <a:gd name="connsiteX0" fmla="*/ 0 w 899410"/>
              <a:gd name="connsiteY0" fmla="*/ 0 h 547141"/>
              <a:gd name="connsiteX1" fmla="*/ 29981 w 899410"/>
              <a:gd name="connsiteY1" fmla="*/ 37475 h 547141"/>
              <a:gd name="connsiteX2" fmla="*/ 164892 w 899410"/>
              <a:gd name="connsiteY2" fmla="*/ 202367 h 547141"/>
              <a:gd name="connsiteX3" fmla="*/ 307299 w 899410"/>
              <a:gd name="connsiteY3" fmla="*/ 299803 h 547141"/>
              <a:gd name="connsiteX4" fmla="*/ 374754 w 899410"/>
              <a:gd name="connsiteY4" fmla="*/ 344773 h 547141"/>
              <a:gd name="connsiteX5" fmla="*/ 434715 w 899410"/>
              <a:gd name="connsiteY5" fmla="*/ 374754 h 547141"/>
              <a:gd name="connsiteX6" fmla="*/ 532151 w 899410"/>
              <a:gd name="connsiteY6" fmla="*/ 412229 h 547141"/>
              <a:gd name="connsiteX7" fmla="*/ 614597 w 899410"/>
              <a:gd name="connsiteY7" fmla="*/ 434714 h 547141"/>
              <a:gd name="connsiteX8" fmla="*/ 637082 w 899410"/>
              <a:gd name="connsiteY8" fmla="*/ 442209 h 547141"/>
              <a:gd name="connsiteX9" fmla="*/ 674558 w 899410"/>
              <a:gd name="connsiteY9" fmla="*/ 449705 h 547141"/>
              <a:gd name="connsiteX10" fmla="*/ 719528 w 899410"/>
              <a:gd name="connsiteY10" fmla="*/ 472190 h 547141"/>
              <a:gd name="connsiteX11" fmla="*/ 764499 w 899410"/>
              <a:gd name="connsiteY11" fmla="*/ 479685 h 547141"/>
              <a:gd name="connsiteX12" fmla="*/ 846945 w 899410"/>
              <a:gd name="connsiteY12" fmla="*/ 509665 h 547141"/>
              <a:gd name="connsiteX13" fmla="*/ 869430 w 899410"/>
              <a:gd name="connsiteY13" fmla="*/ 524655 h 547141"/>
              <a:gd name="connsiteX14" fmla="*/ 899410 w 899410"/>
              <a:gd name="connsiteY14" fmla="*/ 547141 h 54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99410" h="547141">
                <a:moveTo>
                  <a:pt x="0" y="0"/>
                </a:moveTo>
                <a:cubicBezTo>
                  <a:pt x="9994" y="12492"/>
                  <a:pt x="20572" y="24537"/>
                  <a:pt x="29981" y="37475"/>
                </a:cubicBezTo>
                <a:cubicBezTo>
                  <a:pt x="73881" y="97838"/>
                  <a:pt x="93921" y="153808"/>
                  <a:pt x="164892" y="202367"/>
                </a:cubicBezTo>
                <a:lnTo>
                  <a:pt x="307299" y="299803"/>
                </a:lnTo>
                <a:cubicBezTo>
                  <a:pt x="329660" y="314977"/>
                  <a:pt x="350583" y="332688"/>
                  <a:pt x="374754" y="344773"/>
                </a:cubicBezTo>
                <a:cubicBezTo>
                  <a:pt x="394741" y="354767"/>
                  <a:pt x="414176" y="365951"/>
                  <a:pt x="434715" y="374754"/>
                </a:cubicBezTo>
                <a:cubicBezTo>
                  <a:pt x="466699" y="388462"/>
                  <a:pt x="501026" y="396667"/>
                  <a:pt x="532151" y="412229"/>
                </a:cubicBezTo>
                <a:cubicBezTo>
                  <a:pt x="577933" y="435119"/>
                  <a:pt x="551071" y="425639"/>
                  <a:pt x="614597" y="434714"/>
                </a:cubicBezTo>
                <a:cubicBezTo>
                  <a:pt x="622092" y="437212"/>
                  <a:pt x="629417" y="440293"/>
                  <a:pt x="637082" y="442209"/>
                </a:cubicBezTo>
                <a:cubicBezTo>
                  <a:pt x="649441" y="445299"/>
                  <a:pt x="662586" y="445351"/>
                  <a:pt x="674558" y="449705"/>
                </a:cubicBezTo>
                <a:cubicBezTo>
                  <a:pt x="690308" y="455432"/>
                  <a:pt x="703629" y="466890"/>
                  <a:pt x="719528" y="472190"/>
                </a:cubicBezTo>
                <a:cubicBezTo>
                  <a:pt x="733945" y="476996"/>
                  <a:pt x="749691" y="476268"/>
                  <a:pt x="764499" y="479685"/>
                </a:cubicBezTo>
                <a:cubicBezTo>
                  <a:pt x="801724" y="488275"/>
                  <a:pt x="816658" y="492358"/>
                  <a:pt x="846945" y="509665"/>
                </a:cubicBezTo>
                <a:cubicBezTo>
                  <a:pt x="854766" y="514134"/>
                  <a:pt x="861373" y="520627"/>
                  <a:pt x="869430" y="524655"/>
                </a:cubicBezTo>
                <a:cubicBezTo>
                  <a:pt x="900302" y="540091"/>
                  <a:pt x="886199" y="520717"/>
                  <a:pt x="899410" y="547141"/>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5BC4EEC5-9EF7-50B7-F937-60145DDA789A}"/>
              </a:ext>
            </a:extLst>
          </p:cNvPr>
          <p:cNvSpPr/>
          <p:nvPr/>
        </p:nvSpPr>
        <p:spPr>
          <a:xfrm>
            <a:off x="7702406" y="1753372"/>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SQ buffers</a:t>
            </a:r>
          </a:p>
        </p:txBody>
      </p:sp>
      <p:grpSp>
        <p:nvGrpSpPr>
          <p:cNvPr id="38" name="Group 37">
            <a:extLst>
              <a:ext uri="{FF2B5EF4-FFF2-40B4-BE49-F238E27FC236}">
                <a16:creationId xmlns:a16="http://schemas.microsoft.com/office/drawing/2014/main" id="{A50A941B-3059-0A65-DE6E-FCC39F004B06}"/>
              </a:ext>
            </a:extLst>
          </p:cNvPr>
          <p:cNvGrpSpPr/>
          <p:nvPr/>
        </p:nvGrpSpPr>
        <p:grpSpPr>
          <a:xfrm>
            <a:off x="4242816" y="274320"/>
            <a:ext cx="2977769" cy="1098000"/>
            <a:chOff x="5703539" y="298946"/>
            <a:chExt cx="2977769" cy="1098000"/>
          </a:xfrm>
        </p:grpSpPr>
        <p:sp>
          <p:nvSpPr>
            <p:cNvPr id="12" name="Oval 11">
              <a:extLst>
                <a:ext uri="{FF2B5EF4-FFF2-40B4-BE49-F238E27FC236}">
                  <a16:creationId xmlns:a16="http://schemas.microsoft.com/office/drawing/2014/main" id="{7FC6AB2C-272D-81C1-F740-F1337C865C99}"/>
                </a:ext>
              </a:extLst>
            </p:cNvPr>
            <p:cNvSpPr/>
            <p:nvPr/>
          </p:nvSpPr>
          <p:spPr>
            <a:xfrm>
              <a:off x="5703539" y="298946"/>
              <a:ext cx="1098000" cy="1098000"/>
            </a:xfrm>
            <a:prstGeom prst="ellipse">
              <a:avLst/>
            </a:prstGeom>
            <a:solidFill>
              <a:srgbClr val="92D050"/>
            </a:solidFill>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endParaRPr lang="en-US"/>
            </a:p>
          </p:txBody>
        </p:sp>
        <p:sp>
          <p:nvSpPr>
            <p:cNvPr id="14" name="Rectangle 13" descr="Database">
              <a:extLst>
                <a:ext uri="{FF2B5EF4-FFF2-40B4-BE49-F238E27FC236}">
                  <a16:creationId xmlns:a16="http://schemas.microsoft.com/office/drawing/2014/main" id="{52D569E8-709A-E3F6-9A99-7634A3BA9917}"/>
                </a:ext>
              </a:extLst>
            </p:cNvPr>
            <p:cNvSpPr/>
            <p:nvPr/>
          </p:nvSpPr>
          <p:spPr>
            <a:xfrm>
              <a:off x="5937539" y="532946"/>
              <a:ext cx="630000" cy="63000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6" name="Group 15">
              <a:extLst>
                <a:ext uri="{FF2B5EF4-FFF2-40B4-BE49-F238E27FC236}">
                  <a16:creationId xmlns:a16="http://schemas.microsoft.com/office/drawing/2014/main" id="{7918970F-62DB-2E96-DB2C-7BD5660B953A}"/>
                </a:ext>
              </a:extLst>
            </p:cNvPr>
            <p:cNvGrpSpPr/>
            <p:nvPr/>
          </p:nvGrpSpPr>
          <p:grpSpPr>
            <a:xfrm>
              <a:off x="6881308" y="455376"/>
              <a:ext cx="1800000" cy="720000"/>
              <a:chOff x="676911" y="2796255"/>
              <a:chExt cx="1800000" cy="720000"/>
            </a:xfrm>
          </p:grpSpPr>
          <p:sp>
            <p:nvSpPr>
              <p:cNvPr id="34" name="Rectangle 33">
                <a:extLst>
                  <a:ext uri="{FF2B5EF4-FFF2-40B4-BE49-F238E27FC236}">
                    <a16:creationId xmlns:a16="http://schemas.microsoft.com/office/drawing/2014/main" id="{DD5A776C-F8B0-45EF-7BBB-21145883DFF9}"/>
                  </a:ext>
                </a:extLst>
              </p:cNvPr>
              <p:cNvSpPr/>
              <p:nvPr/>
            </p:nvSpPr>
            <p:spPr>
              <a:xfrm>
                <a:off x="676911" y="2796255"/>
                <a:ext cx="1800000" cy="720000"/>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2">
                  <a:hueOff val="0"/>
                  <a:satOff val="0"/>
                  <a:lumOff val="0"/>
                  <a:alphaOff val="0"/>
                </a:schemeClr>
              </a:fontRef>
            </p:style>
            <p:txBody>
              <a:bodyPr/>
              <a:lstStyle/>
              <a:p>
                <a:endParaRPr lang="en-US"/>
              </a:p>
            </p:txBody>
          </p:sp>
          <p:sp>
            <p:nvSpPr>
              <p:cNvPr id="36" name="TextBox 35">
                <a:extLst>
                  <a:ext uri="{FF2B5EF4-FFF2-40B4-BE49-F238E27FC236}">
                    <a16:creationId xmlns:a16="http://schemas.microsoft.com/office/drawing/2014/main" id="{761848D2-E5C3-AE03-6D07-981093430732}"/>
                  </a:ext>
                </a:extLst>
              </p:cNvPr>
              <p:cNvSpPr txBox="1"/>
              <p:nvPr/>
            </p:nvSpPr>
            <p:spPr>
              <a:xfrm>
                <a:off x="676911" y="2796255"/>
                <a:ext cx="1800000" cy="720000"/>
              </a:xfrm>
              <a:prstGeom prst="rect">
                <a:avLst/>
              </a:prstGeom>
            </p:spPr>
            <p:style>
              <a:lnRef idx="0">
                <a:scrgbClr r="0" g="0" b="0"/>
              </a:lnRef>
              <a:fillRef idx="0">
                <a:scrgbClr r="0" g="0" b="0"/>
              </a:fillRef>
              <a:effectRef idx="0">
                <a:scrgbClr r="0" g="0" b="0"/>
              </a:effectRef>
              <a:fontRef idx="minor">
                <a:schemeClr val="accent2">
                  <a:hueOff val="0"/>
                  <a:satOff val="0"/>
                  <a:lumOff val="0"/>
                  <a:alphaOff val="0"/>
                </a:schemeClr>
              </a:fontRef>
            </p:style>
            <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b="1" kern="1200" dirty="0">
                    <a:solidFill>
                      <a:srgbClr val="92D050"/>
                    </a:solidFill>
                  </a:rPr>
                  <a:t>Hosts initialize context and register memory regions</a:t>
                </a:r>
              </a:p>
            </p:txBody>
          </p:sp>
        </p:grpSp>
      </p:grpSp>
    </p:spTree>
    <p:extLst>
      <p:ext uri="{BB962C8B-B14F-4D97-AF65-F5344CB8AC3E}">
        <p14:creationId xmlns:p14="http://schemas.microsoft.com/office/powerpoint/2010/main" val="35649285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356F5-DCA2-771F-71BA-6789A28FF7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B0A3B0-5E0D-1B82-3983-6EDFB2606821}"/>
              </a:ext>
            </a:extLst>
          </p:cNvPr>
          <p:cNvSpPr>
            <a:spLocks noGrp="1"/>
          </p:cNvSpPr>
          <p:nvPr>
            <p:ph type="title"/>
          </p:nvPr>
        </p:nvSpPr>
        <p:spPr>
          <a:xfrm>
            <a:off x="232347" y="365125"/>
            <a:ext cx="11277600" cy="1097280"/>
          </a:xfrm>
        </p:spPr>
        <p:txBody>
          <a:bodyPr/>
          <a:lstStyle/>
          <a:p>
            <a:r>
              <a:rPr lang="en-US" dirty="0">
                <a:effectLst>
                  <a:outerShdw blurRad="38100" dist="38100" dir="2700000" algn="tl">
                    <a:srgbClr val="000000">
                      <a:alpha val="43137"/>
                    </a:srgbClr>
                  </a:outerShdw>
                </a:effectLst>
              </a:rPr>
              <a:t>Initialization</a:t>
            </a:r>
          </a:p>
        </p:txBody>
      </p:sp>
      <p:sp>
        <p:nvSpPr>
          <p:cNvPr id="12" name="Rectangle 11">
            <a:extLst>
              <a:ext uri="{FF2B5EF4-FFF2-40B4-BE49-F238E27FC236}">
                <a16:creationId xmlns:a16="http://schemas.microsoft.com/office/drawing/2014/main" id="{09D674A9-43E6-3C7F-8365-B4675CF1FA1A}"/>
              </a:ext>
            </a:extLst>
          </p:cNvPr>
          <p:cNvSpPr/>
          <p:nvPr/>
        </p:nvSpPr>
        <p:spPr>
          <a:xfrm>
            <a:off x="4071738" y="1804405"/>
            <a:ext cx="1800000" cy="720000"/>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2">
              <a:hueOff val="0"/>
              <a:satOff val="0"/>
              <a:lumOff val="0"/>
              <a:alphaOff val="0"/>
            </a:schemeClr>
          </a:fontRef>
        </p:style>
        <p:txBody>
          <a:bodyPr/>
          <a:lstStyle/>
          <a:p>
            <a:endParaRPr lang="en-US"/>
          </a:p>
        </p:txBody>
      </p:sp>
      <p:graphicFrame>
        <p:nvGraphicFramePr>
          <p:cNvPr id="14" name="Table 13">
            <a:extLst>
              <a:ext uri="{FF2B5EF4-FFF2-40B4-BE49-F238E27FC236}">
                <a16:creationId xmlns:a16="http://schemas.microsoft.com/office/drawing/2014/main" id="{968AF843-F0BE-06FC-B4AD-D659B85AD49D}"/>
              </a:ext>
            </a:extLst>
          </p:cNvPr>
          <p:cNvGraphicFramePr>
            <a:graphicFrameLocks noGrp="1"/>
          </p:cNvGraphicFramePr>
          <p:nvPr>
            <p:extLst>
              <p:ext uri="{D42A27DB-BD31-4B8C-83A1-F6EECF244321}">
                <p14:modId xmlns:p14="http://schemas.microsoft.com/office/powerpoint/2010/main" val="1617488520"/>
              </p:ext>
            </p:extLst>
          </p:nvPr>
        </p:nvGraphicFramePr>
        <p:xfrm>
          <a:off x="232347" y="1605685"/>
          <a:ext cx="11277600" cy="4687515"/>
        </p:xfrm>
        <a:graphic>
          <a:graphicData uri="http://schemas.openxmlformats.org/drawingml/2006/table">
            <a:tbl>
              <a:tblPr firstRow="1" bandRow="1">
                <a:tableStyleId>{5C22544A-7EE6-4342-B048-85BDC9FD1C3A}</a:tableStyleId>
              </a:tblPr>
              <a:tblGrid>
                <a:gridCol w="5638800">
                  <a:extLst>
                    <a:ext uri="{9D8B030D-6E8A-4147-A177-3AD203B41FA5}">
                      <a16:colId xmlns:a16="http://schemas.microsoft.com/office/drawing/2014/main" val="4263490200"/>
                    </a:ext>
                  </a:extLst>
                </a:gridCol>
                <a:gridCol w="5638800">
                  <a:extLst>
                    <a:ext uri="{9D8B030D-6E8A-4147-A177-3AD203B41FA5}">
                      <a16:colId xmlns:a16="http://schemas.microsoft.com/office/drawing/2014/main" val="1735657294"/>
                    </a:ext>
                  </a:extLst>
                </a:gridCol>
              </a:tblGrid>
              <a:tr h="365498">
                <a:tc>
                  <a:txBody>
                    <a:bodyPr/>
                    <a:lstStyle/>
                    <a:p>
                      <a:r>
                        <a:rPr lang="en-US" dirty="0"/>
                        <a:t>SERVER (Passive)</a:t>
                      </a:r>
                    </a:p>
                  </a:txBody>
                  <a:tcPr/>
                </a:tc>
                <a:tc>
                  <a:txBody>
                    <a:bodyPr/>
                    <a:lstStyle/>
                    <a:p>
                      <a:r>
                        <a:rPr lang="en-US" dirty="0"/>
                        <a:t>Client (Active)</a:t>
                      </a:r>
                    </a:p>
                  </a:txBody>
                  <a:tcPr/>
                </a:tc>
                <a:extLst>
                  <a:ext uri="{0D108BD9-81ED-4DB2-BD59-A6C34878D82A}">
                    <a16:rowId xmlns:a16="http://schemas.microsoft.com/office/drawing/2014/main" val="2032364146"/>
                  </a:ext>
                </a:extLst>
              </a:tr>
              <a:tr h="1187869">
                <a:tc>
                  <a:txBody>
                    <a:bodyPr/>
                    <a:lstStyle/>
                    <a:p>
                      <a:pPr fontAlgn="base"/>
                      <a:r>
                        <a:rPr lang="en-US" dirty="0">
                          <a:solidFill>
                            <a:schemeClr val="bg2">
                              <a:lumMod val="50000"/>
                            </a:schemeClr>
                          </a:solidFill>
                        </a:rPr>
                        <a:t>Create an event channel to receive </a:t>
                      </a:r>
                      <a:r>
                        <a:rPr lang="en-US" dirty="0" err="1">
                          <a:solidFill>
                            <a:schemeClr val="bg2">
                              <a:lumMod val="50000"/>
                            </a:schemeClr>
                          </a:solidFill>
                        </a:rPr>
                        <a:t>rdmacm</a:t>
                      </a:r>
                      <a:r>
                        <a:rPr lang="en-US" dirty="0">
                          <a:solidFill>
                            <a:schemeClr val="bg2">
                              <a:lumMod val="50000"/>
                            </a:schemeClr>
                          </a:solidFill>
                        </a:rPr>
                        <a:t> events</a:t>
                      </a:r>
                    </a:p>
                    <a:p>
                      <a:pPr lvl="1" fontAlgn="base"/>
                      <a:r>
                        <a:rPr lang="en-US" dirty="0">
                          <a:solidFill>
                            <a:schemeClr val="bg2">
                              <a:lumMod val="50000"/>
                            </a:schemeClr>
                          </a:solidFill>
                        </a:rPr>
                        <a:t>connection-request</a:t>
                      </a:r>
                    </a:p>
                    <a:p>
                      <a:pPr lvl="1" fontAlgn="base"/>
                      <a:r>
                        <a:rPr lang="en-US" dirty="0">
                          <a:solidFill>
                            <a:schemeClr val="bg2">
                              <a:lumMod val="50000"/>
                            </a:schemeClr>
                          </a:solidFill>
                        </a:rPr>
                        <a:t>connection-established notifications</a:t>
                      </a:r>
                    </a:p>
                    <a:p>
                      <a:endParaRPr lang="en-US" dirty="0">
                        <a:solidFill>
                          <a:schemeClr val="bg2">
                            <a:lumMod val="50000"/>
                          </a:schemeClr>
                        </a:solidFill>
                      </a:endParaRPr>
                    </a:p>
                  </a:txBody>
                  <a:tcPr/>
                </a:tc>
                <a:tc>
                  <a:txBody>
                    <a:bodyPr/>
                    <a:lstStyle/>
                    <a:p>
                      <a:pPr fontAlgn="base"/>
                      <a:r>
                        <a:rPr lang="en-US" dirty="0">
                          <a:solidFill>
                            <a:schemeClr val="bg2">
                              <a:lumMod val="50000"/>
                            </a:schemeClr>
                          </a:solidFill>
                        </a:rPr>
                        <a:t>Create an event channel to receive </a:t>
                      </a:r>
                      <a:r>
                        <a:rPr lang="en-US" dirty="0" err="1">
                          <a:solidFill>
                            <a:schemeClr val="bg2">
                              <a:lumMod val="50000"/>
                            </a:schemeClr>
                          </a:solidFill>
                        </a:rPr>
                        <a:t>rdmacm</a:t>
                      </a:r>
                      <a:r>
                        <a:rPr lang="en-US" dirty="0">
                          <a:solidFill>
                            <a:schemeClr val="bg2">
                              <a:lumMod val="50000"/>
                            </a:schemeClr>
                          </a:solidFill>
                        </a:rPr>
                        <a:t> events</a:t>
                      </a:r>
                    </a:p>
                    <a:p>
                      <a:pPr lvl="1" fontAlgn="base"/>
                      <a:r>
                        <a:rPr lang="en-US" dirty="0">
                          <a:solidFill>
                            <a:schemeClr val="bg2">
                              <a:lumMod val="50000"/>
                            </a:schemeClr>
                          </a:solidFill>
                        </a:rPr>
                        <a:t>address-resolved</a:t>
                      </a:r>
                    </a:p>
                    <a:p>
                      <a:pPr lvl="1" fontAlgn="base"/>
                      <a:r>
                        <a:rPr lang="en-US" dirty="0">
                          <a:solidFill>
                            <a:schemeClr val="bg2">
                              <a:lumMod val="50000"/>
                            </a:schemeClr>
                          </a:solidFill>
                        </a:rPr>
                        <a:t>route-resolved</a:t>
                      </a:r>
                    </a:p>
                    <a:p>
                      <a:pPr lvl="1" fontAlgn="base"/>
                      <a:r>
                        <a:rPr lang="en-US" dirty="0">
                          <a:solidFill>
                            <a:schemeClr val="bg2">
                              <a:lumMod val="50000"/>
                            </a:schemeClr>
                          </a:solidFill>
                        </a:rPr>
                        <a:t>connection-established notifications</a:t>
                      </a:r>
                    </a:p>
                  </a:txBody>
                  <a:tcPr/>
                </a:tc>
                <a:extLst>
                  <a:ext uri="{0D108BD9-81ED-4DB2-BD59-A6C34878D82A}">
                    <a16:rowId xmlns:a16="http://schemas.microsoft.com/office/drawing/2014/main" val="3550107164"/>
                  </a:ext>
                </a:extLst>
              </a:tr>
              <a:tr h="3705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2">
                              <a:lumMod val="50000"/>
                            </a:schemeClr>
                          </a:solidFill>
                        </a:rPr>
                        <a:t>Bind to an address</a:t>
                      </a:r>
                    </a:p>
                  </a:txBody>
                  <a:tcPr/>
                </a:tc>
                <a:tc>
                  <a:txBody>
                    <a:bodyPr/>
                    <a:lstStyle/>
                    <a:p>
                      <a:r>
                        <a:rPr lang="en-US" dirty="0">
                          <a:solidFill>
                            <a:schemeClr val="bg2">
                              <a:lumMod val="50000"/>
                            </a:schemeClr>
                          </a:solidFill>
                        </a:rPr>
                        <a:t>Create a connection identifier</a:t>
                      </a:r>
                    </a:p>
                  </a:txBody>
                  <a:tcPr/>
                </a:tc>
                <a:extLst>
                  <a:ext uri="{0D108BD9-81ED-4DB2-BD59-A6C34878D82A}">
                    <a16:rowId xmlns:a16="http://schemas.microsoft.com/office/drawing/2014/main" val="498360705"/>
                  </a:ext>
                </a:extLst>
              </a:tr>
              <a:tr h="6396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2">
                              <a:lumMod val="50000"/>
                            </a:schemeClr>
                          </a:solidFill>
                        </a:rPr>
                        <a:t>Create a listener and return the port/address</a:t>
                      </a:r>
                    </a:p>
                  </a:txBody>
                  <a:tcPr/>
                </a:tc>
                <a:tc>
                  <a:txBody>
                    <a:bodyPr/>
                    <a:lstStyle/>
                    <a:p>
                      <a:r>
                        <a:rPr lang="en-US" dirty="0">
                          <a:solidFill>
                            <a:schemeClr val="bg2">
                              <a:lumMod val="50000"/>
                            </a:schemeClr>
                          </a:solidFill>
                        </a:rPr>
                        <a:t>Resolve the peer’s address, which binds the connection identifier to a local RDMA device</a:t>
                      </a:r>
                    </a:p>
                  </a:txBody>
                  <a:tcPr/>
                </a:tc>
                <a:extLst>
                  <a:ext uri="{0D108BD9-81ED-4DB2-BD59-A6C34878D82A}">
                    <a16:rowId xmlns:a16="http://schemas.microsoft.com/office/drawing/2014/main" val="1405140323"/>
                  </a:ext>
                </a:extLst>
              </a:tr>
              <a:tr h="3705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2">
                              <a:lumMod val="50000"/>
                            </a:schemeClr>
                          </a:solidFill>
                        </a:rPr>
                        <a:t>Wait for a connection request</a:t>
                      </a:r>
                    </a:p>
                  </a:txBody>
                  <a:tcPr/>
                </a:tc>
                <a:tc>
                  <a:txBody>
                    <a:bodyPr/>
                    <a:lstStyle/>
                    <a:p>
                      <a:r>
                        <a:rPr lang="en-US" dirty="0">
                          <a:solidFill>
                            <a:schemeClr val="bg2">
                              <a:lumMod val="50000"/>
                            </a:schemeClr>
                          </a:solidFill>
                        </a:rPr>
                        <a:t>Create a PD, CQ, QP</a:t>
                      </a:r>
                    </a:p>
                  </a:txBody>
                  <a:tcPr/>
                </a:tc>
                <a:extLst>
                  <a:ext uri="{0D108BD9-81ED-4DB2-BD59-A6C34878D82A}">
                    <a16:rowId xmlns:a16="http://schemas.microsoft.com/office/drawing/2014/main" val="752683699"/>
                  </a:ext>
                </a:extLst>
              </a:tr>
              <a:tr h="3705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Create a PD, CQ, QP</a:t>
                      </a:r>
                    </a:p>
                  </a:txBody>
                  <a:tcPr/>
                </a:tc>
                <a:tc>
                  <a:txBody>
                    <a:bodyPr/>
                    <a:lstStyle/>
                    <a:p>
                      <a:r>
                        <a:rPr lang="en-US" dirty="0">
                          <a:solidFill>
                            <a:schemeClr val="bg2">
                              <a:lumMod val="50000"/>
                            </a:schemeClr>
                          </a:solidFill>
                        </a:rPr>
                        <a:t>Resolve the route to the peer</a:t>
                      </a:r>
                    </a:p>
                  </a:txBody>
                  <a:tcPr/>
                </a:tc>
                <a:extLst>
                  <a:ext uri="{0D108BD9-81ED-4DB2-BD59-A6C34878D82A}">
                    <a16:rowId xmlns:a16="http://schemas.microsoft.com/office/drawing/2014/main" val="2085959310"/>
                  </a:ext>
                </a:extLst>
              </a:tr>
              <a:tr h="3705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Accept the connection request</a:t>
                      </a:r>
                    </a:p>
                  </a:txBody>
                  <a:tcPr/>
                </a:tc>
                <a:tc>
                  <a:txBody>
                    <a:bodyPr/>
                    <a:lstStyle/>
                    <a:p>
                      <a:r>
                        <a:rPr lang="en-US" dirty="0"/>
                        <a:t>Connect</a:t>
                      </a:r>
                    </a:p>
                  </a:txBody>
                  <a:tcPr/>
                </a:tc>
                <a:extLst>
                  <a:ext uri="{0D108BD9-81ED-4DB2-BD59-A6C34878D82A}">
                    <a16:rowId xmlns:a16="http://schemas.microsoft.com/office/drawing/2014/main" val="3944383195"/>
                  </a:ext>
                </a:extLst>
              </a:tr>
              <a:tr h="4107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Wait for connection to be established</a:t>
                      </a:r>
                    </a:p>
                    <a:p>
                      <a:endParaRPr lang="en-US" dirty="0"/>
                    </a:p>
                  </a:txBody>
                  <a:tcPr/>
                </a:tc>
                <a:tc>
                  <a:txBody>
                    <a:bodyPr/>
                    <a:lstStyle/>
                    <a:p>
                      <a:r>
                        <a:rPr lang="en-US" dirty="0"/>
                        <a:t>Wait for connection to be established</a:t>
                      </a:r>
                    </a:p>
                  </a:txBody>
                  <a:tcPr/>
                </a:tc>
                <a:extLst>
                  <a:ext uri="{0D108BD9-81ED-4DB2-BD59-A6C34878D82A}">
                    <a16:rowId xmlns:a16="http://schemas.microsoft.com/office/drawing/2014/main" val="4067326224"/>
                  </a:ext>
                </a:extLst>
              </a:tr>
              <a:tr h="3705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Post operations as appropriate</a:t>
                      </a:r>
                    </a:p>
                  </a:txBody>
                  <a:tcPr>
                    <a:solidFill>
                      <a:srgbClr val="002060"/>
                    </a:solidFill>
                  </a:tcPr>
                </a:tc>
                <a:tc>
                  <a:txBody>
                    <a:bodyPr/>
                    <a:lstStyle/>
                    <a:p>
                      <a:r>
                        <a:rPr lang="en-US" dirty="0">
                          <a:solidFill>
                            <a:schemeClr val="bg1"/>
                          </a:solidFill>
                        </a:rPr>
                        <a:t>Post operations as appropriate</a:t>
                      </a:r>
                    </a:p>
                  </a:txBody>
                  <a:tcPr>
                    <a:solidFill>
                      <a:srgbClr val="002060"/>
                    </a:solidFill>
                  </a:tcPr>
                </a:tc>
                <a:extLst>
                  <a:ext uri="{0D108BD9-81ED-4DB2-BD59-A6C34878D82A}">
                    <a16:rowId xmlns:a16="http://schemas.microsoft.com/office/drawing/2014/main" val="3592320174"/>
                  </a:ext>
                </a:extLst>
              </a:tr>
            </a:tbl>
          </a:graphicData>
        </a:graphic>
      </p:graphicFrame>
      <p:grpSp>
        <p:nvGrpSpPr>
          <p:cNvPr id="5" name="Group 4">
            <a:extLst>
              <a:ext uri="{FF2B5EF4-FFF2-40B4-BE49-F238E27FC236}">
                <a16:creationId xmlns:a16="http://schemas.microsoft.com/office/drawing/2014/main" id="{DF9B1B71-2A37-1F44-46D6-113DFD61E727}"/>
              </a:ext>
            </a:extLst>
          </p:cNvPr>
          <p:cNvGrpSpPr/>
          <p:nvPr/>
        </p:nvGrpSpPr>
        <p:grpSpPr>
          <a:xfrm>
            <a:off x="4242816" y="274320"/>
            <a:ext cx="3000482" cy="1129574"/>
            <a:chOff x="5322147" y="225975"/>
            <a:chExt cx="3000482" cy="1129574"/>
          </a:xfrm>
        </p:grpSpPr>
        <p:sp>
          <p:nvSpPr>
            <p:cNvPr id="23" name="Oval 22">
              <a:extLst>
                <a:ext uri="{FF2B5EF4-FFF2-40B4-BE49-F238E27FC236}">
                  <a16:creationId xmlns:a16="http://schemas.microsoft.com/office/drawing/2014/main" id="{3116E5DD-2B20-D265-4C4F-C0AB556BD7CA}"/>
                </a:ext>
              </a:extLst>
            </p:cNvPr>
            <p:cNvSpPr/>
            <p:nvPr/>
          </p:nvSpPr>
          <p:spPr>
            <a:xfrm>
              <a:off x="5322147" y="225975"/>
              <a:ext cx="1098000" cy="1098000"/>
            </a:xfrm>
            <a:prstGeom prst="ellipse">
              <a:avLst/>
            </a:prstGeom>
          </p:spPr>
          <p:style>
            <a:lnRef idx="0">
              <a:schemeClr val="lt1">
                <a:alpha val="0"/>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p:style>
          <p:txBody>
            <a:bodyPr/>
            <a:lstStyle/>
            <a:p>
              <a:endParaRPr lang="en-US"/>
            </a:p>
          </p:txBody>
        </p:sp>
        <p:sp>
          <p:nvSpPr>
            <p:cNvPr id="24" name="Rectangle 23" descr="Network">
              <a:extLst>
                <a:ext uri="{FF2B5EF4-FFF2-40B4-BE49-F238E27FC236}">
                  <a16:creationId xmlns:a16="http://schemas.microsoft.com/office/drawing/2014/main" id="{68051CC2-B24A-3E9D-26E8-808F54F497E6}"/>
                </a:ext>
              </a:extLst>
            </p:cNvPr>
            <p:cNvSpPr/>
            <p:nvPr/>
          </p:nvSpPr>
          <p:spPr>
            <a:xfrm>
              <a:off x="5556147" y="459975"/>
              <a:ext cx="630000" cy="630000"/>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25" name="Group 24">
              <a:extLst>
                <a:ext uri="{FF2B5EF4-FFF2-40B4-BE49-F238E27FC236}">
                  <a16:creationId xmlns:a16="http://schemas.microsoft.com/office/drawing/2014/main" id="{4233C549-CC8D-96C9-9C4A-A4B36092892C}"/>
                </a:ext>
              </a:extLst>
            </p:cNvPr>
            <p:cNvGrpSpPr/>
            <p:nvPr/>
          </p:nvGrpSpPr>
          <p:grpSpPr>
            <a:xfrm>
              <a:off x="6522629" y="635549"/>
              <a:ext cx="1800000" cy="720000"/>
              <a:chOff x="2448914" y="2456402"/>
              <a:chExt cx="1800000" cy="720000"/>
            </a:xfrm>
          </p:grpSpPr>
          <p:sp>
            <p:nvSpPr>
              <p:cNvPr id="26" name="Rectangle 25">
                <a:extLst>
                  <a:ext uri="{FF2B5EF4-FFF2-40B4-BE49-F238E27FC236}">
                    <a16:creationId xmlns:a16="http://schemas.microsoft.com/office/drawing/2014/main" id="{4EEA802F-FB9D-A87F-1EFA-E3263E313472}"/>
                  </a:ext>
                </a:extLst>
              </p:cNvPr>
              <p:cNvSpPr/>
              <p:nvPr/>
            </p:nvSpPr>
            <p:spPr>
              <a:xfrm>
                <a:off x="2448914" y="2456402"/>
                <a:ext cx="1800000" cy="720000"/>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3">
                  <a:hueOff val="0"/>
                  <a:satOff val="0"/>
                  <a:lumOff val="0"/>
                  <a:alphaOff val="0"/>
                </a:schemeClr>
              </a:fontRef>
            </p:style>
            <p:txBody>
              <a:bodyPr/>
              <a:lstStyle/>
              <a:p>
                <a:endParaRPr lang="en-US"/>
              </a:p>
            </p:txBody>
          </p:sp>
          <p:sp>
            <p:nvSpPr>
              <p:cNvPr id="27" name="TextBox 26">
                <a:extLst>
                  <a:ext uri="{FF2B5EF4-FFF2-40B4-BE49-F238E27FC236}">
                    <a16:creationId xmlns:a16="http://schemas.microsoft.com/office/drawing/2014/main" id="{AF7223EB-9EF4-5DB9-4993-C64C60E68B6A}"/>
                  </a:ext>
                </a:extLst>
              </p:cNvPr>
              <p:cNvSpPr txBox="1"/>
              <p:nvPr/>
            </p:nvSpPr>
            <p:spPr>
              <a:xfrm>
                <a:off x="2448914" y="2456402"/>
                <a:ext cx="1800000" cy="720000"/>
              </a:xfrm>
              <a:prstGeom prst="rect">
                <a:avLst/>
              </a:prstGeom>
            </p:spPr>
            <p:style>
              <a:lnRef idx="0">
                <a:scrgbClr r="0" g="0" b="0"/>
              </a:lnRef>
              <a:fillRef idx="0">
                <a:scrgbClr r="0" g="0" b="0"/>
              </a:fillRef>
              <a:effectRef idx="0">
                <a:scrgbClr r="0" g="0" b="0"/>
              </a:effectRef>
              <a:fontRef idx="minor">
                <a:schemeClr val="accent3">
                  <a:hueOff val="0"/>
                  <a:satOff val="0"/>
                  <a:lumOff val="0"/>
                  <a:alphaOff val="0"/>
                </a:schemeClr>
              </a:fontRef>
            </p:style>
            <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b="1" kern="1200" dirty="0"/>
                  <a:t>Establish connection</a:t>
                </a:r>
              </a:p>
            </p:txBody>
          </p:sp>
        </p:grpSp>
      </p:grpSp>
      <p:sp>
        <p:nvSpPr>
          <p:cNvPr id="3" name="Rectangle 2">
            <a:extLst>
              <a:ext uri="{FF2B5EF4-FFF2-40B4-BE49-F238E27FC236}">
                <a16:creationId xmlns:a16="http://schemas.microsoft.com/office/drawing/2014/main" id="{CAF2F768-32AC-D807-94AC-EF2AF1B32AB7}"/>
              </a:ext>
            </a:extLst>
          </p:cNvPr>
          <p:cNvSpPr/>
          <p:nvPr/>
        </p:nvSpPr>
        <p:spPr>
          <a:xfrm>
            <a:off x="231756" y="4528038"/>
            <a:ext cx="5639391" cy="138256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0C4232C-CACB-C336-292C-E6D476ECBC96}"/>
              </a:ext>
            </a:extLst>
          </p:cNvPr>
          <p:cNvSpPr/>
          <p:nvPr/>
        </p:nvSpPr>
        <p:spPr>
          <a:xfrm>
            <a:off x="5871147" y="4866946"/>
            <a:ext cx="5639391" cy="104365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07047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76A9D-6A54-6CA5-335F-13E1E223A43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5327AD0-D08F-3BAC-80C1-2F481633F590}"/>
              </a:ext>
            </a:extLst>
          </p:cNvPr>
          <p:cNvSpPr txBox="1"/>
          <p:nvPr/>
        </p:nvSpPr>
        <p:spPr>
          <a:xfrm>
            <a:off x="1384663" y="6662057"/>
            <a:ext cx="65" cy="276999"/>
          </a:xfrm>
          <a:prstGeom prst="rect">
            <a:avLst/>
          </a:prstGeom>
          <a:noFill/>
        </p:spPr>
        <p:txBody>
          <a:bodyPr wrap="none" lIns="0" tIns="0" rIns="0" bIns="0" rtlCol="0" anchor="t">
            <a:spAutoFit/>
          </a:bodyPr>
          <a:lstStyle/>
          <a:p>
            <a:pPr>
              <a:lnSpc>
                <a:spcPct val="90000"/>
              </a:lnSpc>
              <a:spcBef>
                <a:spcPts val="600"/>
              </a:spcBef>
            </a:pPr>
            <a:endParaRPr lang="en-US" sz="2000" dirty="0" err="1"/>
          </a:p>
        </p:txBody>
      </p:sp>
      <p:sp>
        <p:nvSpPr>
          <p:cNvPr id="10" name="Rectangle 9">
            <a:extLst>
              <a:ext uri="{FF2B5EF4-FFF2-40B4-BE49-F238E27FC236}">
                <a16:creationId xmlns:a16="http://schemas.microsoft.com/office/drawing/2014/main" id="{97FE1717-144C-5AB4-0332-39EA1407AD2B}"/>
              </a:ext>
            </a:extLst>
          </p:cNvPr>
          <p:cNvSpPr/>
          <p:nvPr/>
        </p:nvSpPr>
        <p:spPr>
          <a:xfrm>
            <a:off x="1662864" y="1690688"/>
            <a:ext cx="4198257" cy="88768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dirty="0"/>
              <a:t>Server</a:t>
            </a:r>
          </a:p>
          <a:p>
            <a:pPr algn="ctr"/>
            <a:r>
              <a:rPr lang="en-US" dirty="0"/>
              <a:t>Application</a:t>
            </a:r>
          </a:p>
        </p:txBody>
      </p:sp>
      <p:grpSp>
        <p:nvGrpSpPr>
          <p:cNvPr id="4" name="Group 3">
            <a:extLst>
              <a:ext uri="{FF2B5EF4-FFF2-40B4-BE49-F238E27FC236}">
                <a16:creationId xmlns:a16="http://schemas.microsoft.com/office/drawing/2014/main" id="{5BF16F11-3BC9-8977-5E97-7CA8CC8FF226}"/>
              </a:ext>
            </a:extLst>
          </p:cNvPr>
          <p:cNvGrpSpPr/>
          <p:nvPr/>
        </p:nvGrpSpPr>
        <p:grpSpPr>
          <a:xfrm>
            <a:off x="1772254" y="2945187"/>
            <a:ext cx="1920102" cy="1757987"/>
            <a:chOff x="4255846" y="4455436"/>
            <a:chExt cx="1920102" cy="1757987"/>
          </a:xfrm>
        </p:grpSpPr>
        <p:sp>
          <p:nvSpPr>
            <p:cNvPr id="6" name="Rectangle 5">
              <a:hlinkClick r:id="rId3" action="ppaction://hlinksldjump"/>
              <a:extLst>
                <a:ext uri="{FF2B5EF4-FFF2-40B4-BE49-F238E27FC236}">
                  <a16:creationId xmlns:a16="http://schemas.microsoft.com/office/drawing/2014/main" id="{356DA751-4E69-F74B-E7E5-C05763CE0AE1}"/>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F4070ADA-C9C1-2ACE-F463-4E6257728C24}"/>
                </a:ext>
              </a:extLst>
            </p:cNvPr>
            <p:cNvGrpSpPr/>
            <p:nvPr/>
          </p:nvGrpSpPr>
          <p:grpSpPr>
            <a:xfrm>
              <a:off x="4331104" y="4549959"/>
              <a:ext cx="1764896" cy="1603948"/>
              <a:chOff x="4336434" y="4189416"/>
              <a:chExt cx="1764896" cy="1603948"/>
            </a:xfrm>
          </p:grpSpPr>
          <p:sp>
            <p:nvSpPr>
              <p:cNvPr id="17" name="Rectangle 16">
                <a:extLst>
                  <a:ext uri="{FF2B5EF4-FFF2-40B4-BE49-F238E27FC236}">
                    <a16:creationId xmlns:a16="http://schemas.microsoft.com/office/drawing/2014/main" id="{683A3114-2D88-13BD-23C5-CFF5371260AE}"/>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8" name="Straight Connector 17">
                <a:extLst>
                  <a:ext uri="{FF2B5EF4-FFF2-40B4-BE49-F238E27FC236}">
                    <a16:creationId xmlns:a16="http://schemas.microsoft.com/office/drawing/2014/main" id="{A9B25CED-5DEC-265C-8DFB-051DCE6DE203}"/>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C008A1A5-8EFA-2332-5957-C717DB684F0B}"/>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20" name="Rectangle 19">
                <a:extLst>
                  <a:ext uri="{FF2B5EF4-FFF2-40B4-BE49-F238E27FC236}">
                    <a16:creationId xmlns:a16="http://schemas.microsoft.com/office/drawing/2014/main" id="{3E79B0B1-3604-05A2-FD99-8F6A1EF2E65F}"/>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21" name="Rectangle 20">
                <a:extLst>
                  <a:ext uri="{FF2B5EF4-FFF2-40B4-BE49-F238E27FC236}">
                    <a16:creationId xmlns:a16="http://schemas.microsoft.com/office/drawing/2014/main" id="{52974A7E-EA85-3DFF-E087-3DFD01516955}"/>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22" name="Rectangle 21">
                <a:extLst>
                  <a:ext uri="{FF2B5EF4-FFF2-40B4-BE49-F238E27FC236}">
                    <a16:creationId xmlns:a16="http://schemas.microsoft.com/office/drawing/2014/main" id="{E5E6CDF8-CD8D-7B62-82F4-7340E5853241}"/>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23" name="Straight Connector 22">
                <a:extLst>
                  <a:ext uri="{FF2B5EF4-FFF2-40B4-BE49-F238E27FC236}">
                    <a16:creationId xmlns:a16="http://schemas.microsoft.com/office/drawing/2014/main" id="{4C4615C9-F2D2-BD48-70B4-088EB979BE8C}"/>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78E17D28-6D39-C3C7-DBFB-40855B927D0A}"/>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060AA5C6-20E5-7974-C7D3-CFD056342CAF}"/>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26" name="Straight Arrow Connector 25">
                <a:extLst>
                  <a:ext uri="{FF2B5EF4-FFF2-40B4-BE49-F238E27FC236}">
                    <a16:creationId xmlns:a16="http://schemas.microsoft.com/office/drawing/2014/main" id="{34E56B08-FA82-C67B-2F91-DDF60D8FBEF0}"/>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970CD416-1054-92C3-5441-708264B6A324}"/>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046D628D-50EA-6E56-9FC1-70580DC96758}"/>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59F1F0EB-8DFC-8933-B8EB-878EDAA3FFDA}"/>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2D156D31-003D-31FA-0CBE-34D8383BBAFD}"/>
                  </a:ext>
                </a:extLst>
              </p:cNvPr>
              <p:cNvSpPr txBox="1"/>
              <p:nvPr/>
            </p:nvSpPr>
            <p:spPr>
              <a:xfrm rot="16200000">
                <a:off x="5408195" y="4840060"/>
                <a:ext cx="1109271" cy="276999"/>
              </a:xfrm>
              <a:prstGeom prst="rect">
                <a:avLst/>
              </a:prstGeom>
              <a:noFill/>
            </p:spPr>
            <p:txBody>
              <a:bodyPr wrap="square" rtlCol="0">
                <a:spAutoFit/>
              </a:bodyPr>
              <a:lstStyle/>
              <a:p>
                <a:pPr algn="ctr"/>
                <a:r>
                  <a:rPr lang="en-US" sz="1200" dirty="0" err="1"/>
                  <a:t>Recv</a:t>
                </a:r>
                <a:r>
                  <a:rPr lang="en-US" sz="1200" dirty="0"/>
                  <a:t> Queue</a:t>
                </a:r>
              </a:p>
            </p:txBody>
          </p:sp>
        </p:grpSp>
        <p:sp>
          <p:nvSpPr>
            <p:cNvPr id="9" name="TextBox 8">
              <a:extLst>
                <a:ext uri="{FF2B5EF4-FFF2-40B4-BE49-F238E27FC236}">
                  <a16:creationId xmlns:a16="http://schemas.microsoft.com/office/drawing/2014/main" id="{6E95778F-1D6E-1FFD-1D64-E1FA9FBC966A}"/>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grpSp>
        <p:nvGrpSpPr>
          <p:cNvPr id="31" name="Group 30">
            <a:extLst>
              <a:ext uri="{FF2B5EF4-FFF2-40B4-BE49-F238E27FC236}">
                <a16:creationId xmlns:a16="http://schemas.microsoft.com/office/drawing/2014/main" id="{DF71392D-A97B-9A58-87FF-3E9A61A00B9A}"/>
              </a:ext>
            </a:extLst>
          </p:cNvPr>
          <p:cNvGrpSpPr/>
          <p:nvPr/>
        </p:nvGrpSpPr>
        <p:grpSpPr>
          <a:xfrm>
            <a:off x="3806990" y="2955971"/>
            <a:ext cx="1125622" cy="1757987"/>
            <a:chOff x="8385638" y="2749687"/>
            <a:chExt cx="1125622" cy="1757987"/>
          </a:xfrm>
        </p:grpSpPr>
        <p:sp>
          <p:nvSpPr>
            <p:cNvPr id="32" name="Rectangle 31">
              <a:hlinkClick r:id="rId4" action="ppaction://hlinksldjump"/>
              <a:extLst>
                <a:ext uri="{FF2B5EF4-FFF2-40B4-BE49-F238E27FC236}">
                  <a16:creationId xmlns:a16="http://schemas.microsoft.com/office/drawing/2014/main" id="{1A3FB469-A9B9-8F9A-33CD-2DA309A172D8}"/>
                </a:ext>
              </a:extLst>
            </p:cNvPr>
            <p:cNvSpPr/>
            <p:nvPr/>
          </p:nvSpPr>
          <p:spPr>
            <a:xfrm>
              <a:off x="8387000" y="2749687"/>
              <a:ext cx="1124260" cy="1757987"/>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101EDB7-710E-5012-2712-7A929B680BD4}"/>
                </a:ext>
              </a:extLst>
            </p:cNvPr>
            <p:cNvSpPr/>
            <p:nvPr/>
          </p:nvSpPr>
          <p:spPr>
            <a:xfrm>
              <a:off x="8786403" y="3196479"/>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35" name="Rectangle 34">
              <a:extLst>
                <a:ext uri="{FF2B5EF4-FFF2-40B4-BE49-F238E27FC236}">
                  <a16:creationId xmlns:a16="http://schemas.microsoft.com/office/drawing/2014/main" id="{D64F6A2F-521B-0C10-0F5D-7CFDB2E8653B}"/>
                </a:ext>
              </a:extLst>
            </p:cNvPr>
            <p:cNvSpPr/>
            <p:nvPr/>
          </p:nvSpPr>
          <p:spPr>
            <a:xfrm>
              <a:off x="8786403" y="3508774"/>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39" name="Rectangle 38">
              <a:extLst>
                <a:ext uri="{FF2B5EF4-FFF2-40B4-BE49-F238E27FC236}">
                  <a16:creationId xmlns:a16="http://schemas.microsoft.com/office/drawing/2014/main" id="{ED4B26FF-F45C-80C2-6A70-DE5538901030}"/>
                </a:ext>
              </a:extLst>
            </p:cNvPr>
            <p:cNvSpPr/>
            <p:nvPr/>
          </p:nvSpPr>
          <p:spPr>
            <a:xfrm>
              <a:off x="8786403" y="3826065"/>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cxnSp>
          <p:nvCxnSpPr>
            <p:cNvPr id="40" name="Straight Connector 39">
              <a:extLst>
                <a:ext uri="{FF2B5EF4-FFF2-40B4-BE49-F238E27FC236}">
                  <a16:creationId xmlns:a16="http://schemas.microsoft.com/office/drawing/2014/main" id="{1F370C19-F395-98EA-56CC-051C7410EB9B}"/>
                </a:ext>
              </a:extLst>
            </p:cNvPr>
            <p:cNvCxnSpPr>
              <a:cxnSpLocks/>
            </p:cNvCxnSpPr>
            <p:nvPr/>
          </p:nvCxnSpPr>
          <p:spPr>
            <a:xfrm>
              <a:off x="8786403"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AB24B008-692B-42E2-BB8D-F8F72851CE82}"/>
                </a:ext>
              </a:extLst>
            </p:cNvPr>
            <p:cNvCxnSpPr>
              <a:cxnSpLocks/>
            </p:cNvCxnSpPr>
            <p:nvPr/>
          </p:nvCxnSpPr>
          <p:spPr>
            <a:xfrm>
              <a:off x="9276081"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EAE70D32-DB19-C941-3A85-767B09EE7B71}"/>
                </a:ext>
              </a:extLst>
            </p:cNvPr>
            <p:cNvCxnSpPr>
              <a:cxnSpLocks/>
            </p:cNvCxnSpPr>
            <p:nvPr/>
          </p:nvCxnSpPr>
          <p:spPr>
            <a:xfrm flipV="1">
              <a:off x="9027163" y="2810226"/>
              <a:ext cx="0" cy="288387"/>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CA100977-E7A2-269F-0780-5C9874F3DDDC}"/>
                </a:ext>
              </a:extLst>
            </p:cNvPr>
            <p:cNvCxnSpPr>
              <a:cxnSpLocks/>
            </p:cNvCxnSpPr>
            <p:nvPr/>
          </p:nvCxnSpPr>
          <p:spPr>
            <a:xfrm flipH="1" flipV="1">
              <a:off x="9028744" y="4171619"/>
              <a:ext cx="1249" cy="288734"/>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75D16440-3572-FC40-C822-8EE8D5D3D5CA}"/>
                </a:ext>
              </a:extLst>
            </p:cNvPr>
            <p:cNvSpPr txBox="1"/>
            <p:nvPr/>
          </p:nvSpPr>
          <p:spPr>
            <a:xfrm>
              <a:off x="8385638" y="2760471"/>
              <a:ext cx="512128" cy="369332"/>
            </a:xfrm>
            <a:prstGeom prst="rect">
              <a:avLst/>
            </a:prstGeom>
            <a:noFill/>
          </p:spPr>
          <p:txBody>
            <a:bodyPr wrap="none" rtlCol="0">
              <a:spAutoFit/>
            </a:bodyPr>
            <a:lstStyle/>
            <a:p>
              <a:r>
                <a:rPr lang="en-US" dirty="0"/>
                <a:t>CQ</a:t>
              </a:r>
            </a:p>
          </p:txBody>
        </p:sp>
      </p:grpSp>
      <p:sp>
        <p:nvSpPr>
          <p:cNvPr id="67" name="Rectangle 66">
            <a:extLst>
              <a:ext uri="{FF2B5EF4-FFF2-40B4-BE49-F238E27FC236}">
                <a16:creationId xmlns:a16="http://schemas.microsoft.com/office/drawing/2014/main" id="{DFC82202-06E0-FB14-F490-51FEF60574F4}"/>
              </a:ext>
            </a:extLst>
          </p:cNvPr>
          <p:cNvSpPr/>
          <p:nvPr/>
        </p:nvSpPr>
        <p:spPr>
          <a:xfrm>
            <a:off x="1662864" y="2725118"/>
            <a:ext cx="4198257" cy="28812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9" name="Group 58">
            <a:extLst>
              <a:ext uri="{FF2B5EF4-FFF2-40B4-BE49-F238E27FC236}">
                <a16:creationId xmlns:a16="http://schemas.microsoft.com/office/drawing/2014/main" id="{EC8E3E10-A0E8-5506-77FF-5EA190651016}"/>
              </a:ext>
            </a:extLst>
          </p:cNvPr>
          <p:cNvGrpSpPr/>
          <p:nvPr/>
        </p:nvGrpSpPr>
        <p:grpSpPr>
          <a:xfrm>
            <a:off x="3065304" y="5355946"/>
            <a:ext cx="813215" cy="552141"/>
            <a:chOff x="2488367" y="5254052"/>
            <a:chExt cx="813215" cy="552141"/>
          </a:xfrm>
        </p:grpSpPr>
        <p:sp>
          <p:nvSpPr>
            <p:cNvPr id="60" name="Rectangle 59">
              <a:extLst>
                <a:ext uri="{FF2B5EF4-FFF2-40B4-BE49-F238E27FC236}">
                  <a16:creationId xmlns:a16="http://schemas.microsoft.com/office/drawing/2014/main" id="{DE9D7FC3-DBDC-AFED-2DDB-9817427350A3}"/>
                </a:ext>
              </a:extLst>
            </p:cNvPr>
            <p:cNvSpPr/>
            <p:nvPr/>
          </p:nvSpPr>
          <p:spPr>
            <a:xfrm>
              <a:off x="2585800" y="5343993"/>
              <a:ext cx="715782" cy="32470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p>
          </p:txBody>
        </p:sp>
        <p:sp>
          <p:nvSpPr>
            <p:cNvPr id="61" name="Rectangle 60">
              <a:extLst>
                <a:ext uri="{FF2B5EF4-FFF2-40B4-BE49-F238E27FC236}">
                  <a16:creationId xmlns:a16="http://schemas.microsoft.com/office/drawing/2014/main" id="{A6FABE19-2A18-A1E4-D62F-EACBE8FCA66A}"/>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D0B9422F-D285-BE8C-0738-39C999CA6A9F}"/>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 name="Straight Connector 62">
              <a:extLst>
                <a:ext uri="{FF2B5EF4-FFF2-40B4-BE49-F238E27FC236}">
                  <a16:creationId xmlns:a16="http://schemas.microsoft.com/office/drawing/2014/main" id="{FD6C4C09-6DCF-56E1-FE78-98BE66DD57C2}"/>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A6FE520A-B816-D0F7-2E69-ADE842815B39}"/>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17878C88-64A0-39F8-1327-8A22C46E50F3}"/>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8A84475C-F7BB-C14A-663A-604DFC27F83C}"/>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113" name="Connector: Elbow 112">
            <a:extLst>
              <a:ext uri="{FF2B5EF4-FFF2-40B4-BE49-F238E27FC236}">
                <a16:creationId xmlns:a16="http://schemas.microsoft.com/office/drawing/2014/main" id="{F00E6BA8-562A-3DBE-1D52-FA806F1EA370}"/>
              </a:ext>
            </a:extLst>
          </p:cNvPr>
          <p:cNvCxnSpPr>
            <a:stCxn id="60" idx="2"/>
            <a:endCxn id="102" idx="2"/>
          </p:cNvCxnSpPr>
          <p:nvPr/>
        </p:nvCxnSpPr>
        <p:spPr>
          <a:xfrm rot="16200000" flipH="1">
            <a:off x="6162297" y="3128926"/>
            <a:ext cx="12700" cy="5283338"/>
          </a:xfrm>
          <a:prstGeom prst="bentConnector3">
            <a:avLst>
              <a:gd name="adj1" fmla="val 5222945"/>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15" name="TextBox 114">
            <a:extLst>
              <a:ext uri="{FF2B5EF4-FFF2-40B4-BE49-F238E27FC236}">
                <a16:creationId xmlns:a16="http://schemas.microsoft.com/office/drawing/2014/main" id="{C6BB9805-23D5-C3E0-28F1-A2B8472BA7B9}"/>
              </a:ext>
            </a:extLst>
          </p:cNvPr>
          <p:cNvSpPr txBox="1"/>
          <p:nvPr/>
        </p:nvSpPr>
        <p:spPr>
          <a:xfrm>
            <a:off x="5746508" y="6066641"/>
            <a:ext cx="801823" cy="369332"/>
          </a:xfrm>
          <a:prstGeom prst="rect">
            <a:avLst/>
          </a:prstGeom>
          <a:noFill/>
        </p:spPr>
        <p:txBody>
          <a:bodyPr wrap="none" rtlCol="0">
            <a:spAutoFit/>
          </a:bodyPr>
          <a:lstStyle/>
          <a:p>
            <a:r>
              <a:rPr lang="en-US" dirty="0"/>
              <a:t>RDMA</a:t>
            </a:r>
          </a:p>
        </p:txBody>
      </p:sp>
      <p:sp>
        <p:nvSpPr>
          <p:cNvPr id="116" name="Lightning Bolt 115">
            <a:extLst>
              <a:ext uri="{FF2B5EF4-FFF2-40B4-BE49-F238E27FC236}">
                <a16:creationId xmlns:a16="http://schemas.microsoft.com/office/drawing/2014/main" id="{781B35B9-5BC4-8A9D-BECB-7A5D0DA9F626}"/>
              </a:ext>
            </a:extLst>
          </p:cNvPr>
          <p:cNvSpPr/>
          <p:nvPr/>
        </p:nvSpPr>
        <p:spPr>
          <a:xfrm rot="15520488">
            <a:off x="5638089" y="6144091"/>
            <a:ext cx="224851" cy="180572"/>
          </a:xfrm>
          <a:prstGeom prst="lightningBol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itle 118">
            <a:extLst>
              <a:ext uri="{FF2B5EF4-FFF2-40B4-BE49-F238E27FC236}">
                <a16:creationId xmlns:a16="http://schemas.microsoft.com/office/drawing/2014/main" id="{62A6AD7B-9065-A935-B8E7-60CD8738CA13}"/>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Initialization</a:t>
            </a:r>
          </a:p>
        </p:txBody>
      </p:sp>
      <p:sp>
        <p:nvSpPr>
          <p:cNvPr id="152" name="Rectangle 151">
            <a:hlinkClick r:id="rId5" action="ppaction://hlinksldjump"/>
            <a:extLst>
              <a:ext uri="{FF2B5EF4-FFF2-40B4-BE49-F238E27FC236}">
                <a16:creationId xmlns:a16="http://schemas.microsoft.com/office/drawing/2014/main" id="{5BB90CE4-B14C-7B25-F33C-BFEA081DD188}"/>
              </a:ext>
            </a:extLst>
          </p:cNvPr>
          <p:cNvSpPr/>
          <p:nvPr/>
        </p:nvSpPr>
        <p:spPr>
          <a:xfrm>
            <a:off x="5007091" y="2955971"/>
            <a:ext cx="810746" cy="175798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a:extLst>
              <a:ext uri="{FF2B5EF4-FFF2-40B4-BE49-F238E27FC236}">
                <a16:creationId xmlns:a16="http://schemas.microsoft.com/office/drawing/2014/main" id="{2C86B34C-79E3-ADD5-F8E4-C44CDA2E34A4}"/>
              </a:ext>
            </a:extLst>
          </p:cNvPr>
          <p:cNvSpPr/>
          <p:nvPr/>
        </p:nvSpPr>
        <p:spPr>
          <a:xfrm>
            <a:off x="5094340" y="3402763"/>
            <a:ext cx="552100"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VA</a:t>
            </a:r>
          </a:p>
        </p:txBody>
      </p:sp>
      <p:sp>
        <p:nvSpPr>
          <p:cNvPr id="155" name="Rectangle 154">
            <a:extLst>
              <a:ext uri="{FF2B5EF4-FFF2-40B4-BE49-F238E27FC236}">
                <a16:creationId xmlns:a16="http://schemas.microsoft.com/office/drawing/2014/main" id="{00FD4DB7-3F1B-3116-0AA4-48831ADBBB24}"/>
              </a:ext>
            </a:extLst>
          </p:cNvPr>
          <p:cNvSpPr/>
          <p:nvPr/>
        </p:nvSpPr>
        <p:spPr>
          <a:xfrm>
            <a:off x="5094340" y="4032349"/>
            <a:ext cx="552100"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LKEY</a:t>
            </a:r>
          </a:p>
        </p:txBody>
      </p:sp>
      <p:sp>
        <p:nvSpPr>
          <p:cNvPr id="160" name="TextBox 159">
            <a:extLst>
              <a:ext uri="{FF2B5EF4-FFF2-40B4-BE49-F238E27FC236}">
                <a16:creationId xmlns:a16="http://schemas.microsoft.com/office/drawing/2014/main" id="{C578B62C-58DB-A98D-ADAD-C62B578546F7}"/>
              </a:ext>
            </a:extLst>
          </p:cNvPr>
          <p:cNvSpPr txBox="1"/>
          <p:nvPr/>
        </p:nvSpPr>
        <p:spPr>
          <a:xfrm>
            <a:off x="5077016" y="3006627"/>
            <a:ext cx="365523" cy="369332"/>
          </a:xfrm>
          <a:prstGeom prst="rect">
            <a:avLst/>
          </a:prstGeom>
          <a:noFill/>
        </p:spPr>
        <p:txBody>
          <a:bodyPr wrap="none" rtlCol="0">
            <a:spAutoFit/>
          </a:bodyPr>
          <a:lstStyle/>
          <a:p>
            <a:r>
              <a:rPr lang="en-US" dirty="0"/>
              <a:t>MR</a:t>
            </a:r>
          </a:p>
        </p:txBody>
      </p:sp>
      <p:sp>
        <p:nvSpPr>
          <p:cNvPr id="161" name="Rectangle 160">
            <a:extLst>
              <a:ext uri="{FF2B5EF4-FFF2-40B4-BE49-F238E27FC236}">
                <a16:creationId xmlns:a16="http://schemas.microsoft.com/office/drawing/2014/main" id="{8602D354-9B5B-7CD4-9606-CEAF2B58FAF1}"/>
              </a:ext>
            </a:extLst>
          </p:cNvPr>
          <p:cNvSpPr/>
          <p:nvPr/>
        </p:nvSpPr>
        <p:spPr>
          <a:xfrm>
            <a:off x="6711187" y="1690688"/>
            <a:ext cx="4198257" cy="88768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dirty="0"/>
              <a:t>Client</a:t>
            </a:r>
          </a:p>
          <a:p>
            <a:pPr algn="ctr"/>
            <a:r>
              <a:rPr lang="en-US" dirty="0"/>
              <a:t>Application</a:t>
            </a:r>
          </a:p>
        </p:txBody>
      </p:sp>
      <p:grpSp>
        <p:nvGrpSpPr>
          <p:cNvPr id="162" name="Group 161">
            <a:extLst>
              <a:ext uri="{FF2B5EF4-FFF2-40B4-BE49-F238E27FC236}">
                <a16:creationId xmlns:a16="http://schemas.microsoft.com/office/drawing/2014/main" id="{7E2688B7-7710-DA34-7AC1-DE5581C31077}"/>
              </a:ext>
            </a:extLst>
          </p:cNvPr>
          <p:cNvGrpSpPr/>
          <p:nvPr/>
        </p:nvGrpSpPr>
        <p:grpSpPr>
          <a:xfrm>
            <a:off x="6820577" y="2945187"/>
            <a:ext cx="1920102" cy="1757987"/>
            <a:chOff x="4255846" y="4455436"/>
            <a:chExt cx="1920102" cy="1757987"/>
          </a:xfrm>
        </p:grpSpPr>
        <p:sp>
          <p:nvSpPr>
            <p:cNvPr id="163" name="Rectangle 162">
              <a:hlinkClick r:id="rId3" action="ppaction://hlinksldjump"/>
              <a:extLst>
                <a:ext uri="{FF2B5EF4-FFF2-40B4-BE49-F238E27FC236}">
                  <a16:creationId xmlns:a16="http://schemas.microsoft.com/office/drawing/2014/main" id="{B75CDBC2-49C3-4B07-F457-7E08BE87F71E}"/>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4" name="Group 163">
              <a:extLst>
                <a:ext uri="{FF2B5EF4-FFF2-40B4-BE49-F238E27FC236}">
                  <a16:creationId xmlns:a16="http://schemas.microsoft.com/office/drawing/2014/main" id="{9FFA2331-D8A2-1064-083D-7367F2F20EBD}"/>
                </a:ext>
              </a:extLst>
            </p:cNvPr>
            <p:cNvGrpSpPr/>
            <p:nvPr/>
          </p:nvGrpSpPr>
          <p:grpSpPr>
            <a:xfrm>
              <a:off x="4331104" y="4549959"/>
              <a:ext cx="1764896" cy="1603948"/>
              <a:chOff x="4336434" y="4189416"/>
              <a:chExt cx="1764896" cy="1603948"/>
            </a:xfrm>
          </p:grpSpPr>
          <p:sp>
            <p:nvSpPr>
              <p:cNvPr id="168" name="Rectangle 167">
                <a:extLst>
                  <a:ext uri="{FF2B5EF4-FFF2-40B4-BE49-F238E27FC236}">
                    <a16:creationId xmlns:a16="http://schemas.microsoft.com/office/drawing/2014/main" id="{70DC469A-BD59-57A3-4017-65D1F2C5974C}"/>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69" name="Straight Connector 168">
                <a:extLst>
                  <a:ext uri="{FF2B5EF4-FFF2-40B4-BE49-F238E27FC236}">
                    <a16:creationId xmlns:a16="http://schemas.microsoft.com/office/drawing/2014/main" id="{5EB79A7B-9DB9-2E80-E437-B346B6FC0C28}"/>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70" name="Straight Connector 169">
                <a:extLst>
                  <a:ext uri="{FF2B5EF4-FFF2-40B4-BE49-F238E27FC236}">
                    <a16:creationId xmlns:a16="http://schemas.microsoft.com/office/drawing/2014/main" id="{77D4010E-431D-9D74-4343-D155A5B73C11}"/>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171" name="Rectangle 170">
                <a:extLst>
                  <a:ext uri="{FF2B5EF4-FFF2-40B4-BE49-F238E27FC236}">
                    <a16:creationId xmlns:a16="http://schemas.microsoft.com/office/drawing/2014/main" id="{28A4588B-1F2A-4928-F8EA-41CCEB03E633}"/>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72" name="Rectangle 171">
                <a:extLst>
                  <a:ext uri="{FF2B5EF4-FFF2-40B4-BE49-F238E27FC236}">
                    <a16:creationId xmlns:a16="http://schemas.microsoft.com/office/drawing/2014/main" id="{0298D9CE-14F2-FD1B-0AD5-395FD486AFCD}"/>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73" name="Rectangle 172">
                <a:extLst>
                  <a:ext uri="{FF2B5EF4-FFF2-40B4-BE49-F238E27FC236}">
                    <a16:creationId xmlns:a16="http://schemas.microsoft.com/office/drawing/2014/main" id="{CCC2DB97-CCE3-0558-270E-23F5E7E94B81}"/>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74" name="Straight Connector 173">
                <a:extLst>
                  <a:ext uri="{FF2B5EF4-FFF2-40B4-BE49-F238E27FC236}">
                    <a16:creationId xmlns:a16="http://schemas.microsoft.com/office/drawing/2014/main" id="{B0A0DE62-4EEA-78BC-890B-25332CD5060C}"/>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75" name="Straight Connector 174">
                <a:extLst>
                  <a:ext uri="{FF2B5EF4-FFF2-40B4-BE49-F238E27FC236}">
                    <a16:creationId xmlns:a16="http://schemas.microsoft.com/office/drawing/2014/main" id="{46B10500-2202-40BB-52B7-50E7A7BA41F1}"/>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176" name="TextBox 175">
                <a:extLst>
                  <a:ext uri="{FF2B5EF4-FFF2-40B4-BE49-F238E27FC236}">
                    <a16:creationId xmlns:a16="http://schemas.microsoft.com/office/drawing/2014/main" id="{E558CA77-FCFC-22CC-4497-E09F63841F5A}"/>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177" name="Straight Arrow Connector 176">
                <a:extLst>
                  <a:ext uri="{FF2B5EF4-FFF2-40B4-BE49-F238E27FC236}">
                    <a16:creationId xmlns:a16="http://schemas.microsoft.com/office/drawing/2014/main" id="{4ABA94DA-3285-86CD-ABD2-8C832BA313BD}"/>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8" name="Straight Arrow Connector 177">
                <a:extLst>
                  <a:ext uri="{FF2B5EF4-FFF2-40B4-BE49-F238E27FC236}">
                    <a16:creationId xmlns:a16="http://schemas.microsoft.com/office/drawing/2014/main" id="{2E8B4457-BA53-16AE-561D-CAD82D7ABEAF}"/>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9" name="Straight Arrow Connector 178">
                <a:extLst>
                  <a:ext uri="{FF2B5EF4-FFF2-40B4-BE49-F238E27FC236}">
                    <a16:creationId xmlns:a16="http://schemas.microsoft.com/office/drawing/2014/main" id="{81E2540C-8856-2C1C-8106-3BFE7F0863C9}"/>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0" name="Straight Arrow Connector 179">
                <a:extLst>
                  <a:ext uri="{FF2B5EF4-FFF2-40B4-BE49-F238E27FC236}">
                    <a16:creationId xmlns:a16="http://schemas.microsoft.com/office/drawing/2014/main" id="{F0E613E4-94FD-D814-1187-EA22D0B5AE4C}"/>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1" name="TextBox 180">
                <a:extLst>
                  <a:ext uri="{FF2B5EF4-FFF2-40B4-BE49-F238E27FC236}">
                    <a16:creationId xmlns:a16="http://schemas.microsoft.com/office/drawing/2014/main" id="{FF65DA99-3BB5-BE2E-B6A6-70A1DB5B20D1}"/>
                  </a:ext>
                </a:extLst>
              </p:cNvPr>
              <p:cNvSpPr txBox="1"/>
              <p:nvPr/>
            </p:nvSpPr>
            <p:spPr>
              <a:xfrm rot="16200000">
                <a:off x="5408195" y="4840060"/>
                <a:ext cx="1109271" cy="276999"/>
              </a:xfrm>
              <a:prstGeom prst="rect">
                <a:avLst/>
              </a:prstGeom>
              <a:noFill/>
            </p:spPr>
            <p:txBody>
              <a:bodyPr wrap="square" rtlCol="0">
                <a:spAutoFit/>
              </a:bodyPr>
              <a:lstStyle/>
              <a:p>
                <a:pPr algn="ctr"/>
                <a:r>
                  <a:rPr lang="en-US" sz="1200" dirty="0" err="1"/>
                  <a:t>Recv</a:t>
                </a:r>
                <a:r>
                  <a:rPr lang="en-US" sz="1200" dirty="0"/>
                  <a:t> Queue</a:t>
                </a:r>
              </a:p>
            </p:txBody>
          </p:sp>
        </p:grpSp>
        <p:sp>
          <p:nvSpPr>
            <p:cNvPr id="165" name="TextBox 164">
              <a:extLst>
                <a:ext uri="{FF2B5EF4-FFF2-40B4-BE49-F238E27FC236}">
                  <a16:creationId xmlns:a16="http://schemas.microsoft.com/office/drawing/2014/main" id="{F34BC850-CC47-17F9-F316-7598A787A2A5}"/>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grpSp>
        <p:nvGrpSpPr>
          <p:cNvPr id="182" name="Group 181">
            <a:extLst>
              <a:ext uri="{FF2B5EF4-FFF2-40B4-BE49-F238E27FC236}">
                <a16:creationId xmlns:a16="http://schemas.microsoft.com/office/drawing/2014/main" id="{5E79A9B0-F81B-E2E3-C66F-9D323018B9E7}"/>
              </a:ext>
            </a:extLst>
          </p:cNvPr>
          <p:cNvGrpSpPr/>
          <p:nvPr/>
        </p:nvGrpSpPr>
        <p:grpSpPr>
          <a:xfrm>
            <a:off x="8855313" y="2955971"/>
            <a:ext cx="1125622" cy="1757987"/>
            <a:chOff x="8385638" y="2749687"/>
            <a:chExt cx="1125622" cy="1757987"/>
          </a:xfrm>
        </p:grpSpPr>
        <p:sp>
          <p:nvSpPr>
            <p:cNvPr id="183" name="Rectangle 182">
              <a:hlinkClick r:id="rId4" action="ppaction://hlinksldjump"/>
              <a:extLst>
                <a:ext uri="{FF2B5EF4-FFF2-40B4-BE49-F238E27FC236}">
                  <a16:creationId xmlns:a16="http://schemas.microsoft.com/office/drawing/2014/main" id="{9D57AC2A-95DA-085B-683C-A6F811E5D2B4}"/>
                </a:ext>
              </a:extLst>
            </p:cNvPr>
            <p:cNvSpPr/>
            <p:nvPr/>
          </p:nvSpPr>
          <p:spPr>
            <a:xfrm>
              <a:off x="8387000" y="2749687"/>
              <a:ext cx="1124260" cy="1757987"/>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a:extLst>
                <a:ext uri="{FF2B5EF4-FFF2-40B4-BE49-F238E27FC236}">
                  <a16:creationId xmlns:a16="http://schemas.microsoft.com/office/drawing/2014/main" id="{C560BA5E-4A08-48B0-0061-EEDAAC8D91C0}"/>
                </a:ext>
              </a:extLst>
            </p:cNvPr>
            <p:cNvSpPr/>
            <p:nvPr/>
          </p:nvSpPr>
          <p:spPr>
            <a:xfrm>
              <a:off x="8786403" y="3196479"/>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185" name="Rectangle 184">
              <a:extLst>
                <a:ext uri="{FF2B5EF4-FFF2-40B4-BE49-F238E27FC236}">
                  <a16:creationId xmlns:a16="http://schemas.microsoft.com/office/drawing/2014/main" id="{097A152C-BF10-3BAD-EB89-10D7249B84EE}"/>
                </a:ext>
              </a:extLst>
            </p:cNvPr>
            <p:cNvSpPr/>
            <p:nvPr/>
          </p:nvSpPr>
          <p:spPr>
            <a:xfrm>
              <a:off x="8786403" y="3508774"/>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186" name="Rectangle 185">
              <a:extLst>
                <a:ext uri="{FF2B5EF4-FFF2-40B4-BE49-F238E27FC236}">
                  <a16:creationId xmlns:a16="http://schemas.microsoft.com/office/drawing/2014/main" id="{FF0DE784-2839-9A54-853A-ED4471A4F1D1}"/>
                </a:ext>
              </a:extLst>
            </p:cNvPr>
            <p:cNvSpPr/>
            <p:nvPr/>
          </p:nvSpPr>
          <p:spPr>
            <a:xfrm>
              <a:off x="8786403" y="3826065"/>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cxnSp>
          <p:nvCxnSpPr>
            <p:cNvPr id="187" name="Straight Connector 186">
              <a:extLst>
                <a:ext uri="{FF2B5EF4-FFF2-40B4-BE49-F238E27FC236}">
                  <a16:creationId xmlns:a16="http://schemas.microsoft.com/office/drawing/2014/main" id="{C08E23C6-AE2F-C251-0E57-435DA93B2152}"/>
                </a:ext>
              </a:extLst>
            </p:cNvPr>
            <p:cNvCxnSpPr>
              <a:cxnSpLocks/>
            </p:cNvCxnSpPr>
            <p:nvPr/>
          </p:nvCxnSpPr>
          <p:spPr>
            <a:xfrm>
              <a:off x="8786403"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188" name="Straight Connector 187">
              <a:extLst>
                <a:ext uri="{FF2B5EF4-FFF2-40B4-BE49-F238E27FC236}">
                  <a16:creationId xmlns:a16="http://schemas.microsoft.com/office/drawing/2014/main" id="{C31428A2-634B-5E4C-B4A6-945203EC69DA}"/>
                </a:ext>
              </a:extLst>
            </p:cNvPr>
            <p:cNvCxnSpPr>
              <a:cxnSpLocks/>
            </p:cNvCxnSpPr>
            <p:nvPr/>
          </p:nvCxnSpPr>
          <p:spPr>
            <a:xfrm>
              <a:off x="9276081"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189" name="Straight Arrow Connector 188">
              <a:extLst>
                <a:ext uri="{FF2B5EF4-FFF2-40B4-BE49-F238E27FC236}">
                  <a16:creationId xmlns:a16="http://schemas.microsoft.com/office/drawing/2014/main" id="{C1C21358-6BBD-5558-50D3-1F0FAD0C7D2C}"/>
                </a:ext>
              </a:extLst>
            </p:cNvPr>
            <p:cNvCxnSpPr>
              <a:cxnSpLocks/>
            </p:cNvCxnSpPr>
            <p:nvPr/>
          </p:nvCxnSpPr>
          <p:spPr>
            <a:xfrm flipV="1">
              <a:off x="9027163" y="2810226"/>
              <a:ext cx="0" cy="288387"/>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cxnSp>
          <p:nvCxnSpPr>
            <p:cNvPr id="190" name="Straight Arrow Connector 189">
              <a:extLst>
                <a:ext uri="{FF2B5EF4-FFF2-40B4-BE49-F238E27FC236}">
                  <a16:creationId xmlns:a16="http://schemas.microsoft.com/office/drawing/2014/main" id="{BA7742A2-C552-6642-F89B-50DACF9D906F}"/>
                </a:ext>
              </a:extLst>
            </p:cNvPr>
            <p:cNvCxnSpPr>
              <a:cxnSpLocks/>
            </p:cNvCxnSpPr>
            <p:nvPr/>
          </p:nvCxnSpPr>
          <p:spPr>
            <a:xfrm flipH="1" flipV="1">
              <a:off x="9028744" y="4171619"/>
              <a:ext cx="1249" cy="288734"/>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sp>
          <p:nvSpPr>
            <p:cNvPr id="191" name="TextBox 190">
              <a:extLst>
                <a:ext uri="{FF2B5EF4-FFF2-40B4-BE49-F238E27FC236}">
                  <a16:creationId xmlns:a16="http://schemas.microsoft.com/office/drawing/2014/main" id="{9CD1402C-FF8C-49F5-A955-8025AF843FDA}"/>
                </a:ext>
              </a:extLst>
            </p:cNvPr>
            <p:cNvSpPr txBox="1"/>
            <p:nvPr/>
          </p:nvSpPr>
          <p:spPr>
            <a:xfrm>
              <a:off x="8385638" y="2760471"/>
              <a:ext cx="512128" cy="369332"/>
            </a:xfrm>
            <a:prstGeom prst="rect">
              <a:avLst/>
            </a:prstGeom>
            <a:noFill/>
          </p:spPr>
          <p:txBody>
            <a:bodyPr wrap="none" rtlCol="0">
              <a:spAutoFit/>
            </a:bodyPr>
            <a:lstStyle/>
            <a:p>
              <a:r>
                <a:rPr lang="en-US" dirty="0"/>
                <a:t>CQ</a:t>
              </a:r>
            </a:p>
          </p:txBody>
        </p:sp>
      </p:grpSp>
      <p:sp>
        <p:nvSpPr>
          <p:cNvPr id="192" name="Rectangle 191">
            <a:extLst>
              <a:ext uri="{FF2B5EF4-FFF2-40B4-BE49-F238E27FC236}">
                <a16:creationId xmlns:a16="http://schemas.microsoft.com/office/drawing/2014/main" id="{817F2B26-9818-A92E-C296-28E4BA6ACEB7}"/>
              </a:ext>
            </a:extLst>
          </p:cNvPr>
          <p:cNvSpPr/>
          <p:nvPr/>
        </p:nvSpPr>
        <p:spPr>
          <a:xfrm>
            <a:off x="6711187" y="2725118"/>
            <a:ext cx="4198257" cy="28812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ectangle 202">
            <a:hlinkClick r:id="rId4" action="ppaction://hlinksldjump"/>
            <a:extLst>
              <a:ext uri="{FF2B5EF4-FFF2-40B4-BE49-F238E27FC236}">
                <a16:creationId xmlns:a16="http://schemas.microsoft.com/office/drawing/2014/main" id="{C4D5E7CC-BA87-D4E4-C34C-A9C222F42FFC}"/>
              </a:ext>
            </a:extLst>
          </p:cNvPr>
          <p:cNvSpPr/>
          <p:nvPr/>
        </p:nvSpPr>
        <p:spPr>
          <a:xfrm>
            <a:off x="10055414" y="2955971"/>
            <a:ext cx="810746" cy="175798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ectangle 203">
            <a:extLst>
              <a:ext uri="{FF2B5EF4-FFF2-40B4-BE49-F238E27FC236}">
                <a16:creationId xmlns:a16="http://schemas.microsoft.com/office/drawing/2014/main" id="{1923EF17-AFFD-B07B-3E77-64B58B891CA0}"/>
              </a:ext>
            </a:extLst>
          </p:cNvPr>
          <p:cNvSpPr/>
          <p:nvPr/>
        </p:nvSpPr>
        <p:spPr>
          <a:xfrm>
            <a:off x="10142663" y="3402763"/>
            <a:ext cx="552100"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VA</a:t>
            </a:r>
          </a:p>
        </p:txBody>
      </p:sp>
      <p:sp>
        <p:nvSpPr>
          <p:cNvPr id="206" name="Rectangle 205">
            <a:extLst>
              <a:ext uri="{FF2B5EF4-FFF2-40B4-BE49-F238E27FC236}">
                <a16:creationId xmlns:a16="http://schemas.microsoft.com/office/drawing/2014/main" id="{DC9E23E4-50ED-77D6-0BEE-D6F41AE0993C}"/>
              </a:ext>
            </a:extLst>
          </p:cNvPr>
          <p:cNvSpPr/>
          <p:nvPr/>
        </p:nvSpPr>
        <p:spPr>
          <a:xfrm>
            <a:off x="10142663" y="4032349"/>
            <a:ext cx="552100"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LKEY</a:t>
            </a:r>
          </a:p>
        </p:txBody>
      </p:sp>
      <p:sp>
        <p:nvSpPr>
          <p:cNvPr id="207" name="TextBox 206">
            <a:extLst>
              <a:ext uri="{FF2B5EF4-FFF2-40B4-BE49-F238E27FC236}">
                <a16:creationId xmlns:a16="http://schemas.microsoft.com/office/drawing/2014/main" id="{6136DCF0-43B3-F361-22B9-B41A452E88BA}"/>
              </a:ext>
            </a:extLst>
          </p:cNvPr>
          <p:cNvSpPr txBox="1"/>
          <p:nvPr/>
        </p:nvSpPr>
        <p:spPr>
          <a:xfrm>
            <a:off x="10125339" y="3006627"/>
            <a:ext cx="365523" cy="369332"/>
          </a:xfrm>
          <a:prstGeom prst="rect">
            <a:avLst/>
          </a:prstGeom>
          <a:noFill/>
        </p:spPr>
        <p:txBody>
          <a:bodyPr wrap="none" rtlCol="0">
            <a:spAutoFit/>
          </a:bodyPr>
          <a:lstStyle/>
          <a:p>
            <a:r>
              <a:rPr lang="en-US" dirty="0"/>
              <a:t>MR</a:t>
            </a:r>
          </a:p>
        </p:txBody>
      </p:sp>
      <p:grpSp>
        <p:nvGrpSpPr>
          <p:cNvPr id="101" name="Group 100">
            <a:extLst>
              <a:ext uri="{FF2B5EF4-FFF2-40B4-BE49-F238E27FC236}">
                <a16:creationId xmlns:a16="http://schemas.microsoft.com/office/drawing/2014/main" id="{D2CCE504-8973-CBB5-3B3F-CC625E117E09}"/>
              </a:ext>
            </a:extLst>
          </p:cNvPr>
          <p:cNvGrpSpPr/>
          <p:nvPr/>
        </p:nvGrpSpPr>
        <p:grpSpPr>
          <a:xfrm>
            <a:off x="8348642" y="5355946"/>
            <a:ext cx="813215" cy="552141"/>
            <a:chOff x="2488367" y="5254052"/>
            <a:chExt cx="813215" cy="552141"/>
          </a:xfrm>
        </p:grpSpPr>
        <p:sp>
          <p:nvSpPr>
            <p:cNvPr id="102" name="Rectangle 101">
              <a:extLst>
                <a:ext uri="{FF2B5EF4-FFF2-40B4-BE49-F238E27FC236}">
                  <a16:creationId xmlns:a16="http://schemas.microsoft.com/office/drawing/2014/main" id="{4AD42524-7BB7-9484-3B86-354A49ADC4B0}"/>
                </a:ext>
              </a:extLst>
            </p:cNvPr>
            <p:cNvSpPr/>
            <p:nvPr/>
          </p:nvSpPr>
          <p:spPr>
            <a:xfrm>
              <a:off x="2585800" y="5343993"/>
              <a:ext cx="715782" cy="32470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p>
          </p:txBody>
        </p:sp>
        <p:sp>
          <p:nvSpPr>
            <p:cNvPr id="103" name="Rectangle 102">
              <a:extLst>
                <a:ext uri="{FF2B5EF4-FFF2-40B4-BE49-F238E27FC236}">
                  <a16:creationId xmlns:a16="http://schemas.microsoft.com/office/drawing/2014/main" id="{609B22BC-D162-5450-0FCD-A496A7714A33}"/>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AFF7DD34-63BC-CEF3-386A-089E87BF28AA}"/>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5" name="Straight Connector 104">
              <a:extLst>
                <a:ext uri="{FF2B5EF4-FFF2-40B4-BE49-F238E27FC236}">
                  <a16:creationId xmlns:a16="http://schemas.microsoft.com/office/drawing/2014/main" id="{47BBCB2D-21D4-FD1D-AD3D-D3FBE8A41CA6}"/>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4E30FD0D-5DA4-C8CE-C28F-108202ECC2CD}"/>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EA691565-6CF1-2EF4-813D-26A4EFAF0627}"/>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7B9BC0BD-F7FD-6821-47B7-4106CDBFFD32}"/>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15" name="Straight Arrow Connector 14">
            <a:extLst>
              <a:ext uri="{FF2B5EF4-FFF2-40B4-BE49-F238E27FC236}">
                <a16:creationId xmlns:a16="http://schemas.microsoft.com/office/drawing/2014/main" id="{8F9E3873-6D6E-BEAE-AE1B-58D6B59F289F}"/>
              </a:ext>
            </a:extLst>
          </p:cNvPr>
          <p:cNvCxnSpPr>
            <a:cxnSpLocks/>
          </p:cNvCxnSpPr>
          <p:nvPr/>
        </p:nvCxnSpPr>
        <p:spPr>
          <a:xfrm flipH="1" flipV="1">
            <a:off x="4207755" y="2181265"/>
            <a:ext cx="799336" cy="785490"/>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987D29C9-F518-E3DE-6097-64403DB28D62}"/>
              </a:ext>
            </a:extLst>
          </p:cNvPr>
          <p:cNvCxnSpPr>
            <a:cxnSpLocks/>
          </p:cNvCxnSpPr>
          <p:nvPr/>
        </p:nvCxnSpPr>
        <p:spPr>
          <a:xfrm flipH="1" flipV="1">
            <a:off x="5639908" y="2181265"/>
            <a:ext cx="177929" cy="785490"/>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F75ABB69-9718-0C80-7A60-1C8B3F1ACDF3}"/>
              </a:ext>
            </a:extLst>
          </p:cNvPr>
          <p:cNvCxnSpPr>
            <a:cxnSpLocks/>
          </p:cNvCxnSpPr>
          <p:nvPr/>
        </p:nvCxnSpPr>
        <p:spPr>
          <a:xfrm flipH="1" flipV="1">
            <a:off x="9367441" y="2202833"/>
            <a:ext cx="687973" cy="761441"/>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F8624BAE-4BA3-1343-6B85-D056150438BB}"/>
              </a:ext>
            </a:extLst>
          </p:cNvPr>
          <p:cNvCxnSpPr>
            <a:cxnSpLocks/>
          </p:cNvCxnSpPr>
          <p:nvPr/>
        </p:nvCxnSpPr>
        <p:spPr>
          <a:xfrm flipH="1" flipV="1">
            <a:off x="10765344" y="2192049"/>
            <a:ext cx="100816" cy="772225"/>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sp>
        <p:nvSpPr>
          <p:cNvPr id="53" name="Rectangle 52">
            <a:extLst>
              <a:ext uri="{FF2B5EF4-FFF2-40B4-BE49-F238E27FC236}">
                <a16:creationId xmlns:a16="http://schemas.microsoft.com/office/drawing/2014/main" id="{3B46A915-3C3C-7AA5-6DB2-3FECEE67BD64}"/>
              </a:ext>
            </a:extLst>
          </p:cNvPr>
          <p:cNvSpPr/>
          <p:nvPr/>
        </p:nvSpPr>
        <p:spPr>
          <a:xfrm>
            <a:off x="1727885" y="1757850"/>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RQ buffers</a:t>
            </a:r>
          </a:p>
        </p:txBody>
      </p:sp>
      <p:sp>
        <p:nvSpPr>
          <p:cNvPr id="54" name="Rectangle 53">
            <a:extLst>
              <a:ext uri="{FF2B5EF4-FFF2-40B4-BE49-F238E27FC236}">
                <a16:creationId xmlns:a16="http://schemas.microsoft.com/office/drawing/2014/main" id="{C203D566-66B9-3500-702C-49E00649B298}"/>
              </a:ext>
            </a:extLst>
          </p:cNvPr>
          <p:cNvSpPr/>
          <p:nvPr/>
        </p:nvSpPr>
        <p:spPr>
          <a:xfrm>
            <a:off x="1727885" y="2022013"/>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RQ buffers</a:t>
            </a:r>
          </a:p>
        </p:txBody>
      </p:sp>
      <p:sp>
        <p:nvSpPr>
          <p:cNvPr id="55" name="Rectangle 54">
            <a:extLst>
              <a:ext uri="{FF2B5EF4-FFF2-40B4-BE49-F238E27FC236}">
                <a16:creationId xmlns:a16="http://schemas.microsoft.com/office/drawing/2014/main" id="{5C3C3EC1-166B-B781-17AA-82EF2DFD2769}"/>
              </a:ext>
            </a:extLst>
          </p:cNvPr>
          <p:cNvSpPr/>
          <p:nvPr/>
        </p:nvSpPr>
        <p:spPr>
          <a:xfrm>
            <a:off x="1727885" y="2279743"/>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RQ buffers</a:t>
            </a:r>
          </a:p>
        </p:txBody>
      </p:sp>
      <p:sp>
        <p:nvSpPr>
          <p:cNvPr id="56" name="Rectangle 55">
            <a:extLst>
              <a:ext uri="{FF2B5EF4-FFF2-40B4-BE49-F238E27FC236}">
                <a16:creationId xmlns:a16="http://schemas.microsoft.com/office/drawing/2014/main" id="{C8669989-85FF-E349-A8FA-7E37B1122F19}"/>
              </a:ext>
            </a:extLst>
          </p:cNvPr>
          <p:cNvSpPr/>
          <p:nvPr/>
        </p:nvSpPr>
        <p:spPr>
          <a:xfrm>
            <a:off x="6791830" y="1752585"/>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RQ</a:t>
            </a:r>
            <a:r>
              <a:rPr lang="en-US" sz="1050" dirty="0"/>
              <a:t> buffers</a:t>
            </a:r>
          </a:p>
        </p:txBody>
      </p:sp>
      <p:sp>
        <p:nvSpPr>
          <p:cNvPr id="57" name="Rectangle 56">
            <a:extLst>
              <a:ext uri="{FF2B5EF4-FFF2-40B4-BE49-F238E27FC236}">
                <a16:creationId xmlns:a16="http://schemas.microsoft.com/office/drawing/2014/main" id="{4B69292D-E760-C20F-7DF9-85529B1EFD88}"/>
              </a:ext>
            </a:extLst>
          </p:cNvPr>
          <p:cNvSpPr/>
          <p:nvPr/>
        </p:nvSpPr>
        <p:spPr>
          <a:xfrm>
            <a:off x="6791830" y="2016748"/>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RQ </a:t>
            </a:r>
            <a:r>
              <a:rPr lang="en-US" sz="1000" dirty="0"/>
              <a:t>buffers</a:t>
            </a:r>
            <a:endParaRPr lang="en-US" sz="1050" dirty="0"/>
          </a:p>
        </p:txBody>
      </p:sp>
      <p:sp>
        <p:nvSpPr>
          <p:cNvPr id="58" name="Rectangle 57">
            <a:extLst>
              <a:ext uri="{FF2B5EF4-FFF2-40B4-BE49-F238E27FC236}">
                <a16:creationId xmlns:a16="http://schemas.microsoft.com/office/drawing/2014/main" id="{DF0416D6-1BFF-6A08-087D-48E457A9EC83}"/>
              </a:ext>
            </a:extLst>
          </p:cNvPr>
          <p:cNvSpPr/>
          <p:nvPr/>
        </p:nvSpPr>
        <p:spPr>
          <a:xfrm>
            <a:off x="6791830" y="2274478"/>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RQ</a:t>
            </a:r>
            <a:r>
              <a:rPr lang="en-US" sz="1050" dirty="0"/>
              <a:t> buffers</a:t>
            </a:r>
          </a:p>
        </p:txBody>
      </p:sp>
      <p:sp>
        <p:nvSpPr>
          <p:cNvPr id="68" name="Freeform: Shape 67">
            <a:extLst>
              <a:ext uri="{FF2B5EF4-FFF2-40B4-BE49-F238E27FC236}">
                <a16:creationId xmlns:a16="http://schemas.microsoft.com/office/drawing/2014/main" id="{542CA906-746F-B6FF-321A-B78E492B6F0A}"/>
              </a:ext>
            </a:extLst>
          </p:cNvPr>
          <p:cNvSpPr/>
          <p:nvPr/>
        </p:nvSpPr>
        <p:spPr>
          <a:xfrm>
            <a:off x="2165033" y="2502172"/>
            <a:ext cx="906905" cy="562131"/>
          </a:xfrm>
          <a:custGeom>
            <a:avLst/>
            <a:gdLst>
              <a:gd name="connsiteX0" fmla="*/ 0 w 906905"/>
              <a:gd name="connsiteY0" fmla="*/ 0 h 562131"/>
              <a:gd name="connsiteX1" fmla="*/ 29980 w 906905"/>
              <a:gd name="connsiteY1" fmla="*/ 37475 h 562131"/>
              <a:gd name="connsiteX2" fmla="*/ 164892 w 906905"/>
              <a:gd name="connsiteY2" fmla="*/ 119921 h 562131"/>
              <a:gd name="connsiteX3" fmla="*/ 224853 w 906905"/>
              <a:gd name="connsiteY3" fmla="*/ 149901 h 562131"/>
              <a:gd name="connsiteX4" fmla="*/ 329784 w 906905"/>
              <a:gd name="connsiteY4" fmla="*/ 179882 h 562131"/>
              <a:gd name="connsiteX5" fmla="*/ 434715 w 906905"/>
              <a:gd name="connsiteY5" fmla="*/ 209862 h 562131"/>
              <a:gd name="connsiteX6" fmla="*/ 517161 w 906905"/>
              <a:gd name="connsiteY6" fmla="*/ 224852 h 562131"/>
              <a:gd name="connsiteX7" fmla="*/ 562131 w 906905"/>
              <a:gd name="connsiteY7" fmla="*/ 239842 h 562131"/>
              <a:gd name="connsiteX8" fmla="*/ 629587 w 906905"/>
              <a:gd name="connsiteY8" fmla="*/ 254833 h 562131"/>
              <a:gd name="connsiteX9" fmla="*/ 689548 w 906905"/>
              <a:gd name="connsiteY9" fmla="*/ 284813 h 562131"/>
              <a:gd name="connsiteX10" fmla="*/ 824459 w 906905"/>
              <a:gd name="connsiteY10" fmla="*/ 352269 h 562131"/>
              <a:gd name="connsiteX11" fmla="*/ 846944 w 906905"/>
              <a:gd name="connsiteY11" fmla="*/ 382249 h 562131"/>
              <a:gd name="connsiteX12" fmla="*/ 861935 w 906905"/>
              <a:gd name="connsiteY12" fmla="*/ 397239 h 562131"/>
              <a:gd name="connsiteX13" fmla="*/ 891915 w 906905"/>
              <a:gd name="connsiteY13" fmla="*/ 472190 h 562131"/>
              <a:gd name="connsiteX14" fmla="*/ 899410 w 906905"/>
              <a:gd name="connsiteY14" fmla="*/ 494675 h 562131"/>
              <a:gd name="connsiteX15" fmla="*/ 906905 w 906905"/>
              <a:gd name="connsiteY15" fmla="*/ 562131 h 56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6905" h="562131">
                <a:moveTo>
                  <a:pt x="0" y="0"/>
                </a:moveTo>
                <a:cubicBezTo>
                  <a:pt x="9993" y="12492"/>
                  <a:pt x="18225" y="26624"/>
                  <a:pt x="29980" y="37475"/>
                </a:cubicBezTo>
                <a:cubicBezTo>
                  <a:pt x="95215" y="97692"/>
                  <a:pt x="90101" y="84726"/>
                  <a:pt x="164892" y="119921"/>
                </a:cubicBezTo>
                <a:cubicBezTo>
                  <a:pt x="185111" y="129436"/>
                  <a:pt x="204314" y="141098"/>
                  <a:pt x="224853" y="149901"/>
                </a:cubicBezTo>
                <a:cubicBezTo>
                  <a:pt x="258372" y="164267"/>
                  <a:pt x="294907" y="170370"/>
                  <a:pt x="329784" y="179882"/>
                </a:cubicBezTo>
                <a:cubicBezTo>
                  <a:pt x="364879" y="189453"/>
                  <a:pt x="398925" y="203355"/>
                  <a:pt x="434715" y="209862"/>
                </a:cubicBezTo>
                <a:cubicBezTo>
                  <a:pt x="462197" y="214859"/>
                  <a:pt x="489971" y="218454"/>
                  <a:pt x="517161" y="224852"/>
                </a:cubicBezTo>
                <a:cubicBezTo>
                  <a:pt x="532542" y="228471"/>
                  <a:pt x="546864" y="235771"/>
                  <a:pt x="562131" y="239842"/>
                </a:cubicBezTo>
                <a:cubicBezTo>
                  <a:pt x="584387" y="245777"/>
                  <a:pt x="607102" y="249836"/>
                  <a:pt x="629587" y="254833"/>
                </a:cubicBezTo>
                <a:cubicBezTo>
                  <a:pt x="649574" y="264826"/>
                  <a:pt x="668921" y="276218"/>
                  <a:pt x="689548" y="284813"/>
                </a:cubicBezTo>
                <a:cubicBezTo>
                  <a:pt x="735047" y="303771"/>
                  <a:pt x="786342" y="318387"/>
                  <a:pt x="824459" y="352269"/>
                </a:cubicBezTo>
                <a:cubicBezTo>
                  <a:pt x="833795" y="360568"/>
                  <a:pt x="838947" y="372653"/>
                  <a:pt x="846944" y="382249"/>
                </a:cubicBezTo>
                <a:cubicBezTo>
                  <a:pt x="851468" y="387678"/>
                  <a:pt x="856938" y="392242"/>
                  <a:pt x="861935" y="397239"/>
                </a:cubicBezTo>
                <a:cubicBezTo>
                  <a:pt x="883992" y="441353"/>
                  <a:pt x="873391" y="416619"/>
                  <a:pt x="891915" y="472190"/>
                </a:cubicBezTo>
                <a:lnTo>
                  <a:pt x="899410" y="494675"/>
                </a:lnTo>
                <a:lnTo>
                  <a:pt x="906905" y="562131"/>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323892E3-206E-580A-E71D-2B2F926B6467}"/>
              </a:ext>
            </a:extLst>
          </p:cNvPr>
          <p:cNvSpPr/>
          <p:nvPr/>
        </p:nvSpPr>
        <p:spPr>
          <a:xfrm>
            <a:off x="7216718" y="2494677"/>
            <a:ext cx="899410" cy="547141"/>
          </a:xfrm>
          <a:custGeom>
            <a:avLst/>
            <a:gdLst>
              <a:gd name="connsiteX0" fmla="*/ 0 w 899410"/>
              <a:gd name="connsiteY0" fmla="*/ 0 h 547141"/>
              <a:gd name="connsiteX1" fmla="*/ 29981 w 899410"/>
              <a:gd name="connsiteY1" fmla="*/ 37475 h 547141"/>
              <a:gd name="connsiteX2" fmla="*/ 164892 w 899410"/>
              <a:gd name="connsiteY2" fmla="*/ 202367 h 547141"/>
              <a:gd name="connsiteX3" fmla="*/ 307299 w 899410"/>
              <a:gd name="connsiteY3" fmla="*/ 299803 h 547141"/>
              <a:gd name="connsiteX4" fmla="*/ 374754 w 899410"/>
              <a:gd name="connsiteY4" fmla="*/ 344773 h 547141"/>
              <a:gd name="connsiteX5" fmla="*/ 434715 w 899410"/>
              <a:gd name="connsiteY5" fmla="*/ 374754 h 547141"/>
              <a:gd name="connsiteX6" fmla="*/ 532151 w 899410"/>
              <a:gd name="connsiteY6" fmla="*/ 412229 h 547141"/>
              <a:gd name="connsiteX7" fmla="*/ 614597 w 899410"/>
              <a:gd name="connsiteY7" fmla="*/ 434714 h 547141"/>
              <a:gd name="connsiteX8" fmla="*/ 637082 w 899410"/>
              <a:gd name="connsiteY8" fmla="*/ 442209 h 547141"/>
              <a:gd name="connsiteX9" fmla="*/ 674558 w 899410"/>
              <a:gd name="connsiteY9" fmla="*/ 449705 h 547141"/>
              <a:gd name="connsiteX10" fmla="*/ 719528 w 899410"/>
              <a:gd name="connsiteY10" fmla="*/ 472190 h 547141"/>
              <a:gd name="connsiteX11" fmla="*/ 764499 w 899410"/>
              <a:gd name="connsiteY11" fmla="*/ 479685 h 547141"/>
              <a:gd name="connsiteX12" fmla="*/ 846945 w 899410"/>
              <a:gd name="connsiteY12" fmla="*/ 509665 h 547141"/>
              <a:gd name="connsiteX13" fmla="*/ 869430 w 899410"/>
              <a:gd name="connsiteY13" fmla="*/ 524655 h 547141"/>
              <a:gd name="connsiteX14" fmla="*/ 899410 w 899410"/>
              <a:gd name="connsiteY14" fmla="*/ 547141 h 54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99410" h="547141">
                <a:moveTo>
                  <a:pt x="0" y="0"/>
                </a:moveTo>
                <a:cubicBezTo>
                  <a:pt x="9994" y="12492"/>
                  <a:pt x="20572" y="24537"/>
                  <a:pt x="29981" y="37475"/>
                </a:cubicBezTo>
                <a:cubicBezTo>
                  <a:pt x="73881" y="97838"/>
                  <a:pt x="93921" y="153808"/>
                  <a:pt x="164892" y="202367"/>
                </a:cubicBezTo>
                <a:lnTo>
                  <a:pt x="307299" y="299803"/>
                </a:lnTo>
                <a:cubicBezTo>
                  <a:pt x="329660" y="314977"/>
                  <a:pt x="350583" y="332688"/>
                  <a:pt x="374754" y="344773"/>
                </a:cubicBezTo>
                <a:cubicBezTo>
                  <a:pt x="394741" y="354767"/>
                  <a:pt x="414176" y="365951"/>
                  <a:pt x="434715" y="374754"/>
                </a:cubicBezTo>
                <a:cubicBezTo>
                  <a:pt x="466699" y="388462"/>
                  <a:pt x="501026" y="396667"/>
                  <a:pt x="532151" y="412229"/>
                </a:cubicBezTo>
                <a:cubicBezTo>
                  <a:pt x="577933" y="435119"/>
                  <a:pt x="551071" y="425639"/>
                  <a:pt x="614597" y="434714"/>
                </a:cubicBezTo>
                <a:cubicBezTo>
                  <a:pt x="622092" y="437212"/>
                  <a:pt x="629417" y="440293"/>
                  <a:pt x="637082" y="442209"/>
                </a:cubicBezTo>
                <a:cubicBezTo>
                  <a:pt x="649441" y="445299"/>
                  <a:pt x="662586" y="445351"/>
                  <a:pt x="674558" y="449705"/>
                </a:cubicBezTo>
                <a:cubicBezTo>
                  <a:pt x="690308" y="455432"/>
                  <a:pt x="703629" y="466890"/>
                  <a:pt x="719528" y="472190"/>
                </a:cubicBezTo>
                <a:cubicBezTo>
                  <a:pt x="733945" y="476996"/>
                  <a:pt x="749691" y="476268"/>
                  <a:pt x="764499" y="479685"/>
                </a:cubicBezTo>
                <a:cubicBezTo>
                  <a:pt x="801724" y="488275"/>
                  <a:pt x="816658" y="492358"/>
                  <a:pt x="846945" y="509665"/>
                </a:cubicBezTo>
                <a:cubicBezTo>
                  <a:pt x="854766" y="514134"/>
                  <a:pt x="861373" y="520627"/>
                  <a:pt x="869430" y="524655"/>
                </a:cubicBezTo>
                <a:cubicBezTo>
                  <a:pt x="900302" y="540091"/>
                  <a:pt x="886199" y="520717"/>
                  <a:pt x="899410" y="547141"/>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05E4D659-6BF0-4C97-270E-448994F8C463}"/>
              </a:ext>
            </a:extLst>
          </p:cNvPr>
          <p:cNvSpPr/>
          <p:nvPr/>
        </p:nvSpPr>
        <p:spPr>
          <a:xfrm>
            <a:off x="2638461" y="1759459"/>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SQ buffers</a:t>
            </a:r>
          </a:p>
        </p:txBody>
      </p:sp>
      <p:sp>
        <p:nvSpPr>
          <p:cNvPr id="78" name="Rectangle 77">
            <a:extLst>
              <a:ext uri="{FF2B5EF4-FFF2-40B4-BE49-F238E27FC236}">
                <a16:creationId xmlns:a16="http://schemas.microsoft.com/office/drawing/2014/main" id="{A37BF7AF-E5CD-6186-0732-1A2B191FC12D}"/>
              </a:ext>
            </a:extLst>
          </p:cNvPr>
          <p:cNvSpPr/>
          <p:nvPr/>
        </p:nvSpPr>
        <p:spPr>
          <a:xfrm>
            <a:off x="7702406" y="1753372"/>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SQ buffers</a:t>
            </a:r>
          </a:p>
        </p:txBody>
      </p:sp>
      <p:grpSp>
        <p:nvGrpSpPr>
          <p:cNvPr id="38" name="Group 37">
            <a:extLst>
              <a:ext uri="{FF2B5EF4-FFF2-40B4-BE49-F238E27FC236}">
                <a16:creationId xmlns:a16="http://schemas.microsoft.com/office/drawing/2014/main" id="{F98FB476-557F-5226-E590-030C199FD737}"/>
              </a:ext>
            </a:extLst>
          </p:cNvPr>
          <p:cNvGrpSpPr/>
          <p:nvPr/>
        </p:nvGrpSpPr>
        <p:grpSpPr>
          <a:xfrm>
            <a:off x="4242816" y="274320"/>
            <a:ext cx="3000482" cy="1129574"/>
            <a:chOff x="5322147" y="225975"/>
            <a:chExt cx="3000482" cy="1129574"/>
          </a:xfrm>
        </p:grpSpPr>
        <p:sp>
          <p:nvSpPr>
            <p:cNvPr id="12" name="Oval 11">
              <a:extLst>
                <a:ext uri="{FF2B5EF4-FFF2-40B4-BE49-F238E27FC236}">
                  <a16:creationId xmlns:a16="http://schemas.microsoft.com/office/drawing/2014/main" id="{2C5C49A7-F836-A724-E047-02D98A3BBA5E}"/>
                </a:ext>
              </a:extLst>
            </p:cNvPr>
            <p:cNvSpPr/>
            <p:nvPr/>
          </p:nvSpPr>
          <p:spPr>
            <a:xfrm>
              <a:off x="5322147" y="225975"/>
              <a:ext cx="1098000" cy="1098000"/>
            </a:xfrm>
            <a:prstGeom prst="ellipse">
              <a:avLst/>
            </a:prstGeom>
          </p:spPr>
          <p:style>
            <a:lnRef idx="0">
              <a:schemeClr val="lt1">
                <a:alpha val="0"/>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p:style>
          <p:txBody>
            <a:bodyPr/>
            <a:lstStyle/>
            <a:p>
              <a:endParaRPr lang="en-US"/>
            </a:p>
          </p:txBody>
        </p:sp>
        <p:sp>
          <p:nvSpPr>
            <p:cNvPr id="14" name="Rectangle 13" descr="Network">
              <a:extLst>
                <a:ext uri="{FF2B5EF4-FFF2-40B4-BE49-F238E27FC236}">
                  <a16:creationId xmlns:a16="http://schemas.microsoft.com/office/drawing/2014/main" id="{D62CEF62-82CF-E65B-25C8-D3F8C2540F4A}"/>
                </a:ext>
              </a:extLst>
            </p:cNvPr>
            <p:cNvSpPr/>
            <p:nvPr/>
          </p:nvSpPr>
          <p:spPr>
            <a:xfrm>
              <a:off x="5556147" y="459975"/>
              <a:ext cx="630000" cy="630000"/>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6" name="Group 15">
              <a:extLst>
                <a:ext uri="{FF2B5EF4-FFF2-40B4-BE49-F238E27FC236}">
                  <a16:creationId xmlns:a16="http://schemas.microsoft.com/office/drawing/2014/main" id="{9693A256-D955-D673-AFD2-AE253E0E4F66}"/>
                </a:ext>
              </a:extLst>
            </p:cNvPr>
            <p:cNvGrpSpPr/>
            <p:nvPr/>
          </p:nvGrpSpPr>
          <p:grpSpPr>
            <a:xfrm>
              <a:off x="6522629" y="635549"/>
              <a:ext cx="1800000" cy="720000"/>
              <a:chOff x="2448914" y="2456402"/>
              <a:chExt cx="1800000" cy="720000"/>
            </a:xfrm>
          </p:grpSpPr>
          <p:sp>
            <p:nvSpPr>
              <p:cNvPr id="34" name="Rectangle 33">
                <a:extLst>
                  <a:ext uri="{FF2B5EF4-FFF2-40B4-BE49-F238E27FC236}">
                    <a16:creationId xmlns:a16="http://schemas.microsoft.com/office/drawing/2014/main" id="{6C1FCE6A-7FA5-864D-DB4E-9D6400B6FF88}"/>
                  </a:ext>
                </a:extLst>
              </p:cNvPr>
              <p:cNvSpPr/>
              <p:nvPr/>
            </p:nvSpPr>
            <p:spPr>
              <a:xfrm>
                <a:off x="2448914" y="2456402"/>
                <a:ext cx="1800000" cy="720000"/>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3">
                  <a:hueOff val="0"/>
                  <a:satOff val="0"/>
                  <a:lumOff val="0"/>
                  <a:alphaOff val="0"/>
                </a:schemeClr>
              </a:fontRef>
            </p:style>
            <p:txBody>
              <a:bodyPr/>
              <a:lstStyle/>
              <a:p>
                <a:endParaRPr lang="en-US"/>
              </a:p>
            </p:txBody>
          </p:sp>
          <p:sp>
            <p:nvSpPr>
              <p:cNvPr id="36" name="TextBox 35">
                <a:extLst>
                  <a:ext uri="{FF2B5EF4-FFF2-40B4-BE49-F238E27FC236}">
                    <a16:creationId xmlns:a16="http://schemas.microsoft.com/office/drawing/2014/main" id="{78AC800C-7527-E984-CEAB-0978D70FD023}"/>
                  </a:ext>
                </a:extLst>
              </p:cNvPr>
              <p:cNvSpPr txBox="1"/>
              <p:nvPr/>
            </p:nvSpPr>
            <p:spPr>
              <a:xfrm>
                <a:off x="2448914" y="2456402"/>
                <a:ext cx="1800000" cy="720000"/>
              </a:xfrm>
              <a:prstGeom prst="rect">
                <a:avLst/>
              </a:prstGeom>
            </p:spPr>
            <p:style>
              <a:lnRef idx="0">
                <a:scrgbClr r="0" g="0" b="0"/>
              </a:lnRef>
              <a:fillRef idx="0">
                <a:scrgbClr r="0" g="0" b="0"/>
              </a:fillRef>
              <a:effectRef idx="0">
                <a:scrgbClr r="0" g="0" b="0"/>
              </a:effectRef>
              <a:fontRef idx="minor">
                <a:schemeClr val="accent3">
                  <a:hueOff val="0"/>
                  <a:satOff val="0"/>
                  <a:lumOff val="0"/>
                  <a:alphaOff val="0"/>
                </a:schemeClr>
              </a:fontRef>
            </p:style>
            <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b="1" kern="1200" dirty="0"/>
                  <a:t>Establish connection</a:t>
                </a:r>
              </a:p>
            </p:txBody>
          </p:sp>
        </p:grpSp>
      </p:grpSp>
      <p:sp>
        <p:nvSpPr>
          <p:cNvPr id="45" name="Rectangle 44">
            <a:extLst>
              <a:ext uri="{FF2B5EF4-FFF2-40B4-BE49-F238E27FC236}">
                <a16:creationId xmlns:a16="http://schemas.microsoft.com/office/drawing/2014/main" id="{4E4C2004-C628-E195-851C-E674E336ABF9}"/>
              </a:ext>
            </a:extLst>
          </p:cNvPr>
          <p:cNvSpPr/>
          <p:nvPr/>
        </p:nvSpPr>
        <p:spPr>
          <a:xfrm>
            <a:off x="5094340" y="3715058"/>
            <a:ext cx="552100" cy="269823"/>
          </a:xfrm>
          <a:prstGeom prst="rect">
            <a:avLst/>
          </a:prstGeom>
          <a:solidFill>
            <a:srgbClr val="FFD25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2"/>
                </a:solidFill>
              </a:rPr>
              <a:t>RKEY</a:t>
            </a:r>
          </a:p>
        </p:txBody>
      </p:sp>
      <p:sp>
        <p:nvSpPr>
          <p:cNvPr id="46" name="Rectangle 45">
            <a:extLst>
              <a:ext uri="{FF2B5EF4-FFF2-40B4-BE49-F238E27FC236}">
                <a16:creationId xmlns:a16="http://schemas.microsoft.com/office/drawing/2014/main" id="{61466D9D-7538-ACF7-9B39-486242B379C6}"/>
              </a:ext>
            </a:extLst>
          </p:cNvPr>
          <p:cNvSpPr/>
          <p:nvPr/>
        </p:nvSpPr>
        <p:spPr>
          <a:xfrm>
            <a:off x="10142663" y="3715058"/>
            <a:ext cx="552100" cy="269823"/>
          </a:xfrm>
          <a:prstGeom prst="rect">
            <a:avLst/>
          </a:prstGeom>
          <a:solidFill>
            <a:srgbClr val="FF9C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2"/>
                </a:solidFill>
              </a:rPr>
              <a:t>RKEY</a:t>
            </a:r>
          </a:p>
        </p:txBody>
      </p:sp>
      <p:sp>
        <p:nvSpPr>
          <p:cNvPr id="48" name="Rectangle 47">
            <a:extLst>
              <a:ext uri="{FF2B5EF4-FFF2-40B4-BE49-F238E27FC236}">
                <a16:creationId xmlns:a16="http://schemas.microsoft.com/office/drawing/2014/main" id="{F86EDAA4-F0C0-5933-9BF7-861B31F154C3}"/>
              </a:ext>
            </a:extLst>
          </p:cNvPr>
          <p:cNvSpPr/>
          <p:nvPr/>
        </p:nvSpPr>
        <p:spPr>
          <a:xfrm>
            <a:off x="4207755" y="1839404"/>
            <a:ext cx="1432153" cy="341861"/>
          </a:xfrm>
          <a:prstGeom prst="rect">
            <a:avLst/>
          </a:prstGeom>
          <a:solidFill>
            <a:schemeClr val="accent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solidFill>
                  <a:schemeClr val="tx2"/>
                </a:solidFill>
              </a:rPr>
              <a:t>S-Buffer</a:t>
            </a:r>
          </a:p>
        </p:txBody>
      </p:sp>
      <p:sp>
        <p:nvSpPr>
          <p:cNvPr id="50" name="Rectangle 49">
            <a:extLst>
              <a:ext uri="{FF2B5EF4-FFF2-40B4-BE49-F238E27FC236}">
                <a16:creationId xmlns:a16="http://schemas.microsoft.com/office/drawing/2014/main" id="{EAD4B61B-2153-572D-DE66-423C1DB09767}"/>
              </a:ext>
            </a:extLst>
          </p:cNvPr>
          <p:cNvSpPr/>
          <p:nvPr/>
        </p:nvSpPr>
        <p:spPr>
          <a:xfrm>
            <a:off x="9333191" y="1850188"/>
            <a:ext cx="1432153" cy="341861"/>
          </a:xfrm>
          <a:prstGeom prst="rect">
            <a:avLst/>
          </a:prstGeom>
          <a:solidFill>
            <a:schemeClr val="accent3"/>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solidFill>
                  <a:schemeClr val="tx2"/>
                </a:solidFill>
              </a:rPr>
              <a:t>C-Buffer</a:t>
            </a:r>
          </a:p>
        </p:txBody>
      </p:sp>
    </p:spTree>
    <p:extLst>
      <p:ext uri="{BB962C8B-B14F-4D97-AF65-F5344CB8AC3E}">
        <p14:creationId xmlns:p14="http://schemas.microsoft.com/office/powerpoint/2010/main" val="5514147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E81CA82-740E-9E31-67F7-936547394F82}"/>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Connection Setup</a:t>
            </a:r>
          </a:p>
        </p:txBody>
      </p:sp>
      <p:sp>
        <p:nvSpPr>
          <p:cNvPr id="3" name="Text Placeholder 2">
            <a:extLst>
              <a:ext uri="{FF2B5EF4-FFF2-40B4-BE49-F238E27FC236}">
                <a16:creationId xmlns:a16="http://schemas.microsoft.com/office/drawing/2014/main" id="{B9CEB6A1-7D03-7D41-A993-4408163F651D}"/>
              </a:ext>
            </a:extLst>
          </p:cNvPr>
          <p:cNvSpPr>
            <a:spLocks noGrp="1"/>
          </p:cNvSpPr>
          <p:nvPr>
            <p:ph type="body" sz="quarter" idx="4294967295"/>
          </p:nvPr>
        </p:nvSpPr>
        <p:spPr>
          <a:xfrm>
            <a:off x="0" y="6161088"/>
            <a:ext cx="11366500" cy="331787"/>
          </a:xfrm>
        </p:spPr>
        <p:txBody>
          <a:bodyPr>
            <a:normAutofit fontScale="62500" lnSpcReduction="20000"/>
          </a:bodyPr>
          <a:lstStyle/>
          <a:p>
            <a:pPr marL="0" indent="0" algn="ctr">
              <a:buNone/>
            </a:pPr>
            <a:r>
              <a:rPr lang="en-US" dirty="0"/>
              <a:t>Example IB Initialization &amp; Connection Setup-1-Create “Admin” Connection &amp; QP</a:t>
            </a:r>
          </a:p>
        </p:txBody>
      </p:sp>
      <p:cxnSp>
        <p:nvCxnSpPr>
          <p:cNvPr id="6" name="Straight Connector 5">
            <a:extLst>
              <a:ext uri="{FF2B5EF4-FFF2-40B4-BE49-F238E27FC236}">
                <a16:creationId xmlns:a16="http://schemas.microsoft.com/office/drawing/2014/main" id="{590A334D-223A-AA40-B0E3-506922AAB68B}"/>
              </a:ext>
            </a:extLst>
          </p:cNvPr>
          <p:cNvCxnSpPr>
            <a:cxnSpLocks/>
          </p:cNvCxnSpPr>
          <p:nvPr/>
        </p:nvCxnSpPr>
        <p:spPr>
          <a:xfrm flipH="1">
            <a:off x="1721671" y="1850081"/>
            <a:ext cx="24715" cy="4267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F618B47-DA50-4C42-98F0-687483CE4352}"/>
              </a:ext>
            </a:extLst>
          </p:cNvPr>
          <p:cNvCxnSpPr>
            <a:cxnSpLocks/>
          </p:cNvCxnSpPr>
          <p:nvPr/>
        </p:nvCxnSpPr>
        <p:spPr>
          <a:xfrm flipH="1">
            <a:off x="10166026" y="1851174"/>
            <a:ext cx="6179" cy="427350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6D9AB68-EF1F-EE44-833D-AFE97AB291C4}"/>
              </a:ext>
            </a:extLst>
          </p:cNvPr>
          <p:cNvSpPr txBox="1"/>
          <p:nvPr/>
        </p:nvSpPr>
        <p:spPr>
          <a:xfrm>
            <a:off x="1991097" y="2326126"/>
            <a:ext cx="8132457" cy="221599"/>
          </a:xfrm>
          <a:prstGeom prst="rect">
            <a:avLst/>
          </a:prstGeom>
          <a:noFill/>
        </p:spPr>
        <p:txBody>
          <a:bodyPr wrap="squar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rPr>
              <a:t>ConnectRequest-1(</a:t>
            </a:r>
            <a:r>
              <a:rPr kumimoji="0" lang="en-US" sz="1600" b="0" i="0" u="none" strike="noStrike" kern="1200" cap="none" spc="0" normalizeH="0" baseline="0" noProof="0" dirty="0" err="1">
                <a:ln>
                  <a:noFill/>
                </a:ln>
                <a:solidFill>
                  <a:prstClr val="black"/>
                </a:solidFill>
                <a:effectLst/>
                <a:uLnTx/>
                <a:uFillTx/>
                <a:latin typeface="Arial"/>
                <a:ea typeface="+mn-ea"/>
                <a:cs typeface="+mn-cs"/>
              </a:rPr>
              <a:t>BTH:dQP</a:t>
            </a:r>
            <a:r>
              <a:rPr kumimoji="0" lang="en-US" sz="1600" b="0" i="0" u="none" strike="noStrike" kern="1200" cap="none" spc="0" normalizeH="0" baseline="0" noProof="0" dirty="0">
                <a:ln>
                  <a:noFill/>
                </a:ln>
                <a:solidFill>
                  <a:prstClr val="black"/>
                </a:solidFill>
                <a:effectLst/>
                <a:uLnTx/>
                <a:uFillTx/>
                <a:latin typeface="Arial"/>
                <a:ea typeface="+mn-ea"/>
                <a:cs typeface="+mn-cs"/>
              </a:rPr>
              <a:t>=1, DETH:sQP1, </a:t>
            </a:r>
            <a:r>
              <a:rPr kumimoji="0" lang="en-US" sz="1600" b="0" i="0" u="none" strike="noStrike" kern="1200" cap="none" spc="0" normalizeH="0" baseline="0" noProof="0" dirty="0" err="1">
                <a:ln>
                  <a:noFill/>
                </a:ln>
                <a:solidFill>
                  <a:prstClr val="black"/>
                </a:solidFill>
                <a:effectLst/>
                <a:uLnTx/>
                <a:uFillTx/>
                <a:latin typeface="Arial"/>
                <a:ea typeface="+mn-ea"/>
                <a:cs typeface="+mn-cs"/>
              </a:rPr>
              <a:t>MAD:REQ:lQPN</a:t>
            </a:r>
            <a:r>
              <a:rPr kumimoji="0" lang="en-US" sz="1600" b="0" i="0" u="none" strike="noStrike" kern="1200" cap="none" spc="0" normalizeH="0" baseline="0" noProof="0" dirty="0">
                <a:ln>
                  <a:noFill/>
                </a:ln>
                <a:solidFill>
                  <a:prstClr val="black"/>
                </a:solidFill>
                <a:effectLst/>
                <a:uLnTx/>
                <a:uFillTx/>
                <a:latin typeface="Arial"/>
                <a:ea typeface="+mn-ea"/>
                <a:cs typeface="+mn-cs"/>
              </a:rPr>
              <a:t>=100, l-</a:t>
            </a:r>
            <a:r>
              <a:rPr kumimoji="0" lang="en-US" sz="1600" b="0" i="0" u="none" strike="noStrike" kern="1200" cap="none" spc="0" normalizeH="0" baseline="0" noProof="0" dirty="0" err="1">
                <a:ln>
                  <a:noFill/>
                </a:ln>
                <a:solidFill>
                  <a:prstClr val="black"/>
                </a:solidFill>
                <a:effectLst/>
                <a:uLnTx/>
                <a:uFillTx/>
                <a:latin typeface="Arial"/>
                <a:ea typeface="+mn-ea"/>
                <a:cs typeface="+mn-cs"/>
              </a:rPr>
              <a:t>CommID</a:t>
            </a:r>
            <a:r>
              <a:rPr kumimoji="0" lang="en-US" sz="1600" b="0" i="0" u="none" strike="noStrike" kern="1200" cap="none" spc="0" normalizeH="0" baseline="0" noProof="0" dirty="0">
                <a:ln>
                  <a:noFill/>
                </a:ln>
                <a:solidFill>
                  <a:prstClr val="black"/>
                </a:solidFill>
                <a:effectLst/>
                <a:uLnTx/>
                <a:uFillTx/>
                <a:latin typeface="Arial"/>
                <a:ea typeface="+mn-ea"/>
                <a:cs typeface="+mn-cs"/>
              </a:rPr>
              <a:t>=A)</a:t>
            </a:r>
          </a:p>
        </p:txBody>
      </p:sp>
      <p:sp>
        <p:nvSpPr>
          <p:cNvPr id="17" name="TextBox 16">
            <a:extLst>
              <a:ext uri="{FF2B5EF4-FFF2-40B4-BE49-F238E27FC236}">
                <a16:creationId xmlns:a16="http://schemas.microsoft.com/office/drawing/2014/main" id="{C1297399-D71E-7F40-B6FA-65BAD7FED26F}"/>
              </a:ext>
            </a:extLst>
          </p:cNvPr>
          <p:cNvSpPr txBox="1"/>
          <p:nvPr/>
        </p:nvSpPr>
        <p:spPr>
          <a:xfrm>
            <a:off x="1726743" y="3550155"/>
            <a:ext cx="8439283" cy="221599"/>
          </a:xfrm>
          <a:prstGeom prst="rect">
            <a:avLst/>
          </a:prstGeom>
          <a:noFill/>
        </p:spPr>
        <p:txBody>
          <a:bodyPr wrap="square" lIns="0" tIns="0" rIns="0" bIns="0" rtlCol="0" anchor="t">
            <a:spAutoFit/>
          </a:bodyPr>
          <a:lstStyle/>
          <a:p>
            <a:pPr marL="0" marR="0" lvl="0" indent="0" algn="r" defTabSz="914400" rtl="0" eaLnBrk="1" fontAlgn="auto" latinLnBrk="0" hangingPunct="1">
              <a:lnSpc>
                <a:spcPct val="90000"/>
              </a:lnSpc>
              <a:spcBef>
                <a:spcPts val="60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rPr>
              <a:t>ConnectReply-1(</a:t>
            </a:r>
            <a:r>
              <a:rPr kumimoji="0" lang="en-US" sz="1600" b="0" i="0" u="none" strike="noStrike" kern="1200" cap="none" spc="0" normalizeH="0" baseline="0" noProof="0" dirty="0" err="1">
                <a:ln>
                  <a:noFill/>
                </a:ln>
                <a:solidFill>
                  <a:prstClr val="black"/>
                </a:solidFill>
                <a:effectLst/>
                <a:uLnTx/>
                <a:uFillTx/>
                <a:latin typeface="Arial"/>
                <a:ea typeface="+mn-ea"/>
                <a:cs typeface="+mn-cs"/>
              </a:rPr>
              <a:t>BTH:dQP</a:t>
            </a:r>
            <a:r>
              <a:rPr kumimoji="0" lang="en-US" sz="1600" b="0" i="0" u="none" strike="noStrike" kern="1200" cap="none" spc="0" normalizeH="0" baseline="0" noProof="0" dirty="0">
                <a:ln>
                  <a:noFill/>
                </a:ln>
                <a:solidFill>
                  <a:prstClr val="black"/>
                </a:solidFill>
                <a:effectLst/>
                <a:uLnTx/>
                <a:uFillTx/>
                <a:latin typeface="Arial"/>
                <a:ea typeface="+mn-ea"/>
                <a:cs typeface="+mn-cs"/>
              </a:rPr>
              <a:t>=1, DETH:sQP1,MAD:REP:lQPN=200,lCommID=B, </a:t>
            </a:r>
            <a:r>
              <a:rPr kumimoji="0" lang="en-US" sz="1600" b="0" i="0" u="none" strike="noStrike" kern="1200" cap="none" spc="0" normalizeH="0" baseline="0" noProof="0" dirty="0" err="1">
                <a:ln>
                  <a:noFill/>
                </a:ln>
                <a:solidFill>
                  <a:prstClr val="black"/>
                </a:solidFill>
                <a:effectLst/>
                <a:uLnTx/>
                <a:uFillTx/>
                <a:latin typeface="Arial"/>
                <a:ea typeface="+mn-ea"/>
                <a:cs typeface="+mn-cs"/>
              </a:rPr>
              <a:t>rCommid</a:t>
            </a:r>
            <a:r>
              <a:rPr lang="en-US" sz="1600" dirty="0">
                <a:solidFill>
                  <a:prstClr val="black"/>
                </a:solidFill>
                <a:latin typeface="Arial"/>
              </a:rPr>
              <a:t>=A</a:t>
            </a:r>
            <a:r>
              <a:rPr kumimoji="0" lang="en-US" sz="1600" b="0" i="0" u="none" strike="noStrike" kern="1200" cap="none" spc="0" normalizeH="0" baseline="0" noProof="0" dirty="0">
                <a:ln>
                  <a:noFill/>
                </a:ln>
                <a:solidFill>
                  <a:prstClr val="black"/>
                </a:solidFill>
                <a:effectLst/>
                <a:uLnTx/>
                <a:uFillTx/>
                <a:latin typeface="Arial"/>
                <a:ea typeface="+mn-ea"/>
                <a:cs typeface="+mn-cs"/>
              </a:rPr>
              <a:t>)</a:t>
            </a:r>
          </a:p>
        </p:txBody>
      </p:sp>
      <p:sp>
        <p:nvSpPr>
          <p:cNvPr id="18" name="Rounded Rectangle 17">
            <a:extLst>
              <a:ext uri="{FF2B5EF4-FFF2-40B4-BE49-F238E27FC236}">
                <a16:creationId xmlns:a16="http://schemas.microsoft.com/office/drawing/2014/main" id="{44CE44DD-4698-E04E-A27C-E2C302236ACB}"/>
              </a:ext>
            </a:extLst>
          </p:cNvPr>
          <p:cNvSpPr/>
          <p:nvPr/>
        </p:nvSpPr>
        <p:spPr>
          <a:xfrm>
            <a:off x="254977" y="2457069"/>
            <a:ext cx="1068855" cy="2711144"/>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i="0" u="none" strike="noStrike" kern="1200" cap="none" spc="0" normalizeH="0" baseline="0" noProof="0" dirty="0">
                <a:ln>
                  <a:noFill/>
                </a:ln>
                <a:solidFill>
                  <a:prstClr val="white"/>
                </a:solidFill>
                <a:effectLst/>
                <a:uLnTx/>
                <a:uFillTx/>
                <a:latin typeface="Arial"/>
                <a:ea typeface="+mn-ea"/>
                <a:cs typeface="+mn-cs"/>
              </a:rPr>
              <a:t>GSI</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i="0" u="none" strike="noStrike" kern="1200" cap="none" spc="0" normalizeH="0" baseline="0" noProof="0" dirty="0">
                <a:ln>
                  <a:noFill/>
                </a:ln>
                <a:solidFill>
                  <a:prstClr val="white"/>
                </a:solidFill>
                <a:effectLst/>
                <a:uLnTx/>
                <a:uFillTx/>
                <a:latin typeface="Arial"/>
                <a:ea typeface="+mn-ea"/>
                <a:cs typeface="+mn-cs"/>
              </a:rPr>
              <a:t>QP1</a:t>
            </a:r>
          </a:p>
          <a:p>
            <a:pPr marL="0" marR="0" lvl="0" indent="0" algn="ctr" defTabSz="914400" rtl="0" eaLnBrk="1" fontAlgn="auto" latinLnBrk="0" hangingPunct="1">
              <a:lnSpc>
                <a:spcPct val="90000"/>
              </a:lnSpc>
              <a:spcBef>
                <a:spcPts val="600"/>
              </a:spcBef>
              <a:spcAft>
                <a:spcPts val="0"/>
              </a:spcAft>
              <a:buClrTx/>
              <a:buSzTx/>
              <a:buFontTx/>
              <a:buNone/>
              <a:tabLst/>
              <a:defRPr/>
            </a:pPr>
            <a:endParaRPr kumimoji="0" lang="en-US" sz="2000" i="0" u="none" strike="noStrike" kern="1200" cap="none" spc="0" normalizeH="0" baseline="0" noProof="0" dirty="0">
              <a:ln>
                <a:noFill/>
              </a:ln>
              <a:solidFill>
                <a:prstClr val="white"/>
              </a:solidFill>
              <a:effectLst/>
              <a:uLnTx/>
              <a:uFillTx/>
              <a:latin typeface="Arial"/>
              <a:ea typeface="+mn-ea"/>
              <a:cs typeface="+mn-cs"/>
            </a:endParaRPr>
          </a:p>
        </p:txBody>
      </p:sp>
      <p:sp>
        <p:nvSpPr>
          <p:cNvPr id="27" name="TextBox 26">
            <a:extLst>
              <a:ext uri="{FF2B5EF4-FFF2-40B4-BE49-F238E27FC236}">
                <a16:creationId xmlns:a16="http://schemas.microsoft.com/office/drawing/2014/main" id="{2E3A7E9E-80BE-E046-989F-2352E6153FE0}"/>
              </a:ext>
            </a:extLst>
          </p:cNvPr>
          <p:cNvSpPr txBox="1"/>
          <p:nvPr/>
        </p:nvSpPr>
        <p:spPr>
          <a:xfrm>
            <a:off x="1348546" y="1519274"/>
            <a:ext cx="839974" cy="276999"/>
          </a:xfrm>
          <a:prstGeom prst="rect">
            <a:avLst/>
          </a:prstGeom>
          <a:noFill/>
        </p:spPr>
        <p:txBody>
          <a:bodyPr wrap="squar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Initiator</a:t>
            </a:r>
          </a:p>
        </p:txBody>
      </p:sp>
      <p:cxnSp>
        <p:nvCxnSpPr>
          <p:cNvPr id="33" name="Straight Arrow Connector 32">
            <a:extLst>
              <a:ext uri="{FF2B5EF4-FFF2-40B4-BE49-F238E27FC236}">
                <a16:creationId xmlns:a16="http://schemas.microsoft.com/office/drawing/2014/main" id="{79202EBC-ED32-3045-8F4E-E0DD9D208AC1}"/>
              </a:ext>
            </a:extLst>
          </p:cNvPr>
          <p:cNvCxnSpPr>
            <a:cxnSpLocks/>
          </p:cNvCxnSpPr>
          <p:nvPr/>
        </p:nvCxnSpPr>
        <p:spPr>
          <a:xfrm>
            <a:off x="1323832" y="2589634"/>
            <a:ext cx="422554"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241EAB0C-EED2-1045-8CEA-2B3839623EBF}"/>
              </a:ext>
            </a:extLst>
          </p:cNvPr>
          <p:cNvCxnSpPr>
            <a:cxnSpLocks/>
          </p:cNvCxnSpPr>
          <p:nvPr/>
        </p:nvCxnSpPr>
        <p:spPr>
          <a:xfrm>
            <a:off x="10166026" y="2589634"/>
            <a:ext cx="379304" cy="1044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6743B7BE-2991-AB4E-987E-83D4048600C1}"/>
              </a:ext>
            </a:extLst>
          </p:cNvPr>
          <p:cNvCxnSpPr>
            <a:cxnSpLocks/>
          </p:cNvCxnSpPr>
          <p:nvPr/>
        </p:nvCxnSpPr>
        <p:spPr>
          <a:xfrm flipH="1" flipV="1">
            <a:off x="10166026" y="3806069"/>
            <a:ext cx="343328" cy="465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4C3351A8-5BAD-FB4F-AB00-7D952A1A057E}"/>
              </a:ext>
            </a:extLst>
          </p:cNvPr>
          <p:cNvCxnSpPr>
            <a:cxnSpLocks/>
          </p:cNvCxnSpPr>
          <p:nvPr/>
        </p:nvCxnSpPr>
        <p:spPr>
          <a:xfrm flipH="1">
            <a:off x="1311475" y="3810726"/>
            <a:ext cx="410196" cy="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6" name="Rounded Rectangle 65">
            <a:extLst>
              <a:ext uri="{FF2B5EF4-FFF2-40B4-BE49-F238E27FC236}">
                <a16:creationId xmlns:a16="http://schemas.microsoft.com/office/drawing/2014/main" id="{A2D5A199-C940-7748-927C-927AA24B8D49}"/>
              </a:ext>
            </a:extLst>
          </p:cNvPr>
          <p:cNvSpPr/>
          <p:nvPr/>
        </p:nvSpPr>
        <p:spPr>
          <a:xfrm>
            <a:off x="305433" y="3980530"/>
            <a:ext cx="967941" cy="830686"/>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Local QPN</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100</a:t>
            </a:r>
          </a:p>
        </p:txBody>
      </p:sp>
      <p:sp>
        <p:nvSpPr>
          <p:cNvPr id="67" name="Rounded Rectangle 66">
            <a:extLst>
              <a:ext uri="{FF2B5EF4-FFF2-40B4-BE49-F238E27FC236}">
                <a16:creationId xmlns:a16="http://schemas.microsoft.com/office/drawing/2014/main" id="{E8908070-32E0-9142-AC43-CEA1DFCB2391}"/>
              </a:ext>
            </a:extLst>
          </p:cNvPr>
          <p:cNvSpPr/>
          <p:nvPr/>
        </p:nvSpPr>
        <p:spPr>
          <a:xfrm>
            <a:off x="10563975" y="2453240"/>
            <a:ext cx="1068855" cy="2714973"/>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i="0" u="none" strike="noStrike" kern="1200" cap="none" spc="0" normalizeH="0" baseline="0" noProof="0" dirty="0">
                <a:ln>
                  <a:noFill/>
                </a:ln>
                <a:solidFill>
                  <a:prstClr val="white"/>
                </a:solidFill>
                <a:effectLst/>
                <a:uLnTx/>
                <a:uFillTx/>
                <a:latin typeface="Arial"/>
                <a:ea typeface="+mn-ea"/>
                <a:cs typeface="+mn-cs"/>
              </a:rPr>
              <a:t>GSI</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i="0" u="none" strike="noStrike" kern="1200" cap="none" spc="0" normalizeH="0" baseline="0" noProof="0" dirty="0">
                <a:ln>
                  <a:noFill/>
                </a:ln>
                <a:solidFill>
                  <a:prstClr val="white"/>
                </a:solidFill>
                <a:effectLst/>
                <a:uLnTx/>
                <a:uFillTx/>
                <a:latin typeface="Arial"/>
                <a:ea typeface="+mn-ea"/>
                <a:cs typeface="+mn-cs"/>
              </a:rPr>
              <a:t>QP1</a:t>
            </a:r>
          </a:p>
          <a:p>
            <a:pPr marL="0" marR="0" lvl="0" indent="0" algn="ctr" defTabSz="914400" rtl="0" eaLnBrk="1" fontAlgn="auto" latinLnBrk="0" hangingPunct="1">
              <a:lnSpc>
                <a:spcPct val="90000"/>
              </a:lnSpc>
              <a:spcBef>
                <a:spcPts val="600"/>
              </a:spcBef>
              <a:spcAft>
                <a:spcPts val="0"/>
              </a:spcAft>
              <a:buClrTx/>
              <a:buSzTx/>
              <a:buFontTx/>
              <a:buNone/>
              <a:tabLst/>
              <a:defRPr/>
            </a:pPr>
            <a:endParaRPr kumimoji="0" lang="en-US" sz="2000" i="0" u="none" strike="noStrike" kern="1200" cap="none" spc="0" normalizeH="0" baseline="0" noProof="0" dirty="0">
              <a:ln>
                <a:noFill/>
              </a:ln>
              <a:solidFill>
                <a:prstClr val="white"/>
              </a:solidFill>
              <a:effectLst/>
              <a:uLnTx/>
              <a:uFillTx/>
              <a:latin typeface="Arial"/>
              <a:ea typeface="+mn-ea"/>
              <a:cs typeface="+mn-cs"/>
            </a:endParaRPr>
          </a:p>
        </p:txBody>
      </p:sp>
      <p:sp>
        <p:nvSpPr>
          <p:cNvPr id="75" name="Rounded Rectangle 74">
            <a:extLst>
              <a:ext uri="{FF2B5EF4-FFF2-40B4-BE49-F238E27FC236}">
                <a16:creationId xmlns:a16="http://schemas.microsoft.com/office/drawing/2014/main" id="{F35845E0-EA5F-8045-B01D-8B941BCE0116}"/>
              </a:ext>
            </a:extLst>
          </p:cNvPr>
          <p:cNvSpPr/>
          <p:nvPr/>
        </p:nvSpPr>
        <p:spPr>
          <a:xfrm>
            <a:off x="10614431" y="3998176"/>
            <a:ext cx="967941" cy="830686"/>
          </a:xfrm>
          <a:prstGeom prst="round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Local QPN</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200</a:t>
            </a:r>
          </a:p>
        </p:txBody>
      </p:sp>
      <p:sp>
        <p:nvSpPr>
          <p:cNvPr id="24" name="TextBox 23">
            <a:extLst>
              <a:ext uri="{FF2B5EF4-FFF2-40B4-BE49-F238E27FC236}">
                <a16:creationId xmlns:a16="http://schemas.microsoft.com/office/drawing/2014/main" id="{D3268AE1-A6F6-1D48-9474-B57AA761F3F8}"/>
              </a:ext>
            </a:extLst>
          </p:cNvPr>
          <p:cNvSpPr txBox="1"/>
          <p:nvPr/>
        </p:nvSpPr>
        <p:spPr>
          <a:xfrm>
            <a:off x="9833147" y="1510919"/>
            <a:ext cx="712183" cy="276999"/>
          </a:xfrm>
          <a:prstGeom prst="rect">
            <a:avLst/>
          </a:prstGeom>
          <a:noFill/>
        </p:spPr>
        <p:txBody>
          <a:bodyPr wrap="squar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Target</a:t>
            </a:r>
          </a:p>
        </p:txBody>
      </p:sp>
      <p:cxnSp>
        <p:nvCxnSpPr>
          <p:cNvPr id="21" name="Straight Arrow Connector 20">
            <a:extLst>
              <a:ext uri="{FF2B5EF4-FFF2-40B4-BE49-F238E27FC236}">
                <a16:creationId xmlns:a16="http://schemas.microsoft.com/office/drawing/2014/main" id="{7F15F40C-17C1-255F-17A0-477698C5F95A}"/>
              </a:ext>
            </a:extLst>
          </p:cNvPr>
          <p:cNvCxnSpPr>
            <a:cxnSpLocks/>
          </p:cNvCxnSpPr>
          <p:nvPr/>
        </p:nvCxnSpPr>
        <p:spPr>
          <a:xfrm>
            <a:off x="1746386" y="2589634"/>
            <a:ext cx="8377168" cy="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50A65A0E-1E98-95EA-6FAA-772803F997AF}"/>
              </a:ext>
            </a:extLst>
          </p:cNvPr>
          <p:cNvCxnSpPr>
            <a:cxnSpLocks/>
          </p:cNvCxnSpPr>
          <p:nvPr/>
        </p:nvCxnSpPr>
        <p:spPr>
          <a:xfrm flipH="1">
            <a:off x="1746386" y="3810726"/>
            <a:ext cx="8377168" cy="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51051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00856-26C3-E53A-8A9F-E746893AD85F}"/>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9D17EDDF-129F-8722-1CE8-88A30D76BCDF}"/>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Connection Setup - Ready-to-Use</a:t>
            </a:r>
          </a:p>
        </p:txBody>
      </p:sp>
      <p:sp>
        <p:nvSpPr>
          <p:cNvPr id="3" name="Text Placeholder 2">
            <a:extLst>
              <a:ext uri="{FF2B5EF4-FFF2-40B4-BE49-F238E27FC236}">
                <a16:creationId xmlns:a16="http://schemas.microsoft.com/office/drawing/2014/main" id="{F3121CCB-D667-4EDC-804D-3C45D0B6DBCD}"/>
              </a:ext>
            </a:extLst>
          </p:cNvPr>
          <p:cNvSpPr>
            <a:spLocks noGrp="1"/>
          </p:cNvSpPr>
          <p:nvPr>
            <p:ph type="body" sz="quarter" idx="4294967295"/>
          </p:nvPr>
        </p:nvSpPr>
        <p:spPr>
          <a:xfrm>
            <a:off x="0" y="6118225"/>
            <a:ext cx="11366500" cy="331788"/>
          </a:xfrm>
        </p:spPr>
        <p:txBody>
          <a:bodyPr>
            <a:normAutofit fontScale="62500" lnSpcReduction="20000"/>
          </a:bodyPr>
          <a:lstStyle/>
          <a:p>
            <a:pPr marL="0" indent="0" algn="ctr">
              <a:buNone/>
            </a:pPr>
            <a:r>
              <a:rPr lang="en-US" dirty="0"/>
              <a:t>Example IB Initialization &amp; Connection Setup-2-Send Ready To Use &amp; Exchange Info </a:t>
            </a:r>
          </a:p>
        </p:txBody>
      </p:sp>
      <p:cxnSp>
        <p:nvCxnSpPr>
          <p:cNvPr id="6" name="Straight Connector 5">
            <a:extLst>
              <a:ext uri="{FF2B5EF4-FFF2-40B4-BE49-F238E27FC236}">
                <a16:creationId xmlns:a16="http://schemas.microsoft.com/office/drawing/2014/main" id="{02399506-9323-0550-689E-12E5EBEF59F1}"/>
              </a:ext>
            </a:extLst>
          </p:cNvPr>
          <p:cNvCxnSpPr>
            <a:cxnSpLocks/>
          </p:cNvCxnSpPr>
          <p:nvPr/>
        </p:nvCxnSpPr>
        <p:spPr>
          <a:xfrm flipH="1">
            <a:off x="1721671" y="1838622"/>
            <a:ext cx="24715" cy="4267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7508475-BF0C-D385-4CE3-4B22FE5A2DDB}"/>
              </a:ext>
            </a:extLst>
          </p:cNvPr>
          <p:cNvCxnSpPr>
            <a:cxnSpLocks/>
          </p:cNvCxnSpPr>
          <p:nvPr/>
        </p:nvCxnSpPr>
        <p:spPr>
          <a:xfrm flipH="1">
            <a:off x="10166026" y="1839715"/>
            <a:ext cx="6179" cy="427350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4BE5134-A0A1-28B0-9321-1A25AA4379E9}"/>
              </a:ext>
            </a:extLst>
          </p:cNvPr>
          <p:cNvSpPr txBox="1"/>
          <p:nvPr/>
        </p:nvSpPr>
        <p:spPr>
          <a:xfrm>
            <a:off x="1991097" y="2314667"/>
            <a:ext cx="8132457" cy="221599"/>
          </a:xfrm>
          <a:prstGeom prst="rect">
            <a:avLst/>
          </a:prstGeom>
          <a:noFill/>
        </p:spPr>
        <p:txBody>
          <a:bodyPr wrap="squar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rPr>
              <a:t>ReadyToUse-1(</a:t>
            </a:r>
            <a:r>
              <a:rPr kumimoji="0" lang="en-US" sz="1600" b="0" i="0" u="none" strike="noStrike" kern="1200" cap="none" spc="0" normalizeH="0" baseline="0" noProof="0" dirty="0" err="1">
                <a:ln>
                  <a:noFill/>
                </a:ln>
                <a:solidFill>
                  <a:prstClr val="black"/>
                </a:solidFill>
                <a:effectLst/>
                <a:uLnTx/>
                <a:uFillTx/>
                <a:latin typeface="Arial"/>
                <a:ea typeface="+mn-ea"/>
                <a:cs typeface="+mn-cs"/>
              </a:rPr>
              <a:t>BTH:dQP</a:t>
            </a:r>
            <a:r>
              <a:rPr kumimoji="0" lang="en-US" sz="1600" b="0" i="0" u="none" strike="noStrike" kern="1200" cap="none" spc="0" normalizeH="0" baseline="0" noProof="0" dirty="0">
                <a:ln>
                  <a:noFill/>
                </a:ln>
                <a:solidFill>
                  <a:prstClr val="black"/>
                </a:solidFill>
                <a:effectLst/>
                <a:uLnTx/>
                <a:uFillTx/>
                <a:latin typeface="Arial"/>
                <a:ea typeface="+mn-ea"/>
                <a:cs typeface="+mn-cs"/>
              </a:rPr>
              <a:t>=1,DETH:sQP1,MAD:RTU:local </a:t>
            </a:r>
            <a:r>
              <a:rPr kumimoji="0" lang="en-US" sz="1600" b="0" i="0" u="none" strike="noStrike" kern="1200" cap="none" spc="0" normalizeH="0" baseline="0" noProof="0" dirty="0" err="1">
                <a:ln>
                  <a:noFill/>
                </a:ln>
                <a:solidFill>
                  <a:prstClr val="black"/>
                </a:solidFill>
                <a:effectLst/>
                <a:uLnTx/>
                <a:uFillTx/>
                <a:latin typeface="Arial"/>
                <a:ea typeface="+mn-ea"/>
                <a:cs typeface="+mn-cs"/>
              </a:rPr>
              <a:t>CommID</a:t>
            </a:r>
            <a:r>
              <a:rPr kumimoji="0" lang="en-US" sz="1600" b="0" i="0" u="none" strike="noStrike" kern="1200" cap="none" spc="0" normalizeH="0" baseline="0" noProof="0" dirty="0">
                <a:ln>
                  <a:noFill/>
                </a:ln>
                <a:solidFill>
                  <a:prstClr val="black"/>
                </a:solidFill>
                <a:effectLst/>
                <a:uLnTx/>
                <a:uFillTx/>
                <a:latin typeface="Arial"/>
                <a:ea typeface="+mn-ea"/>
                <a:cs typeface="+mn-cs"/>
              </a:rPr>
              <a:t>=</a:t>
            </a:r>
            <a:r>
              <a:rPr kumimoji="0" lang="en-US" sz="1600" b="0" i="0" u="none" strike="noStrike" kern="1200" cap="none" spc="0" normalizeH="0" baseline="0" noProof="0" dirty="0" err="1">
                <a:ln>
                  <a:noFill/>
                </a:ln>
                <a:solidFill>
                  <a:prstClr val="black"/>
                </a:solidFill>
                <a:effectLst/>
                <a:uLnTx/>
                <a:uFillTx/>
                <a:latin typeface="Arial"/>
                <a:ea typeface="+mn-ea"/>
                <a:cs typeface="+mn-cs"/>
              </a:rPr>
              <a:t>A,remote</a:t>
            </a:r>
            <a:r>
              <a:rPr kumimoji="0" lang="en-US" sz="1600" b="0" i="0" u="none" strike="noStrike" kern="1200" cap="none" spc="0" normalizeH="0" baseline="0" noProof="0" dirty="0">
                <a:ln>
                  <a:noFill/>
                </a:ln>
                <a:solidFill>
                  <a:prstClr val="black"/>
                </a:solidFill>
                <a:effectLst/>
                <a:uLnTx/>
                <a:uFillTx/>
                <a:latin typeface="Arial"/>
                <a:ea typeface="+mn-ea"/>
                <a:cs typeface="+mn-cs"/>
              </a:rPr>
              <a:t> </a:t>
            </a:r>
            <a:r>
              <a:rPr kumimoji="0" lang="en-US" sz="1600" b="0" i="0" u="none" strike="noStrike" kern="1200" cap="none" spc="0" normalizeH="0" baseline="0" noProof="0" dirty="0" err="1">
                <a:ln>
                  <a:noFill/>
                </a:ln>
                <a:solidFill>
                  <a:prstClr val="black"/>
                </a:solidFill>
                <a:effectLst/>
                <a:uLnTx/>
                <a:uFillTx/>
                <a:latin typeface="Arial"/>
                <a:ea typeface="+mn-ea"/>
                <a:cs typeface="+mn-cs"/>
              </a:rPr>
              <a:t>CommID</a:t>
            </a:r>
            <a:r>
              <a:rPr kumimoji="0" lang="en-US" sz="1600" b="0" i="0" u="none" strike="noStrike" kern="1200" cap="none" spc="0" normalizeH="0" baseline="0" noProof="0" dirty="0">
                <a:ln>
                  <a:noFill/>
                </a:ln>
                <a:solidFill>
                  <a:prstClr val="black"/>
                </a:solidFill>
                <a:effectLst/>
                <a:uLnTx/>
                <a:uFillTx/>
                <a:latin typeface="Arial"/>
                <a:ea typeface="+mn-ea"/>
                <a:cs typeface="+mn-cs"/>
              </a:rPr>
              <a:t>=B</a:t>
            </a:r>
          </a:p>
        </p:txBody>
      </p:sp>
      <p:sp>
        <p:nvSpPr>
          <p:cNvPr id="18" name="Rounded Rectangle 17">
            <a:extLst>
              <a:ext uri="{FF2B5EF4-FFF2-40B4-BE49-F238E27FC236}">
                <a16:creationId xmlns:a16="http://schemas.microsoft.com/office/drawing/2014/main" id="{FC189F59-CC58-21F2-379A-968C65D83750}"/>
              </a:ext>
            </a:extLst>
          </p:cNvPr>
          <p:cNvSpPr/>
          <p:nvPr/>
        </p:nvSpPr>
        <p:spPr>
          <a:xfrm>
            <a:off x="254977" y="2445610"/>
            <a:ext cx="1068855" cy="2711144"/>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i="0" u="none" strike="noStrike" kern="1200" cap="none" spc="0" normalizeH="0" baseline="0" noProof="0" dirty="0">
                <a:ln>
                  <a:noFill/>
                </a:ln>
                <a:solidFill>
                  <a:prstClr val="white"/>
                </a:solidFill>
                <a:effectLst/>
                <a:uLnTx/>
                <a:uFillTx/>
                <a:latin typeface="Arial"/>
                <a:ea typeface="+mn-ea"/>
                <a:cs typeface="+mn-cs"/>
              </a:rPr>
              <a:t>GSI</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i="0" u="none" strike="noStrike" kern="1200" cap="none" spc="0" normalizeH="0" baseline="0" noProof="0" dirty="0">
                <a:ln>
                  <a:noFill/>
                </a:ln>
                <a:solidFill>
                  <a:prstClr val="white"/>
                </a:solidFill>
                <a:effectLst/>
                <a:uLnTx/>
                <a:uFillTx/>
                <a:latin typeface="Arial"/>
                <a:ea typeface="+mn-ea"/>
                <a:cs typeface="+mn-cs"/>
              </a:rPr>
              <a:t>QP1</a:t>
            </a:r>
          </a:p>
          <a:p>
            <a:pPr marL="0" marR="0" lvl="0" indent="0" algn="ctr" defTabSz="914400" rtl="0" eaLnBrk="1" fontAlgn="auto" latinLnBrk="0" hangingPunct="1">
              <a:lnSpc>
                <a:spcPct val="90000"/>
              </a:lnSpc>
              <a:spcBef>
                <a:spcPts val="600"/>
              </a:spcBef>
              <a:spcAft>
                <a:spcPts val="0"/>
              </a:spcAft>
              <a:buClrTx/>
              <a:buSzTx/>
              <a:buFontTx/>
              <a:buNone/>
              <a:tabLst/>
              <a:defRPr/>
            </a:pPr>
            <a:endParaRPr kumimoji="0" lang="en-US" sz="2000" i="0" u="none" strike="noStrike" kern="1200" cap="none" spc="0" normalizeH="0" baseline="0" noProof="0" dirty="0">
              <a:ln>
                <a:noFill/>
              </a:ln>
              <a:solidFill>
                <a:prstClr val="white"/>
              </a:solidFill>
              <a:effectLst/>
              <a:uLnTx/>
              <a:uFillTx/>
              <a:latin typeface="Arial"/>
              <a:ea typeface="+mn-ea"/>
              <a:cs typeface="+mn-cs"/>
            </a:endParaRPr>
          </a:p>
        </p:txBody>
      </p:sp>
      <p:sp>
        <p:nvSpPr>
          <p:cNvPr id="27" name="TextBox 26">
            <a:extLst>
              <a:ext uri="{FF2B5EF4-FFF2-40B4-BE49-F238E27FC236}">
                <a16:creationId xmlns:a16="http://schemas.microsoft.com/office/drawing/2014/main" id="{44C68FEC-001B-D3CE-BD45-112CD8CDDDA4}"/>
              </a:ext>
            </a:extLst>
          </p:cNvPr>
          <p:cNvSpPr txBox="1"/>
          <p:nvPr/>
        </p:nvSpPr>
        <p:spPr>
          <a:xfrm>
            <a:off x="1348546" y="1507815"/>
            <a:ext cx="839974" cy="276999"/>
          </a:xfrm>
          <a:prstGeom prst="rect">
            <a:avLst/>
          </a:prstGeom>
          <a:noFill/>
        </p:spPr>
        <p:txBody>
          <a:bodyPr wrap="non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Initiator</a:t>
            </a:r>
          </a:p>
        </p:txBody>
      </p:sp>
      <p:cxnSp>
        <p:nvCxnSpPr>
          <p:cNvPr id="33" name="Straight Arrow Connector 32">
            <a:extLst>
              <a:ext uri="{FF2B5EF4-FFF2-40B4-BE49-F238E27FC236}">
                <a16:creationId xmlns:a16="http://schemas.microsoft.com/office/drawing/2014/main" id="{7AC56FE7-5A96-457C-C546-19A039B1F97F}"/>
              </a:ext>
            </a:extLst>
          </p:cNvPr>
          <p:cNvCxnSpPr>
            <a:cxnSpLocks/>
          </p:cNvCxnSpPr>
          <p:nvPr/>
        </p:nvCxnSpPr>
        <p:spPr>
          <a:xfrm>
            <a:off x="1323832" y="2578175"/>
            <a:ext cx="422554"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28D10B55-4473-839C-349F-A3402D73B735}"/>
              </a:ext>
            </a:extLst>
          </p:cNvPr>
          <p:cNvCxnSpPr>
            <a:cxnSpLocks/>
          </p:cNvCxnSpPr>
          <p:nvPr/>
        </p:nvCxnSpPr>
        <p:spPr>
          <a:xfrm>
            <a:off x="10166026" y="2578175"/>
            <a:ext cx="379304" cy="1044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50E67F9F-7EE8-2268-6EF3-3D508B1D1FDE}"/>
              </a:ext>
            </a:extLst>
          </p:cNvPr>
          <p:cNvCxnSpPr>
            <a:cxnSpLocks/>
          </p:cNvCxnSpPr>
          <p:nvPr/>
        </p:nvCxnSpPr>
        <p:spPr>
          <a:xfrm flipH="1" flipV="1">
            <a:off x="10166026" y="3794610"/>
            <a:ext cx="343328" cy="465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406D544D-0EC1-113C-BF97-4BAFC03B09F8}"/>
              </a:ext>
            </a:extLst>
          </p:cNvPr>
          <p:cNvCxnSpPr>
            <a:cxnSpLocks/>
          </p:cNvCxnSpPr>
          <p:nvPr/>
        </p:nvCxnSpPr>
        <p:spPr>
          <a:xfrm flipH="1">
            <a:off x="1311475" y="3799267"/>
            <a:ext cx="410196" cy="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6" name="Rounded Rectangle 65">
            <a:extLst>
              <a:ext uri="{FF2B5EF4-FFF2-40B4-BE49-F238E27FC236}">
                <a16:creationId xmlns:a16="http://schemas.microsoft.com/office/drawing/2014/main" id="{44CA7676-20B0-42A8-CDE8-907023754B90}"/>
              </a:ext>
            </a:extLst>
          </p:cNvPr>
          <p:cNvSpPr/>
          <p:nvPr/>
        </p:nvSpPr>
        <p:spPr>
          <a:xfrm>
            <a:off x="305433" y="3969071"/>
            <a:ext cx="967941" cy="830686"/>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Local QPN</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100</a:t>
            </a:r>
          </a:p>
        </p:txBody>
      </p:sp>
      <p:sp>
        <p:nvSpPr>
          <p:cNvPr id="67" name="Rounded Rectangle 66">
            <a:extLst>
              <a:ext uri="{FF2B5EF4-FFF2-40B4-BE49-F238E27FC236}">
                <a16:creationId xmlns:a16="http://schemas.microsoft.com/office/drawing/2014/main" id="{C46EB498-868C-5069-B6E3-B3123E160701}"/>
              </a:ext>
            </a:extLst>
          </p:cNvPr>
          <p:cNvSpPr/>
          <p:nvPr/>
        </p:nvSpPr>
        <p:spPr>
          <a:xfrm>
            <a:off x="10563975" y="2441781"/>
            <a:ext cx="1068855" cy="2714973"/>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i="0" u="none" strike="noStrike" kern="1200" cap="none" spc="0" normalizeH="0" baseline="0" noProof="0" dirty="0">
                <a:ln>
                  <a:noFill/>
                </a:ln>
                <a:solidFill>
                  <a:prstClr val="white"/>
                </a:solidFill>
                <a:effectLst/>
                <a:uLnTx/>
                <a:uFillTx/>
                <a:latin typeface="Arial"/>
                <a:ea typeface="+mn-ea"/>
                <a:cs typeface="+mn-cs"/>
              </a:rPr>
              <a:t>GSI</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i="0" u="none" strike="noStrike" kern="1200" cap="none" spc="0" normalizeH="0" baseline="0" noProof="0" dirty="0">
                <a:ln>
                  <a:noFill/>
                </a:ln>
                <a:solidFill>
                  <a:prstClr val="white"/>
                </a:solidFill>
                <a:effectLst/>
                <a:uLnTx/>
                <a:uFillTx/>
                <a:latin typeface="Arial"/>
                <a:ea typeface="+mn-ea"/>
                <a:cs typeface="+mn-cs"/>
              </a:rPr>
              <a:t>QP1</a:t>
            </a:r>
          </a:p>
          <a:p>
            <a:pPr marL="0" marR="0" lvl="0" indent="0" algn="ctr" defTabSz="914400" rtl="0" eaLnBrk="1" fontAlgn="auto" latinLnBrk="0" hangingPunct="1">
              <a:lnSpc>
                <a:spcPct val="90000"/>
              </a:lnSpc>
              <a:spcBef>
                <a:spcPts val="600"/>
              </a:spcBef>
              <a:spcAft>
                <a:spcPts val="0"/>
              </a:spcAft>
              <a:buClrTx/>
              <a:buSzTx/>
              <a:buFontTx/>
              <a:buNone/>
              <a:tabLst/>
              <a:defRPr/>
            </a:pPr>
            <a:endParaRPr kumimoji="0" lang="en-US" sz="2000" i="0" u="none" strike="noStrike" kern="1200" cap="none" spc="0" normalizeH="0" baseline="0" noProof="0" dirty="0">
              <a:ln>
                <a:noFill/>
              </a:ln>
              <a:solidFill>
                <a:prstClr val="white"/>
              </a:solidFill>
              <a:effectLst/>
              <a:uLnTx/>
              <a:uFillTx/>
              <a:latin typeface="Arial"/>
              <a:ea typeface="+mn-ea"/>
              <a:cs typeface="+mn-cs"/>
            </a:endParaRPr>
          </a:p>
        </p:txBody>
      </p:sp>
      <p:sp>
        <p:nvSpPr>
          <p:cNvPr id="75" name="Rounded Rectangle 74">
            <a:extLst>
              <a:ext uri="{FF2B5EF4-FFF2-40B4-BE49-F238E27FC236}">
                <a16:creationId xmlns:a16="http://schemas.microsoft.com/office/drawing/2014/main" id="{B1465A5D-1792-CD61-DEEA-D6C7C5B26AD4}"/>
              </a:ext>
            </a:extLst>
          </p:cNvPr>
          <p:cNvSpPr/>
          <p:nvPr/>
        </p:nvSpPr>
        <p:spPr>
          <a:xfrm>
            <a:off x="10614431" y="3986717"/>
            <a:ext cx="967941" cy="830686"/>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Local QPN</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200</a:t>
            </a:r>
          </a:p>
        </p:txBody>
      </p:sp>
      <p:sp>
        <p:nvSpPr>
          <p:cNvPr id="24" name="TextBox 23">
            <a:extLst>
              <a:ext uri="{FF2B5EF4-FFF2-40B4-BE49-F238E27FC236}">
                <a16:creationId xmlns:a16="http://schemas.microsoft.com/office/drawing/2014/main" id="{D9BEB458-C677-00B3-A092-8D4D3EC7C175}"/>
              </a:ext>
            </a:extLst>
          </p:cNvPr>
          <p:cNvSpPr txBox="1"/>
          <p:nvPr/>
        </p:nvSpPr>
        <p:spPr>
          <a:xfrm>
            <a:off x="9833147" y="1499460"/>
            <a:ext cx="712183" cy="276999"/>
          </a:xfrm>
          <a:prstGeom prst="rect">
            <a:avLst/>
          </a:prstGeom>
          <a:noFill/>
        </p:spPr>
        <p:txBody>
          <a:bodyPr wrap="non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Target</a:t>
            </a:r>
          </a:p>
        </p:txBody>
      </p:sp>
      <p:cxnSp>
        <p:nvCxnSpPr>
          <p:cNvPr id="21" name="Straight Arrow Connector 20">
            <a:extLst>
              <a:ext uri="{FF2B5EF4-FFF2-40B4-BE49-F238E27FC236}">
                <a16:creationId xmlns:a16="http://schemas.microsoft.com/office/drawing/2014/main" id="{52898D3E-9000-33DE-F031-18B00FBCED09}"/>
              </a:ext>
            </a:extLst>
          </p:cNvPr>
          <p:cNvCxnSpPr>
            <a:cxnSpLocks/>
          </p:cNvCxnSpPr>
          <p:nvPr/>
        </p:nvCxnSpPr>
        <p:spPr>
          <a:xfrm>
            <a:off x="1746386" y="2578175"/>
            <a:ext cx="8377168" cy="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 name="Straight Connector 1">
            <a:extLst>
              <a:ext uri="{FF2B5EF4-FFF2-40B4-BE49-F238E27FC236}">
                <a16:creationId xmlns:a16="http://schemas.microsoft.com/office/drawing/2014/main" id="{7AE477A7-6094-66D1-D24F-EFC20A8B7872}"/>
              </a:ext>
            </a:extLst>
          </p:cNvPr>
          <p:cNvCxnSpPr/>
          <p:nvPr/>
        </p:nvCxnSpPr>
        <p:spPr>
          <a:xfrm>
            <a:off x="1290421" y="3794610"/>
            <a:ext cx="9235980" cy="0"/>
          </a:xfrm>
          <a:prstGeom prst="line">
            <a:avLst/>
          </a:prstGeom>
          <a:ln w="38100" cap="flat" cmpd="sng" algn="ctr">
            <a:solidFill>
              <a:srgbClr val="00B050"/>
            </a:solidFill>
            <a:prstDash val="dash"/>
            <a:round/>
            <a:headEnd type="triangle" w="lg" len="lg"/>
            <a:tailEnd type="triangle" w="lg" len="lg"/>
          </a:ln>
        </p:spPr>
        <p:style>
          <a:lnRef idx="0">
            <a:scrgbClr r="0" g="0" b="0"/>
          </a:lnRef>
          <a:fillRef idx="0">
            <a:scrgbClr r="0" g="0" b="0"/>
          </a:fillRef>
          <a:effectRef idx="0">
            <a:scrgbClr r="0" g="0" b="0"/>
          </a:effectRef>
          <a:fontRef idx="minor">
            <a:schemeClr val="tx1"/>
          </a:fontRef>
        </p:style>
      </p:cxnSp>
      <p:sp>
        <p:nvSpPr>
          <p:cNvPr id="4" name="TextBox 3">
            <a:extLst>
              <a:ext uri="{FF2B5EF4-FFF2-40B4-BE49-F238E27FC236}">
                <a16:creationId xmlns:a16="http://schemas.microsoft.com/office/drawing/2014/main" id="{D469A5AD-C4EA-151F-534E-60EB273DFC99}"/>
              </a:ext>
            </a:extLst>
          </p:cNvPr>
          <p:cNvSpPr txBox="1"/>
          <p:nvPr/>
        </p:nvSpPr>
        <p:spPr>
          <a:xfrm>
            <a:off x="2020501" y="3492019"/>
            <a:ext cx="7772400" cy="276999"/>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Exchange memory region information </a:t>
            </a:r>
          </a:p>
        </p:txBody>
      </p:sp>
    </p:spTree>
    <p:extLst>
      <p:ext uri="{BB962C8B-B14F-4D97-AF65-F5344CB8AC3E}">
        <p14:creationId xmlns:p14="http://schemas.microsoft.com/office/powerpoint/2010/main" val="3322281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D7792A-FEA5-71D1-041B-3338FCBC964D}"/>
              </a:ext>
            </a:extLst>
          </p:cNvPr>
          <p:cNvPicPr>
            <a:picLocks noChangeAspect="1"/>
          </p:cNvPicPr>
          <p:nvPr/>
        </p:nvPicPr>
        <p:blipFill>
          <a:blip r:embed="rId2"/>
          <a:stretch>
            <a:fillRect/>
          </a:stretch>
        </p:blipFill>
        <p:spPr>
          <a:xfrm>
            <a:off x="841749" y="1529084"/>
            <a:ext cx="11054576" cy="4136394"/>
          </a:xfrm>
          <a:prstGeom prst="rect">
            <a:avLst/>
          </a:prstGeom>
        </p:spPr>
      </p:pic>
      <p:pic>
        <p:nvPicPr>
          <p:cNvPr id="3" name="Picture 2">
            <a:extLst>
              <a:ext uri="{FF2B5EF4-FFF2-40B4-BE49-F238E27FC236}">
                <a16:creationId xmlns:a16="http://schemas.microsoft.com/office/drawing/2014/main" id="{41A92E6E-3EAE-042E-D750-82018E4313B5}"/>
              </a:ext>
            </a:extLst>
          </p:cNvPr>
          <p:cNvPicPr>
            <a:picLocks noChangeAspect="1"/>
          </p:cNvPicPr>
          <p:nvPr/>
        </p:nvPicPr>
        <p:blipFill>
          <a:blip r:embed="rId3"/>
          <a:stretch>
            <a:fillRect/>
          </a:stretch>
        </p:blipFill>
        <p:spPr>
          <a:xfrm>
            <a:off x="2923276" y="463670"/>
            <a:ext cx="5448300" cy="685800"/>
          </a:xfrm>
          <a:prstGeom prst="rect">
            <a:avLst/>
          </a:prstGeom>
        </p:spPr>
      </p:pic>
    </p:spTree>
    <p:extLst>
      <p:ext uri="{BB962C8B-B14F-4D97-AF65-F5344CB8AC3E}">
        <p14:creationId xmlns:p14="http://schemas.microsoft.com/office/powerpoint/2010/main" val="33672176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screenshot of a computer&#10;&#10;AI-generated content may be incorrect.">
            <a:extLst>
              <a:ext uri="{FF2B5EF4-FFF2-40B4-BE49-F238E27FC236}">
                <a16:creationId xmlns:a16="http://schemas.microsoft.com/office/drawing/2014/main" id="{75050E68-38EC-D98B-9FC0-7C400AE354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669" y="2516347"/>
            <a:ext cx="4515480" cy="1409897"/>
          </a:xfrm>
          <a:prstGeom prst="rect">
            <a:avLst/>
          </a:prstGeom>
        </p:spPr>
      </p:pic>
      <p:pic>
        <p:nvPicPr>
          <p:cNvPr id="12" name="Picture 11" descr="A screenshot of a computer&#10;&#10;AI-generated content may be incorrect.">
            <a:extLst>
              <a:ext uri="{FF2B5EF4-FFF2-40B4-BE49-F238E27FC236}">
                <a16:creationId xmlns:a16="http://schemas.microsoft.com/office/drawing/2014/main" id="{0EA3446B-E5D8-B7DF-E531-6D75BBD806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4314" y="3693892"/>
            <a:ext cx="4391638" cy="1362265"/>
          </a:xfrm>
          <a:prstGeom prst="rect">
            <a:avLst/>
          </a:prstGeom>
        </p:spPr>
      </p:pic>
      <p:pic>
        <p:nvPicPr>
          <p:cNvPr id="14" name="Picture 13" descr="A screenshot of a computer&#10;&#10;AI-generated content may be incorrect.">
            <a:extLst>
              <a:ext uri="{FF2B5EF4-FFF2-40B4-BE49-F238E27FC236}">
                <a16:creationId xmlns:a16="http://schemas.microsoft.com/office/drawing/2014/main" id="{ED575363-E001-07CB-F1CF-1136C3D540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8942" y="5034146"/>
            <a:ext cx="4324954" cy="1428949"/>
          </a:xfrm>
          <a:prstGeom prst="rect">
            <a:avLst/>
          </a:prstGeom>
        </p:spPr>
      </p:pic>
      <p:sp>
        <p:nvSpPr>
          <p:cNvPr id="2" name="Title 1">
            <a:extLst>
              <a:ext uri="{FF2B5EF4-FFF2-40B4-BE49-F238E27FC236}">
                <a16:creationId xmlns:a16="http://schemas.microsoft.com/office/drawing/2014/main" id="{1922DD49-9829-BFE4-86E9-1E8206EC867D}"/>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On the Wire…</a:t>
            </a:r>
          </a:p>
        </p:txBody>
      </p:sp>
      <p:pic>
        <p:nvPicPr>
          <p:cNvPr id="4" name="Picture 3" descr="A number and numbers on a blue background&#10;&#10;AI-generated content may be incorrect.">
            <a:extLst>
              <a:ext uri="{FF2B5EF4-FFF2-40B4-BE49-F238E27FC236}">
                <a16:creationId xmlns:a16="http://schemas.microsoft.com/office/drawing/2014/main" id="{44DC7AA9-554E-5408-C6B8-0467852898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61920" y="1405340"/>
            <a:ext cx="8668159" cy="612294"/>
          </a:xfrm>
          <a:prstGeom prst="rect">
            <a:avLst/>
          </a:prstGeom>
        </p:spPr>
      </p:pic>
      <p:sp>
        <p:nvSpPr>
          <p:cNvPr id="15" name="TextBox 14">
            <a:extLst>
              <a:ext uri="{FF2B5EF4-FFF2-40B4-BE49-F238E27FC236}">
                <a16:creationId xmlns:a16="http://schemas.microsoft.com/office/drawing/2014/main" id="{552D13A3-381F-E3C1-6EFC-36DAD0D29428}"/>
              </a:ext>
            </a:extLst>
          </p:cNvPr>
          <p:cNvSpPr txBox="1"/>
          <p:nvPr/>
        </p:nvSpPr>
        <p:spPr>
          <a:xfrm>
            <a:off x="1259174" y="2097784"/>
            <a:ext cx="1871282" cy="369332"/>
          </a:xfrm>
          <a:prstGeom prst="rect">
            <a:avLst/>
          </a:prstGeom>
          <a:noFill/>
        </p:spPr>
        <p:txBody>
          <a:bodyPr wrap="none" rtlCol="0">
            <a:spAutoFit/>
          </a:bodyPr>
          <a:lstStyle/>
          <a:p>
            <a:r>
              <a:rPr lang="en-US" dirty="0" err="1"/>
              <a:t>ConnectRequest</a:t>
            </a:r>
            <a:endParaRPr lang="en-US" dirty="0"/>
          </a:p>
        </p:txBody>
      </p:sp>
      <p:sp>
        <p:nvSpPr>
          <p:cNvPr id="16" name="TextBox 15">
            <a:extLst>
              <a:ext uri="{FF2B5EF4-FFF2-40B4-BE49-F238E27FC236}">
                <a16:creationId xmlns:a16="http://schemas.microsoft.com/office/drawing/2014/main" id="{48632067-E8C6-16B0-E369-14753BBD9725}"/>
              </a:ext>
            </a:extLst>
          </p:cNvPr>
          <p:cNvSpPr txBox="1"/>
          <p:nvPr/>
        </p:nvSpPr>
        <p:spPr>
          <a:xfrm>
            <a:off x="4926773" y="3128641"/>
            <a:ext cx="1598515" cy="369332"/>
          </a:xfrm>
          <a:prstGeom prst="rect">
            <a:avLst/>
          </a:prstGeom>
          <a:noFill/>
        </p:spPr>
        <p:txBody>
          <a:bodyPr wrap="none" rtlCol="0">
            <a:spAutoFit/>
          </a:bodyPr>
          <a:lstStyle/>
          <a:p>
            <a:r>
              <a:rPr lang="en-US" dirty="0" err="1"/>
              <a:t>ConnectReply</a:t>
            </a:r>
            <a:endParaRPr lang="en-US" dirty="0"/>
          </a:p>
        </p:txBody>
      </p:sp>
      <p:sp>
        <p:nvSpPr>
          <p:cNvPr id="17" name="TextBox 16">
            <a:extLst>
              <a:ext uri="{FF2B5EF4-FFF2-40B4-BE49-F238E27FC236}">
                <a16:creationId xmlns:a16="http://schemas.microsoft.com/office/drawing/2014/main" id="{061DEA93-E601-D7BF-7563-F7F09BC2F974}"/>
              </a:ext>
            </a:extLst>
          </p:cNvPr>
          <p:cNvSpPr txBox="1"/>
          <p:nvPr/>
        </p:nvSpPr>
        <p:spPr>
          <a:xfrm>
            <a:off x="8509416" y="4504513"/>
            <a:ext cx="1413079" cy="369332"/>
          </a:xfrm>
          <a:prstGeom prst="rect">
            <a:avLst/>
          </a:prstGeom>
          <a:noFill/>
        </p:spPr>
        <p:txBody>
          <a:bodyPr wrap="none" rtlCol="0">
            <a:spAutoFit/>
          </a:bodyPr>
          <a:lstStyle/>
          <a:p>
            <a:r>
              <a:rPr lang="en-US" dirty="0" err="1"/>
              <a:t>ReadyToUse</a:t>
            </a:r>
            <a:endParaRPr lang="en-US" dirty="0"/>
          </a:p>
        </p:txBody>
      </p:sp>
      <p:sp>
        <p:nvSpPr>
          <p:cNvPr id="18" name="Rectangle 17">
            <a:extLst>
              <a:ext uri="{FF2B5EF4-FFF2-40B4-BE49-F238E27FC236}">
                <a16:creationId xmlns:a16="http://schemas.microsoft.com/office/drawing/2014/main" id="{5D728E61-E30F-A969-AAD8-40772035A65B}"/>
              </a:ext>
            </a:extLst>
          </p:cNvPr>
          <p:cNvSpPr/>
          <p:nvPr/>
        </p:nvSpPr>
        <p:spPr>
          <a:xfrm>
            <a:off x="307035" y="3467572"/>
            <a:ext cx="1789837" cy="168026"/>
          </a:xfrm>
          <a:prstGeom prst="rect">
            <a:avLst/>
          </a:prstGeom>
          <a:noFill/>
          <a:ln w="28575">
            <a:solidFill>
              <a:srgbClr val="EF5B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0ED5EAB-02F3-BFE5-6DCD-9D08EC07128E}"/>
              </a:ext>
            </a:extLst>
          </p:cNvPr>
          <p:cNvSpPr/>
          <p:nvPr/>
        </p:nvSpPr>
        <p:spPr>
          <a:xfrm>
            <a:off x="7247244" y="5973549"/>
            <a:ext cx="1789837" cy="168026"/>
          </a:xfrm>
          <a:prstGeom prst="rect">
            <a:avLst/>
          </a:prstGeom>
          <a:noFill/>
          <a:ln w="28575">
            <a:solidFill>
              <a:srgbClr val="EF5B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6271772-5EDB-B4CD-7288-4481DDAF42E5}"/>
              </a:ext>
            </a:extLst>
          </p:cNvPr>
          <p:cNvSpPr/>
          <p:nvPr/>
        </p:nvSpPr>
        <p:spPr>
          <a:xfrm>
            <a:off x="3389265" y="4648226"/>
            <a:ext cx="1789837" cy="168026"/>
          </a:xfrm>
          <a:prstGeom prst="rect">
            <a:avLst/>
          </a:prstGeom>
          <a:noFill/>
          <a:ln w="28575">
            <a:solidFill>
              <a:srgbClr val="EF5B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58585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AE7E8-D1F0-805C-E57E-28D5CA8747E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4E1E44E-A39C-FADE-11E4-20A5938AACF4}"/>
              </a:ext>
            </a:extLst>
          </p:cNvPr>
          <p:cNvSpPr txBox="1"/>
          <p:nvPr/>
        </p:nvSpPr>
        <p:spPr>
          <a:xfrm>
            <a:off x="1384663" y="6662057"/>
            <a:ext cx="65" cy="276999"/>
          </a:xfrm>
          <a:prstGeom prst="rect">
            <a:avLst/>
          </a:prstGeom>
          <a:noFill/>
        </p:spPr>
        <p:txBody>
          <a:bodyPr wrap="none" lIns="0" tIns="0" rIns="0" bIns="0" rtlCol="0" anchor="t">
            <a:spAutoFit/>
          </a:bodyPr>
          <a:lstStyle/>
          <a:p>
            <a:pPr>
              <a:lnSpc>
                <a:spcPct val="90000"/>
              </a:lnSpc>
              <a:spcBef>
                <a:spcPts val="600"/>
              </a:spcBef>
            </a:pPr>
            <a:endParaRPr lang="en-US" sz="2000" dirty="0" err="1"/>
          </a:p>
        </p:txBody>
      </p:sp>
      <p:sp>
        <p:nvSpPr>
          <p:cNvPr id="10" name="Rectangle 9">
            <a:extLst>
              <a:ext uri="{FF2B5EF4-FFF2-40B4-BE49-F238E27FC236}">
                <a16:creationId xmlns:a16="http://schemas.microsoft.com/office/drawing/2014/main" id="{1DFE0169-3862-4253-06FA-D1783A502BC2}"/>
              </a:ext>
            </a:extLst>
          </p:cNvPr>
          <p:cNvSpPr/>
          <p:nvPr/>
        </p:nvSpPr>
        <p:spPr>
          <a:xfrm>
            <a:off x="1662864" y="1690688"/>
            <a:ext cx="4198257" cy="88768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dirty="0"/>
              <a:t>Server</a:t>
            </a:r>
          </a:p>
          <a:p>
            <a:pPr algn="ctr"/>
            <a:r>
              <a:rPr lang="en-US" dirty="0"/>
              <a:t>Application</a:t>
            </a:r>
          </a:p>
        </p:txBody>
      </p:sp>
      <p:grpSp>
        <p:nvGrpSpPr>
          <p:cNvPr id="4" name="Group 3">
            <a:extLst>
              <a:ext uri="{FF2B5EF4-FFF2-40B4-BE49-F238E27FC236}">
                <a16:creationId xmlns:a16="http://schemas.microsoft.com/office/drawing/2014/main" id="{5DD96A58-DB02-2C6C-BF54-ADDE9D960B02}"/>
              </a:ext>
            </a:extLst>
          </p:cNvPr>
          <p:cNvGrpSpPr/>
          <p:nvPr/>
        </p:nvGrpSpPr>
        <p:grpSpPr>
          <a:xfrm>
            <a:off x="1772254" y="2945187"/>
            <a:ext cx="1920102" cy="1757987"/>
            <a:chOff x="4255846" y="4455436"/>
            <a:chExt cx="1920102" cy="1757987"/>
          </a:xfrm>
        </p:grpSpPr>
        <p:sp>
          <p:nvSpPr>
            <p:cNvPr id="6" name="Rectangle 5">
              <a:hlinkClick r:id="rId3" action="ppaction://hlinksldjump"/>
              <a:extLst>
                <a:ext uri="{FF2B5EF4-FFF2-40B4-BE49-F238E27FC236}">
                  <a16:creationId xmlns:a16="http://schemas.microsoft.com/office/drawing/2014/main" id="{000D7FCC-2F8B-1EFE-76DE-25ADA9FAC281}"/>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05528D89-BA72-25F8-9757-EE48BFF9AEFC}"/>
                </a:ext>
              </a:extLst>
            </p:cNvPr>
            <p:cNvGrpSpPr/>
            <p:nvPr/>
          </p:nvGrpSpPr>
          <p:grpSpPr>
            <a:xfrm>
              <a:off x="4331104" y="4549959"/>
              <a:ext cx="1764896" cy="1603948"/>
              <a:chOff x="4336434" y="4189416"/>
              <a:chExt cx="1764896" cy="1603948"/>
            </a:xfrm>
          </p:grpSpPr>
          <p:sp>
            <p:nvSpPr>
              <p:cNvPr id="17" name="Rectangle 16">
                <a:extLst>
                  <a:ext uri="{FF2B5EF4-FFF2-40B4-BE49-F238E27FC236}">
                    <a16:creationId xmlns:a16="http://schemas.microsoft.com/office/drawing/2014/main" id="{336D9A62-5567-5602-7111-B562BFC74221}"/>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8" name="Straight Connector 17">
                <a:extLst>
                  <a:ext uri="{FF2B5EF4-FFF2-40B4-BE49-F238E27FC236}">
                    <a16:creationId xmlns:a16="http://schemas.microsoft.com/office/drawing/2014/main" id="{69BAAA7C-3016-B83E-83EA-F12DBB6B2D38}"/>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14869810-65D7-355D-D15E-558520D0FD49}"/>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20" name="Rectangle 19">
                <a:extLst>
                  <a:ext uri="{FF2B5EF4-FFF2-40B4-BE49-F238E27FC236}">
                    <a16:creationId xmlns:a16="http://schemas.microsoft.com/office/drawing/2014/main" id="{33D62DF5-7228-AB9D-11AE-1263E1DF683F}"/>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21" name="Rectangle 20">
                <a:extLst>
                  <a:ext uri="{FF2B5EF4-FFF2-40B4-BE49-F238E27FC236}">
                    <a16:creationId xmlns:a16="http://schemas.microsoft.com/office/drawing/2014/main" id="{227F873D-6AC5-B498-F21A-C78B044FAFDD}"/>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22" name="Rectangle 21">
                <a:extLst>
                  <a:ext uri="{FF2B5EF4-FFF2-40B4-BE49-F238E27FC236}">
                    <a16:creationId xmlns:a16="http://schemas.microsoft.com/office/drawing/2014/main" id="{4091BCD9-4315-EB58-512B-E79ECF098A30}"/>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23" name="Straight Connector 22">
                <a:extLst>
                  <a:ext uri="{FF2B5EF4-FFF2-40B4-BE49-F238E27FC236}">
                    <a16:creationId xmlns:a16="http://schemas.microsoft.com/office/drawing/2014/main" id="{5F561F86-0D53-21C6-521A-83FDC88EEA19}"/>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A6411CD6-6AA3-4C88-B6FF-C5292AE4D7E2}"/>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CE89DC99-E392-0BC5-8340-2E53A4CA724C}"/>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26" name="Straight Arrow Connector 25">
                <a:extLst>
                  <a:ext uri="{FF2B5EF4-FFF2-40B4-BE49-F238E27FC236}">
                    <a16:creationId xmlns:a16="http://schemas.microsoft.com/office/drawing/2014/main" id="{2B95394F-1200-FF8B-B01C-AD18B25C4D2C}"/>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F479E999-7850-7F3A-3E2F-BB9F4B0740D8}"/>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1AC2373F-0174-34CD-DFEE-12BC22932292}"/>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A55D16E9-B9EC-DF11-E90B-A92B79B4033D}"/>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5092FA0D-2746-0889-96F8-D3F578EB90A6}"/>
                  </a:ext>
                </a:extLst>
              </p:cNvPr>
              <p:cNvSpPr txBox="1"/>
              <p:nvPr/>
            </p:nvSpPr>
            <p:spPr>
              <a:xfrm rot="16200000">
                <a:off x="5408195" y="4840060"/>
                <a:ext cx="1109271" cy="276999"/>
              </a:xfrm>
              <a:prstGeom prst="rect">
                <a:avLst/>
              </a:prstGeom>
              <a:noFill/>
            </p:spPr>
            <p:txBody>
              <a:bodyPr wrap="square" rtlCol="0">
                <a:spAutoFit/>
              </a:bodyPr>
              <a:lstStyle/>
              <a:p>
                <a:pPr algn="ctr"/>
                <a:r>
                  <a:rPr lang="en-US" sz="1200" dirty="0" err="1"/>
                  <a:t>Recv</a:t>
                </a:r>
                <a:r>
                  <a:rPr lang="en-US" sz="1200" dirty="0"/>
                  <a:t> Queue</a:t>
                </a:r>
              </a:p>
            </p:txBody>
          </p:sp>
        </p:grpSp>
        <p:sp>
          <p:nvSpPr>
            <p:cNvPr id="9" name="TextBox 8">
              <a:extLst>
                <a:ext uri="{FF2B5EF4-FFF2-40B4-BE49-F238E27FC236}">
                  <a16:creationId xmlns:a16="http://schemas.microsoft.com/office/drawing/2014/main" id="{CE775416-D8DB-58FF-084C-B863AA69837B}"/>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grpSp>
        <p:nvGrpSpPr>
          <p:cNvPr id="31" name="Group 30">
            <a:extLst>
              <a:ext uri="{FF2B5EF4-FFF2-40B4-BE49-F238E27FC236}">
                <a16:creationId xmlns:a16="http://schemas.microsoft.com/office/drawing/2014/main" id="{47964BE5-455B-D09B-0D9B-9159BCADC759}"/>
              </a:ext>
            </a:extLst>
          </p:cNvPr>
          <p:cNvGrpSpPr/>
          <p:nvPr/>
        </p:nvGrpSpPr>
        <p:grpSpPr>
          <a:xfrm>
            <a:off x="3806990" y="2955971"/>
            <a:ext cx="1125622" cy="1757987"/>
            <a:chOff x="8385638" y="2749687"/>
            <a:chExt cx="1125622" cy="1757987"/>
          </a:xfrm>
        </p:grpSpPr>
        <p:sp>
          <p:nvSpPr>
            <p:cNvPr id="32" name="Rectangle 31">
              <a:hlinkClick r:id="rId4" action="ppaction://hlinksldjump"/>
              <a:extLst>
                <a:ext uri="{FF2B5EF4-FFF2-40B4-BE49-F238E27FC236}">
                  <a16:creationId xmlns:a16="http://schemas.microsoft.com/office/drawing/2014/main" id="{E8CD8778-6C2A-9EBF-64B0-2AB843B14186}"/>
                </a:ext>
              </a:extLst>
            </p:cNvPr>
            <p:cNvSpPr/>
            <p:nvPr/>
          </p:nvSpPr>
          <p:spPr>
            <a:xfrm>
              <a:off x="8387000" y="2749687"/>
              <a:ext cx="1124260" cy="1757987"/>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64429132-0B96-4873-B403-B3E6F378259C}"/>
                </a:ext>
              </a:extLst>
            </p:cNvPr>
            <p:cNvSpPr/>
            <p:nvPr/>
          </p:nvSpPr>
          <p:spPr>
            <a:xfrm>
              <a:off x="8786403" y="3196479"/>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35" name="Rectangle 34">
              <a:extLst>
                <a:ext uri="{FF2B5EF4-FFF2-40B4-BE49-F238E27FC236}">
                  <a16:creationId xmlns:a16="http://schemas.microsoft.com/office/drawing/2014/main" id="{BEA77C38-8A2A-44D9-47A6-39F32E6062E8}"/>
                </a:ext>
              </a:extLst>
            </p:cNvPr>
            <p:cNvSpPr/>
            <p:nvPr/>
          </p:nvSpPr>
          <p:spPr>
            <a:xfrm>
              <a:off x="8786403" y="3508774"/>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39" name="Rectangle 38">
              <a:extLst>
                <a:ext uri="{FF2B5EF4-FFF2-40B4-BE49-F238E27FC236}">
                  <a16:creationId xmlns:a16="http://schemas.microsoft.com/office/drawing/2014/main" id="{CBA2876A-DD9E-EBBB-DF3D-9065DA2E614B}"/>
                </a:ext>
              </a:extLst>
            </p:cNvPr>
            <p:cNvSpPr/>
            <p:nvPr/>
          </p:nvSpPr>
          <p:spPr>
            <a:xfrm>
              <a:off x="8786403" y="3826065"/>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cxnSp>
          <p:nvCxnSpPr>
            <p:cNvPr id="40" name="Straight Connector 39">
              <a:extLst>
                <a:ext uri="{FF2B5EF4-FFF2-40B4-BE49-F238E27FC236}">
                  <a16:creationId xmlns:a16="http://schemas.microsoft.com/office/drawing/2014/main" id="{7768C4A2-D9A2-8FE0-60E4-B9FE7F89C270}"/>
                </a:ext>
              </a:extLst>
            </p:cNvPr>
            <p:cNvCxnSpPr>
              <a:cxnSpLocks/>
            </p:cNvCxnSpPr>
            <p:nvPr/>
          </p:nvCxnSpPr>
          <p:spPr>
            <a:xfrm>
              <a:off x="8786403"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315EC1C-BA56-7CD5-3119-C9300CBFF437}"/>
                </a:ext>
              </a:extLst>
            </p:cNvPr>
            <p:cNvCxnSpPr>
              <a:cxnSpLocks/>
            </p:cNvCxnSpPr>
            <p:nvPr/>
          </p:nvCxnSpPr>
          <p:spPr>
            <a:xfrm>
              <a:off x="9276081"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F0904AE8-A4B3-7383-CA83-0C2F3166D0E5}"/>
                </a:ext>
              </a:extLst>
            </p:cNvPr>
            <p:cNvCxnSpPr>
              <a:cxnSpLocks/>
            </p:cNvCxnSpPr>
            <p:nvPr/>
          </p:nvCxnSpPr>
          <p:spPr>
            <a:xfrm flipV="1">
              <a:off x="9027163" y="2810226"/>
              <a:ext cx="0" cy="288387"/>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EA2BB9FC-1E75-8541-F995-88AB9520AFCA}"/>
                </a:ext>
              </a:extLst>
            </p:cNvPr>
            <p:cNvCxnSpPr>
              <a:cxnSpLocks/>
            </p:cNvCxnSpPr>
            <p:nvPr/>
          </p:nvCxnSpPr>
          <p:spPr>
            <a:xfrm flipH="1" flipV="1">
              <a:off x="9028744" y="4171619"/>
              <a:ext cx="1249" cy="288734"/>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F443029A-F4D3-5FC0-4AEC-3B55467B9D80}"/>
                </a:ext>
              </a:extLst>
            </p:cNvPr>
            <p:cNvSpPr txBox="1"/>
            <p:nvPr/>
          </p:nvSpPr>
          <p:spPr>
            <a:xfrm>
              <a:off x="8385638" y="2760471"/>
              <a:ext cx="512128" cy="369332"/>
            </a:xfrm>
            <a:prstGeom prst="rect">
              <a:avLst/>
            </a:prstGeom>
            <a:noFill/>
          </p:spPr>
          <p:txBody>
            <a:bodyPr wrap="none" rtlCol="0">
              <a:spAutoFit/>
            </a:bodyPr>
            <a:lstStyle/>
            <a:p>
              <a:r>
                <a:rPr lang="en-US" dirty="0"/>
                <a:t>CQ</a:t>
              </a:r>
            </a:p>
          </p:txBody>
        </p:sp>
      </p:grpSp>
      <p:sp>
        <p:nvSpPr>
          <p:cNvPr id="67" name="Rectangle 66">
            <a:extLst>
              <a:ext uri="{FF2B5EF4-FFF2-40B4-BE49-F238E27FC236}">
                <a16:creationId xmlns:a16="http://schemas.microsoft.com/office/drawing/2014/main" id="{1A75A40C-9689-B6CE-9298-C598D2D6EB4E}"/>
              </a:ext>
            </a:extLst>
          </p:cNvPr>
          <p:cNvSpPr/>
          <p:nvPr/>
        </p:nvSpPr>
        <p:spPr>
          <a:xfrm>
            <a:off x="1662864" y="2725118"/>
            <a:ext cx="4198257" cy="28812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9" name="Group 58">
            <a:extLst>
              <a:ext uri="{FF2B5EF4-FFF2-40B4-BE49-F238E27FC236}">
                <a16:creationId xmlns:a16="http://schemas.microsoft.com/office/drawing/2014/main" id="{D2613A47-59D0-DF09-D197-2F2278E722E4}"/>
              </a:ext>
            </a:extLst>
          </p:cNvPr>
          <p:cNvGrpSpPr/>
          <p:nvPr/>
        </p:nvGrpSpPr>
        <p:grpSpPr>
          <a:xfrm>
            <a:off x="3065304" y="5355946"/>
            <a:ext cx="813215" cy="552141"/>
            <a:chOff x="2488367" y="5254052"/>
            <a:chExt cx="813215" cy="552141"/>
          </a:xfrm>
        </p:grpSpPr>
        <p:sp>
          <p:nvSpPr>
            <p:cNvPr id="60" name="Rectangle 59">
              <a:extLst>
                <a:ext uri="{FF2B5EF4-FFF2-40B4-BE49-F238E27FC236}">
                  <a16:creationId xmlns:a16="http://schemas.microsoft.com/office/drawing/2014/main" id="{12F68683-4475-FB1E-E0B0-E1F5826CE169}"/>
                </a:ext>
              </a:extLst>
            </p:cNvPr>
            <p:cNvSpPr/>
            <p:nvPr/>
          </p:nvSpPr>
          <p:spPr>
            <a:xfrm>
              <a:off x="2585800" y="5343993"/>
              <a:ext cx="715782" cy="32470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p>
          </p:txBody>
        </p:sp>
        <p:sp>
          <p:nvSpPr>
            <p:cNvPr id="61" name="Rectangle 60">
              <a:extLst>
                <a:ext uri="{FF2B5EF4-FFF2-40B4-BE49-F238E27FC236}">
                  <a16:creationId xmlns:a16="http://schemas.microsoft.com/office/drawing/2014/main" id="{1222AE42-81D5-7AF4-7D9A-94DE2342E0ED}"/>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8F82F92F-898C-A21F-8F2C-AA67CC7FA327}"/>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 name="Straight Connector 62">
              <a:extLst>
                <a:ext uri="{FF2B5EF4-FFF2-40B4-BE49-F238E27FC236}">
                  <a16:creationId xmlns:a16="http://schemas.microsoft.com/office/drawing/2014/main" id="{BD0B035C-DFB9-0CA1-E670-F2138ACA4F5E}"/>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7DB29C2C-6F4A-0B0C-9F0A-38D9893FBC3D}"/>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5BF29635-D98B-6B86-58EC-A7D6C6519CB5}"/>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296E6FE5-9EDA-962F-B909-317BDBDD60DA}"/>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113" name="Connector: Elbow 112">
            <a:extLst>
              <a:ext uri="{FF2B5EF4-FFF2-40B4-BE49-F238E27FC236}">
                <a16:creationId xmlns:a16="http://schemas.microsoft.com/office/drawing/2014/main" id="{D8CAA860-7E3F-EA1D-3A41-AE29B2931B12}"/>
              </a:ext>
            </a:extLst>
          </p:cNvPr>
          <p:cNvCxnSpPr>
            <a:stCxn id="60" idx="2"/>
            <a:endCxn id="102" idx="2"/>
          </p:cNvCxnSpPr>
          <p:nvPr/>
        </p:nvCxnSpPr>
        <p:spPr>
          <a:xfrm rot="16200000" flipH="1">
            <a:off x="6162297" y="3128926"/>
            <a:ext cx="12700" cy="5283338"/>
          </a:xfrm>
          <a:prstGeom prst="bentConnector3">
            <a:avLst>
              <a:gd name="adj1" fmla="val 5222945"/>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15" name="TextBox 114">
            <a:extLst>
              <a:ext uri="{FF2B5EF4-FFF2-40B4-BE49-F238E27FC236}">
                <a16:creationId xmlns:a16="http://schemas.microsoft.com/office/drawing/2014/main" id="{FC8F2C92-3707-097F-D828-6223A0C65ECE}"/>
              </a:ext>
            </a:extLst>
          </p:cNvPr>
          <p:cNvSpPr txBox="1"/>
          <p:nvPr/>
        </p:nvSpPr>
        <p:spPr>
          <a:xfrm>
            <a:off x="5746508" y="6066641"/>
            <a:ext cx="801823" cy="369332"/>
          </a:xfrm>
          <a:prstGeom prst="rect">
            <a:avLst/>
          </a:prstGeom>
          <a:noFill/>
        </p:spPr>
        <p:txBody>
          <a:bodyPr wrap="none" rtlCol="0">
            <a:spAutoFit/>
          </a:bodyPr>
          <a:lstStyle/>
          <a:p>
            <a:r>
              <a:rPr lang="en-US" dirty="0"/>
              <a:t>RDMA</a:t>
            </a:r>
          </a:p>
        </p:txBody>
      </p:sp>
      <p:sp>
        <p:nvSpPr>
          <p:cNvPr id="116" name="Lightning Bolt 115">
            <a:extLst>
              <a:ext uri="{FF2B5EF4-FFF2-40B4-BE49-F238E27FC236}">
                <a16:creationId xmlns:a16="http://schemas.microsoft.com/office/drawing/2014/main" id="{81B0679A-C655-6EC7-58CC-5AEC2EC5E67D}"/>
              </a:ext>
            </a:extLst>
          </p:cNvPr>
          <p:cNvSpPr/>
          <p:nvPr/>
        </p:nvSpPr>
        <p:spPr>
          <a:xfrm rot="15520488">
            <a:off x="5638089" y="6144091"/>
            <a:ext cx="224851" cy="180572"/>
          </a:xfrm>
          <a:prstGeom prst="lightningBol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itle 118">
            <a:extLst>
              <a:ext uri="{FF2B5EF4-FFF2-40B4-BE49-F238E27FC236}">
                <a16:creationId xmlns:a16="http://schemas.microsoft.com/office/drawing/2014/main" id="{4F133123-52AF-C43B-4916-34D8A3E11B43}"/>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Send / </a:t>
            </a:r>
            <a:r>
              <a:rPr lang="en-US" dirty="0" err="1">
                <a:effectLst>
                  <a:outerShdw blurRad="38100" dist="38100" dir="2700000" algn="tl">
                    <a:srgbClr val="000000">
                      <a:alpha val="43137"/>
                    </a:srgbClr>
                  </a:outerShdw>
                </a:effectLst>
              </a:rPr>
              <a:t>Recv</a:t>
            </a:r>
            <a:r>
              <a:rPr lang="en-US" dirty="0">
                <a:effectLst>
                  <a:outerShdw blurRad="38100" dist="38100" dir="2700000" algn="tl">
                    <a:srgbClr val="000000">
                      <a:alpha val="43137"/>
                    </a:srgbClr>
                  </a:outerShdw>
                </a:effectLst>
              </a:rPr>
              <a:t> Model</a:t>
            </a:r>
          </a:p>
        </p:txBody>
      </p:sp>
      <p:sp>
        <p:nvSpPr>
          <p:cNvPr id="152" name="Rectangle 151">
            <a:hlinkClick r:id="rId5" action="ppaction://hlinksldjump"/>
            <a:extLst>
              <a:ext uri="{FF2B5EF4-FFF2-40B4-BE49-F238E27FC236}">
                <a16:creationId xmlns:a16="http://schemas.microsoft.com/office/drawing/2014/main" id="{62179B3F-EC33-9C60-DB04-613CF3031E62}"/>
              </a:ext>
            </a:extLst>
          </p:cNvPr>
          <p:cNvSpPr/>
          <p:nvPr/>
        </p:nvSpPr>
        <p:spPr>
          <a:xfrm>
            <a:off x="5007091" y="2955971"/>
            <a:ext cx="810746" cy="175798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a:extLst>
              <a:ext uri="{FF2B5EF4-FFF2-40B4-BE49-F238E27FC236}">
                <a16:creationId xmlns:a16="http://schemas.microsoft.com/office/drawing/2014/main" id="{3C063ABC-5279-5C4F-06FB-680217223946}"/>
              </a:ext>
            </a:extLst>
          </p:cNvPr>
          <p:cNvSpPr/>
          <p:nvPr/>
        </p:nvSpPr>
        <p:spPr>
          <a:xfrm>
            <a:off x="5094340" y="3402763"/>
            <a:ext cx="552100"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VA</a:t>
            </a:r>
          </a:p>
        </p:txBody>
      </p:sp>
      <p:sp>
        <p:nvSpPr>
          <p:cNvPr id="154" name="Rectangle 153">
            <a:extLst>
              <a:ext uri="{FF2B5EF4-FFF2-40B4-BE49-F238E27FC236}">
                <a16:creationId xmlns:a16="http://schemas.microsoft.com/office/drawing/2014/main" id="{EC312A52-DF2E-9EA3-43CC-AECD07473C7E}"/>
              </a:ext>
            </a:extLst>
          </p:cNvPr>
          <p:cNvSpPr/>
          <p:nvPr/>
        </p:nvSpPr>
        <p:spPr>
          <a:xfrm>
            <a:off x="5094340" y="3715058"/>
            <a:ext cx="552100" cy="269823"/>
          </a:xfrm>
          <a:prstGeom prst="rect">
            <a:avLst/>
          </a:prstGeom>
          <a:solidFill>
            <a:srgbClr val="FFD25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2"/>
                </a:solidFill>
              </a:rPr>
              <a:t>RKEY</a:t>
            </a:r>
          </a:p>
        </p:txBody>
      </p:sp>
      <p:sp>
        <p:nvSpPr>
          <p:cNvPr id="155" name="Rectangle 154">
            <a:extLst>
              <a:ext uri="{FF2B5EF4-FFF2-40B4-BE49-F238E27FC236}">
                <a16:creationId xmlns:a16="http://schemas.microsoft.com/office/drawing/2014/main" id="{EA8A215F-5367-D128-D602-AB5302E796BB}"/>
              </a:ext>
            </a:extLst>
          </p:cNvPr>
          <p:cNvSpPr/>
          <p:nvPr/>
        </p:nvSpPr>
        <p:spPr>
          <a:xfrm>
            <a:off x="5094340" y="4032349"/>
            <a:ext cx="552100"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LKEY</a:t>
            </a:r>
          </a:p>
        </p:txBody>
      </p:sp>
      <p:sp>
        <p:nvSpPr>
          <p:cNvPr id="160" name="TextBox 159">
            <a:extLst>
              <a:ext uri="{FF2B5EF4-FFF2-40B4-BE49-F238E27FC236}">
                <a16:creationId xmlns:a16="http://schemas.microsoft.com/office/drawing/2014/main" id="{0B54127B-E2EC-569C-C017-8239940BA34A}"/>
              </a:ext>
            </a:extLst>
          </p:cNvPr>
          <p:cNvSpPr txBox="1"/>
          <p:nvPr/>
        </p:nvSpPr>
        <p:spPr>
          <a:xfrm>
            <a:off x="5077016" y="3006627"/>
            <a:ext cx="365523" cy="369332"/>
          </a:xfrm>
          <a:prstGeom prst="rect">
            <a:avLst/>
          </a:prstGeom>
          <a:noFill/>
        </p:spPr>
        <p:txBody>
          <a:bodyPr wrap="none" rtlCol="0">
            <a:spAutoFit/>
          </a:bodyPr>
          <a:lstStyle/>
          <a:p>
            <a:r>
              <a:rPr lang="en-US" dirty="0"/>
              <a:t>MR</a:t>
            </a:r>
          </a:p>
        </p:txBody>
      </p:sp>
      <p:sp>
        <p:nvSpPr>
          <p:cNvPr id="161" name="Rectangle 160">
            <a:extLst>
              <a:ext uri="{FF2B5EF4-FFF2-40B4-BE49-F238E27FC236}">
                <a16:creationId xmlns:a16="http://schemas.microsoft.com/office/drawing/2014/main" id="{E7FB615F-5BEF-8FE9-B220-FF47A4AC6D08}"/>
              </a:ext>
            </a:extLst>
          </p:cNvPr>
          <p:cNvSpPr/>
          <p:nvPr/>
        </p:nvSpPr>
        <p:spPr>
          <a:xfrm>
            <a:off x="6711187" y="1690688"/>
            <a:ext cx="4198257" cy="88768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dirty="0"/>
              <a:t>Client</a:t>
            </a:r>
          </a:p>
          <a:p>
            <a:pPr algn="ctr"/>
            <a:r>
              <a:rPr lang="en-US" dirty="0"/>
              <a:t>Application</a:t>
            </a:r>
          </a:p>
        </p:txBody>
      </p:sp>
      <p:grpSp>
        <p:nvGrpSpPr>
          <p:cNvPr id="162" name="Group 161">
            <a:extLst>
              <a:ext uri="{FF2B5EF4-FFF2-40B4-BE49-F238E27FC236}">
                <a16:creationId xmlns:a16="http://schemas.microsoft.com/office/drawing/2014/main" id="{6706DF18-D507-CD3D-6ECC-F7EAACD1C073}"/>
              </a:ext>
            </a:extLst>
          </p:cNvPr>
          <p:cNvGrpSpPr/>
          <p:nvPr/>
        </p:nvGrpSpPr>
        <p:grpSpPr>
          <a:xfrm>
            <a:off x="6820577" y="2945187"/>
            <a:ext cx="1920102" cy="1757987"/>
            <a:chOff x="4255846" y="4455436"/>
            <a:chExt cx="1920102" cy="1757987"/>
          </a:xfrm>
        </p:grpSpPr>
        <p:sp>
          <p:nvSpPr>
            <p:cNvPr id="163" name="Rectangle 162">
              <a:hlinkClick r:id="rId3" action="ppaction://hlinksldjump"/>
              <a:extLst>
                <a:ext uri="{FF2B5EF4-FFF2-40B4-BE49-F238E27FC236}">
                  <a16:creationId xmlns:a16="http://schemas.microsoft.com/office/drawing/2014/main" id="{72AEDF90-862F-5CEE-463B-F73D3B54AAFF}"/>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4" name="Group 163">
              <a:extLst>
                <a:ext uri="{FF2B5EF4-FFF2-40B4-BE49-F238E27FC236}">
                  <a16:creationId xmlns:a16="http://schemas.microsoft.com/office/drawing/2014/main" id="{CAEE21AC-7E49-AD38-56BF-41818DB6694A}"/>
                </a:ext>
              </a:extLst>
            </p:cNvPr>
            <p:cNvGrpSpPr/>
            <p:nvPr/>
          </p:nvGrpSpPr>
          <p:grpSpPr>
            <a:xfrm>
              <a:off x="4331104" y="4549959"/>
              <a:ext cx="1764896" cy="1603948"/>
              <a:chOff x="4336434" y="4189416"/>
              <a:chExt cx="1764896" cy="1603948"/>
            </a:xfrm>
          </p:grpSpPr>
          <p:sp>
            <p:nvSpPr>
              <p:cNvPr id="168" name="Rectangle 167">
                <a:extLst>
                  <a:ext uri="{FF2B5EF4-FFF2-40B4-BE49-F238E27FC236}">
                    <a16:creationId xmlns:a16="http://schemas.microsoft.com/office/drawing/2014/main" id="{358D533C-5329-427B-4140-CB0E9E594401}"/>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69" name="Straight Connector 168">
                <a:extLst>
                  <a:ext uri="{FF2B5EF4-FFF2-40B4-BE49-F238E27FC236}">
                    <a16:creationId xmlns:a16="http://schemas.microsoft.com/office/drawing/2014/main" id="{4F91D81E-A7A4-5B97-540C-D8BB416C4494}"/>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70" name="Straight Connector 169">
                <a:extLst>
                  <a:ext uri="{FF2B5EF4-FFF2-40B4-BE49-F238E27FC236}">
                    <a16:creationId xmlns:a16="http://schemas.microsoft.com/office/drawing/2014/main" id="{16EF8971-EE5E-93C2-25C9-8FFA4754C9FF}"/>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171" name="Rectangle 170">
                <a:extLst>
                  <a:ext uri="{FF2B5EF4-FFF2-40B4-BE49-F238E27FC236}">
                    <a16:creationId xmlns:a16="http://schemas.microsoft.com/office/drawing/2014/main" id="{CDCF590F-4FFD-461A-2D5F-13A6B5280E82}"/>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72" name="Rectangle 171">
                <a:extLst>
                  <a:ext uri="{FF2B5EF4-FFF2-40B4-BE49-F238E27FC236}">
                    <a16:creationId xmlns:a16="http://schemas.microsoft.com/office/drawing/2014/main" id="{D952241D-D19B-277F-0EC1-2386979E3A57}"/>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sp>
            <p:nvSpPr>
              <p:cNvPr id="173" name="Rectangle 172">
                <a:extLst>
                  <a:ext uri="{FF2B5EF4-FFF2-40B4-BE49-F238E27FC236}">
                    <a16:creationId xmlns:a16="http://schemas.microsoft.com/office/drawing/2014/main" id="{8740A10F-BA43-618B-A821-F3C5A023171B}"/>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p>
            </p:txBody>
          </p:sp>
          <p:cxnSp>
            <p:nvCxnSpPr>
              <p:cNvPr id="174" name="Straight Connector 173">
                <a:extLst>
                  <a:ext uri="{FF2B5EF4-FFF2-40B4-BE49-F238E27FC236}">
                    <a16:creationId xmlns:a16="http://schemas.microsoft.com/office/drawing/2014/main" id="{7A11B708-BEC6-0275-E3BF-A3F7D8E26D82}"/>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75" name="Straight Connector 174">
                <a:extLst>
                  <a:ext uri="{FF2B5EF4-FFF2-40B4-BE49-F238E27FC236}">
                    <a16:creationId xmlns:a16="http://schemas.microsoft.com/office/drawing/2014/main" id="{0D162443-0EAA-1EF1-806A-EFF6DE89C0DC}"/>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176" name="TextBox 175">
                <a:extLst>
                  <a:ext uri="{FF2B5EF4-FFF2-40B4-BE49-F238E27FC236}">
                    <a16:creationId xmlns:a16="http://schemas.microsoft.com/office/drawing/2014/main" id="{9506E1FE-F456-1514-DA5E-5DBAA6BEFB7A}"/>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177" name="Straight Arrow Connector 176">
                <a:extLst>
                  <a:ext uri="{FF2B5EF4-FFF2-40B4-BE49-F238E27FC236}">
                    <a16:creationId xmlns:a16="http://schemas.microsoft.com/office/drawing/2014/main" id="{C1A4361E-D617-E835-F937-9F7578BC9B25}"/>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8" name="Straight Arrow Connector 177">
                <a:extLst>
                  <a:ext uri="{FF2B5EF4-FFF2-40B4-BE49-F238E27FC236}">
                    <a16:creationId xmlns:a16="http://schemas.microsoft.com/office/drawing/2014/main" id="{7895DFF0-797E-1611-51C2-8F5A21875874}"/>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9" name="Straight Arrow Connector 178">
                <a:extLst>
                  <a:ext uri="{FF2B5EF4-FFF2-40B4-BE49-F238E27FC236}">
                    <a16:creationId xmlns:a16="http://schemas.microsoft.com/office/drawing/2014/main" id="{FB45D41E-25CA-E32C-6881-821629BD11D4}"/>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0" name="Straight Arrow Connector 179">
                <a:extLst>
                  <a:ext uri="{FF2B5EF4-FFF2-40B4-BE49-F238E27FC236}">
                    <a16:creationId xmlns:a16="http://schemas.microsoft.com/office/drawing/2014/main" id="{7DE31959-1E48-2A0F-E90B-6BFAFADA62AA}"/>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1" name="TextBox 180">
                <a:extLst>
                  <a:ext uri="{FF2B5EF4-FFF2-40B4-BE49-F238E27FC236}">
                    <a16:creationId xmlns:a16="http://schemas.microsoft.com/office/drawing/2014/main" id="{7A032D44-B61A-C56A-0417-032328C3F11C}"/>
                  </a:ext>
                </a:extLst>
              </p:cNvPr>
              <p:cNvSpPr txBox="1"/>
              <p:nvPr/>
            </p:nvSpPr>
            <p:spPr>
              <a:xfrm rot="16200000">
                <a:off x="5408195" y="4840060"/>
                <a:ext cx="1109271" cy="276999"/>
              </a:xfrm>
              <a:prstGeom prst="rect">
                <a:avLst/>
              </a:prstGeom>
              <a:noFill/>
            </p:spPr>
            <p:txBody>
              <a:bodyPr wrap="square" rtlCol="0">
                <a:spAutoFit/>
              </a:bodyPr>
              <a:lstStyle/>
              <a:p>
                <a:pPr algn="ctr"/>
                <a:r>
                  <a:rPr lang="en-US" sz="1200" dirty="0" err="1"/>
                  <a:t>Recv</a:t>
                </a:r>
                <a:r>
                  <a:rPr lang="en-US" sz="1200" dirty="0"/>
                  <a:t> Queue</a:t>
                </a:r>
              </a:p>
            </p:txBody>
          </p:sp>
        </p:grpSp>
        <p:sp>
          <p:nvSpPr>
            <p:cNvPr id="165" name="TextBox 164">
              <a:extLst>
                <a:ext uri="{FF2B5EF4-FFF2-40B4-BE49-F238E27FC236}">
                  <a16:creationId xmlns:a16="http://schemas.microsoft.com/office/drawing/2014/main" id="{0913CFA7-9213-3D61-FBC9-FCAE4A567663}"/>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grpSp>
        <p:nvGrpSpPr>
          <p:cNvPr id="182" name="Group 181">
            <a:extLst>
              <a:ext uri="{FF2B5EF4-FFF2-40B4-BE49-F238E27FC236}">
                <a16:creationId xmlns:a16="http://schemas.microsoft.com/office/drawing/2014/main" id="{22CD42C4-A88D-4547-282C-F9A6CDC59BDD}"/>
              </a:ext>
            </a:extLst>
          </p:cNvPr>
          <p:cNvGrpSpPr/>
          <p:nvPr/>
        </p:nvGrpSpPr>
        <p:grpSpPr>
          <a:xfrm>
            <a:off x="8855313" y="2955971"/>
            <a:ext cx="1125622" cy="1757987"/>
            <a:chOff x="8385638" y="2749687"/>
            <a:chExt cx="1125622" cy="1757987"/>
          </a:xfrm>
        </p:grpSpPr>
        <p:sp>
          <p:nvSpPr>
            <p:cNvPr id="183" name="Rectangle 182">
              <a:hlinkClick r:id="rId4" action="ppaction://hlinksldjump"/>
              <a:extLst>
                <a:ext uri="{FF2B5EF4-FFF2-40B4-BE49-F238E27FC236}">
                  <a16:creationId xmlns:a16="http://schemas.microsoft.com/office/drawing/2014/main" id="{31C7987A-9BCB-4E4A-29C6-1C25B00C108A}"/>
                </a:ext>
              </a:extLst>
            </p:cNvPr>
            <p:cNvSpPr/>
            <p:nvPr/>
          </p:nvSpPr>
          <p:spPr>
            <a:xfrm>
              <a:off x="8387000" y="2749687"/>
              <a:ext cx="1124260" cy="1757987"/>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a:extLst>
                <a:ext uri="{FF2B5EF4-FFF2-40B4-BE49-F238E27FC236}">
                  <a16:creationId xmlns:a16="http://schemas.microsoft.com/office/drawing/2014/main" id="{61C6D9FB-0707-CBF5-A2D7-1FF04D587CC2}"/>
                </a:ext>
              </a:extLst>
            </p:cNvPr>
            <p:cNvSpPr/>
            <p:nvPr/>
          </p:nvSpPr>
          <p:spPr>
            <a:xfrm>
              <a:off x="8786403" y="3196479"/>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185" name="Rectangle 184">
              <a:extLst>
                <a:ext uri="{FF2B5EF4-FFF2-40B4-BE49-F238E27FC236}">
                  <a16:creationId xmlns:a16="http://schemas.microsoft.com/office/drawing/2014/main" id="{641F53DE-99E0-BFDA-B16D-80E1C6DE6AF0}"/>
                </a:ext>
              </a:extLst>
            </p:cNvPr>
            <p:cNvSpPr/>
            <p:nvPr/>
          </p:nvSpPr>
          <p:spPr>
            <a:xfrm>
              <a:off x="8786403" y="3508774"/>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186" name="Rectangle 185">
              <a:extLst>
                <a:ext uri="{FF2B5EF4-FFF2-40B4-BE49-F238E27FC236}">
                  <a16:creationId xmlns:a16="http://schemas.microsoft.com/office/drawing/2014/main" id="{79227558-0CDC-4DA3-2BEE-942A64760A2C}"/>
                </a:ext>
              </a:extLst>
            </p:cNvPr>
            <p:cNvSpPr/>
            <p:nvPr/>
          </p:nvSpPr>
          <p:spPr>
            <a:xfrm>
              <a:off x="8786403" y="3826065"/>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cxnSp>
          <p:nvCxnSpPr>
            <p:cNvPr id="187" name="Straight Connector 186">
              <a:extLst>
                <a:ext uri="{FF2B5EF4-FFF2-40B4-BE49-F238E27FC236}">
                  <a16:creationId xmlns:a16="http://schemas.microsoft.com/office/drawing/2014/main" id="{AC938D03-9C35-F0D5-5B3D-F430D03E370A}"/>
                </a:ext>
              </a:extLst>
            </p:cNvPr>
            <p:cNvCxnSpPr>
              <a:cxnSpLocks/>
            </p:cNvCxnSpPr>
            <p:nvPr/>
          </p:nvCxnSpPr>
          <p:spPr>
            <a:xfrm>
              <a:off x="8786403"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188" name="Straight Connector 187">
              <a:extLst>
                <a:ext uri="{FF2B5EF4-FFF2-40B4-BE49-F238E27FC236}">
                  <a16:creationId xmlns:a16="http://schemas.microsoft.com/office/drawing/2014/main" id="{053AAA44-6CCC-3FFA-45F1-5781C6E74DFB}"/>
                </a:ext>
              </a:extLst>
            </p:cNvPr>
            <p:cNvCxnSpPr>
              <a:cxnSpLocks/>
            </p:cNvCxnSpPr>
            <p:nvPr/>
          </p:nvCxnSpPr>
          <p:spPr>
            <a:xfrm>
              <a:off x="9276081"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189" name="Straight Arrow Connector 188">
              <a:extLst>
                <a:ext uri="{FF2B5EF4-FFF2-40B4-BE49-F238E27FC236}">
                  <a16:creationId xmlns:a16="http://schemas.microsoft.com/office/drawing/2014/main" id="{2F00E3F3-E413-753B-E732-A49B267CCED0}"/>
                </a:ext>
              </a:extLst>
            </p:cNvPr>
            <p:cNvCxnSpPr>
              <a:cxnSpLocks/>
            </p:cNvCxnSpPr>
            <p:nvPr/>
          </p:nvCxnSpPr>
          <p:spPr>
            <a:xfrm flipV="1">
              <a:off x="9027163" y="2810226"/>
              <a:ext cx="0" cy="288387"/>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cxnSp>
          <p:nvCxnSpPr>
            <p:cNvPr id="190" name="Straight Arrow Connector 189">
              <a:extLst>
                <a:ext uri="{FF2B5EF4-FFF2-40B4-BE49-F238E27FC236}">
                  <a16:creationId xmlns:a16="http://schemas.microsoft.com/office/drawing/2014/main" id="{24D41053-C103-D998-7A01-BA43932F232D}"/>
                </a:ext>
              </a:extLst>
            </p:cNvPr>
            <p:cNvCxnSpPr>
              <a:cxnSpLocks/>
            </p:cNvCxnSpPr>
            <p:nvPr/>
          </p:nvCxnSpPr>
          <p:spPr>
            <a:xfrm flipH="1" flipV="1">
              <a:off x="9028744" y="4171619"/>
              <a:ext cx="1249" cy="288734"/>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sp>
          <p:nvSpPr>
            <p:cNvPr id="191" name="TextBox 190">
              <a:extLst>
                <a:ext uri="{FF2B5EF4-FFF2-40B4-BE49-F238E27FC236}">
                  <a16:creationId xmlns:a16="http://schemas.microsoft.com/office/drawing/2014/main" id="{71A56A80-1373-7F7F-CA26-E617EDA5E8BF}"/>
                </a:ext>
              </a:extLst>
            </p:cNvPr>
            <p:cNvSpPr txBox="1"/>
            <p:nvPr/>
          </p:nvSpPr>
          <p:spPr>
            <a:xfrm>
              <a:off x="8385638" y="2760471"/>
              <a:ext cx="512128" cy="369332"/>
            </a:xfrm>
            <a:prstGeom prst="rect">
              <a:avLst/>
            </a:prstGeom>
            <a:noFill/>
          </p:spPr>
          <p:txBody>
            <a:bodyPr wrap="none" rtlCol="0">
              <a:spAutoFit/>
            </a:bodyPr>
            <a:lstStyle/>
            <a:p>
              <a:r>
                <a:rPr lang="en-US" dirty="0"/>
                <a:t>CQ</a:t>
              </a:r>
            </a:p>
          </p:txBody>
        </p:sp>
      </p:grpSp>
      <p:sp>
        <p:nvSpPr>
          <p:cNvPr id="192" name="Rectangle 191">
            <a:extLst>
              <a:ext uri="{FF2B5EF4-FFF2-40B4-BE49-F238E27FC236}">
                <a16:creationId xmlns:a16="http://schemas.microsoft.com/office/drawing/2014/main" id="{DAF9C3F1-AF9A-E209-BC47-3ED22D2240E2}"/>
              </a:ext>
            </a:extLst>
          </p:cNvPr>
          <p:cNvSpPr/>
          <p:nvPr/>
        </p:nvSpPr>
        <p:spPr>
          <a:xfrm>
            <a:off x="6711187" y="2725118"/>
            <a:ext cx="4198257" cy="28812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ectangle 202">
            <a:hlinkClick r:id="rId4" action="ppaction://hlinksldjump"/>
            <a:extLst>
              <a:ext uri="{FF2B5EF4-FFF2-40B4-BE49-F238E27FC236}">
                <a16:creationId xmlns:a16="http://schemas.microsoft.com/office/drawing/2014/main" id="{F7876BC2-2366-5A48-0BBD-00B904203267}"/>
              </a:ext>
            </a:extLst>
          </p:cNvPr>
          <p:cNvSpPr/>
          <p:nvPr/>
        </p:nvSpPr>
        <p:spPr>
          <a:xfrm>
            <a:off x="10055414" y="2955971"/>
            <a:ext cx="810746" cy="175798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ectangle 203">
            <a:extLst>
              <a:ext uri="{FF2B5EF4-FFF2-40B4-BE49-F238E27FC236}">
                <a16:creationId xmlns:a16="http://schemas.microsoft.com/office/drawing/2014/main" id="{27433237-A340-0B27-DC3B-EFC230DADD0D}"/>
              </a:ext>
            </a:extLst>
          </p:cNvPr>
          <p:cNvSpPr/>
          <p:nvPr/>
        </p:nvSpPr>
        <p:spPr>
          <a:xfrm>
            <a:off x="10142663" y="3402763"/>
            <a:ext cx="552100"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VA</a:t>
            </a:r>
          </a:p>
        </p:txBody>
      </p:sp>
      <p:sp>
        <p:nvSpPr>
          <p:cNvPr id="205" name="Rectangle 204">
            <a:extLst>
              <a:ext uri="{FF2B5EF4-FFF2-40B4-BE49-F238E27FC236}">
                <a16:creationId xmlns:a16="http://schemas.microsoft.com/office/drawing/2014/main" id="{5FCD9B2F-AA52-25DA-5C41-A93E4CA5F29E}"/>
              </a:ext>
            </a:extLst>
          </p:cNvPr>
          <p:cNvSpPr/>
          <p:nvPr/>
        </p:nvSpPr>
        <p:spPr>
          <a:xfrm>
            <a:off x="10142663" y="3715058"/>
            <a:ext cx="552100" cy="269823"/>
          </a:xfrm>
          <a:prstGeom prst="rect">
            <a:avLst/>
          </a:prstGeom>
          <a:solidFill>
            <a:srgbClr val="FF9C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2"/>
                </a:solidFill>
              </a:rPr>
              <a:t>RKEY</a:t>
            </a:r>
          </a:p>
        </p:txBody>
      </p:sp>
      <p:sp>
        <p:nvSpPr>
          <p:cNvPr id="206" name="Rectangle 205">
            <a:extLst>
              <a:ext uri="{FF2B5EF4-FFF2-40B4-BE49-F238E27FC236}">
                <a16:creationId xmlns:a16="http://schemas.microsoft.com/office/drawing/2014/main" id="{980B362C-90BD-B795-8838-BB7E6C674CCA}"/>
              </a:ext>
            </a:extLst>
          </p:cNvPr>
          <p:cNvSpPr/>
          <p:nvPr/>
        </p:nvSpPr>
        <p:spPr>
          <a:xfrm>
            <a:off x="10142663" y="4032349"/>
            <a:ext cx="552100"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LKEY</a:t>
            </a:r>
          </a:p>
        </p:txBody>
      </p:sp>
      <p:sp>
        <p:nvSpPr>
          <p:cNvPr id="207" name="TextBox 206">
            <a:extLst>
              <a:ext uri="{FF2B5EF4-FFF2-40B4-BE49-F238E27FC236}">
                <a16:creationId xmlns:a16="http://schemas.microsoft.com/office/drawing/2014/main" id="{A6C94B9B-CA6F-7EC8-BD44-EAF3FB66FD10}"/>
              </a:ext>
            </a:extLst>
          </p:cNvPr>
          <p:cNvSpPr txBox="1"/>
          <p:nvPr/>
        </p:nvSpPr>
        <p:spPr>
          <a:xfrm>
            <a:off x="10125339" y="3006627"/>
            <a:ext cx="365523" cy="369332"/>
          </a:xfrm>
          <a:prstGeom prst="rect">
            <a:avLst/>
          </a:prstGeom>
          <a:noFill/>
        </p:spPr>
        <p:txBody>
          <a:bodyPr wrap="none" rtlCol="0">
            <a:spAutoFit/>
          </a:bodyPr>
          <a:lstStyle/>
          <a:p>
            <a:r>
              <a:rPr lang="en-US" dirty="0"/>
              <a:t>MR</a:t>
            </a:r>
          </a:p>
        </p:txBody>
      </p:sp>
      <p:grpSp>
        <p:nvGrpSpPr>
          <p:cNvPr id="101" name="Group 100">
            <a:extLst>
              <a:ext uri="{FF2B5EF4-FFF2-40B4-BE49-F238E27FC236}">
                <a16:creationId xmlns:a16="http://schemas.microsoft.com/office/drawing/2014/main" id="{45FD9A80-1A35-1647-566D-D1A34BF74B89}"/>
              </a:ext>
            </a:extLst>
          </p:cNvPr>
          <p:cNvGrpSpPr/>
          <p:nvPr/>
        </p:nvGrpSpPr>
        <p:grpSpPr>
          <a:xfrm>
            <a:off x="8348642" y="5355946"/>
            <a:ext cx="813215" cy="552141"/>
            <a:chOff x="2488367" y="5254052"/>
            <a:chExt cx="813215" cy="552141"/>
          </a:xfrm>
        </p:grpSpPr>
        <p:sp>
          <p:nvSpPr>
            <p:cNvPr id="102" name="Rectangle 101">
              <a:extLst>
                <a:ext uri="{FF2B5EF4-FFF2-40B4-BE49-F238E27FC236}">
                  <a16:creationId xmlns:a16="http://schemas.microsoft.com/office/drawing/2014/main" id="{43767C31-9FF2-609A-FC49-71B5073D8C68}"/>
                </a:ext>
              </a:extLst>
            </p:cNvPr>
            <p:cNvSpPr/>
            <p:nvPr/>
          </p:nvSpPr>
          <p:spPr>
            <a:xfrm>
              <a:off x="2585800" y="5343993"/>
              <a:ext cx="715782" cy="32470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p>
          </p:txBody>
        </p:sp>
        <p:sp>
          <p:nvSpPr>
            <p:cNvPr id="103" name="Rectangle 102">
              <a:extLst>
                <a:ext uri="{FF2B5EF4-FFF2-40B4-BE49-F238E27FC236}">
                  <a16:creationId xmlns:a16="http://schemas.microsoft.com/office/drawing/2014/main" id="{CBCB8203-79F5-4E1C-51AA-6EFA3CD1E9D1}"/>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BA912202-D1A0-1192-DC38-ACA2BD6C3C44}"/>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5" name="Straight Connector 104">
              <a:extLst>
                <a:ext uri="{FF2B5EF4-FFF2-40B4-BE49-F238E27FC236}">
                  <a16:creationId xmlns:a16="http://schemas.microsoft.com/office/drawing/2014/main" id="{FD7FCD0A-01A6-1F27-28F5-E9215B5C39DC}"/>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8E4BC9D0-D7E5-DF45-F66F-4E10267214DD}"/>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DADAE59F-9421-378A-AED7-8C7755CE2BBF}"/>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7FA2831A-3BC2-97D1-EFCF-A2F58287CC83}"/>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08" name="Rectangle 207">
            <a:extLst>
              <a:ext uri="{FF2B5EF4-FFF2-40B4-BE49-F238E27FC236}">
                <a16:creationId xmlns:a16="http://schemas.microsoft.com/office/drawing/2014/main" id="{B9EB3CE4-A7D2-B70B-6F77-DDECBECD18EF}"/>
              </a:ext>
            </a:extLst>
          </p:cNvPr>
          <p:cNvSpPr/>
          <p:nvPr/>
        </p:nvSpPr>
        <p:spPr>
          <a:xfrm>
            <a:off x="4207755" y="1839404"/>
            <a:ext cx="1432153" cy="341861"/>
          </a:xfrm>
          <a:prstGeom prst="rect">
            <a:avLst/>
          </a:prstGeom>
          <a:solidFill>
            <a:schemeClr val="accent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solidFill>
                  <a:schemeClr val="tx2"/>
                </a:solidFill>
              </a:rPr>
              <a:t>S-Buffer</a:t>
            </a:r>
          </a:p>
        </p:txBody>
      </p:sp>
      <p:sp>
        <p:nvSpPr>
          <p:cNvPr id="209" name="Rectangle 208">
            <a:extLst>
              <a:ext uri="{FF2B5EF4-FFF2-40B4-BE49-F238E27FC236}">
                <a16:creationId xmlns:a16="http://schemas.microsoft.com/office/drawing/2014/main" id="{499122AC-746F-6C4E-0BE6-492000F39D24}"/>
              </a:ext>
            </a:extLst>
          </p:cNvPr>
          <p:cNvSpPr/>
          <p:nvPr/>
        </p:nvSpPr>
        <p:spPr>
          <a:xfrm>
            <a:off x="9333191" y="1850188"/>
            <a:ext cx="1432153" cy="341861"/>
          </a:xfrm>
          <a:prstGeom prst="rect">
            <a:avLst/>
          </a:prstGeom>
          <a:solidFill>
            <a:schemeClr val="accent3"/>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solidFill>
                  <a:schemeClr val="tx2"/>
                </a:solidFill>
              </a:rPr>
              <a:t>C-Buffer</a:t>
            </a:r>
          </a:p>
        </p:txBody>
      </p:sp>
      <p:grpSp>
        <p:nvGrpSpPr>
          <p:cNvPr id="46" name="Group 45">
            <a:extLst>
              <a:ext uri="{FF2B5EF4-FFF2-40B4-BE49-F238E27FC236}">
                <a16:creationId xmlns:a16="http://schemas.microsoft.com/office/drawing/2014/main" id="{761BF83B-9315-F734-429B-49369E1618BA}"/>
              </a:ext>
            </a:extLst>
          </p:cNvPr>
          <p:cNvGrpSpPr/>
          <p:nvPr/>
        </p:nvGrpSpPr>
        <p:grpSpPr>
          <a:xfrm>
            <a:off x="4242816" y="274320"/>
            <a:ext cx="3483000" cy="2160000"/>
            <a:chOff x="4911187" y="364405"/>
            <a:chExt cx="3483000" cy="2160000"/>
          </a:xfrm>
        </p:grpSpPr>
        <p:sp>
          <p:nvSpPr>
            <p:cNvPr id="2" name="Oval 1">
              <a:extLst>
                <a:ext uri="{FF2B5EF4-FFF2-40B4-BE49-F238E27FC236}">
                  <a16:creationId xmlns:a16="http://schemas.microsoft.com/office/drawing/2014/main" id="{8BA1453A-0C91-3001-D82B-F065B894EF70}"/>
                </a:ext>
              </a:extLst>
            </p:cNvPr>
            <p:cNvSpPr/>
            <p:nvPr/>
          </p:nvSpPr>
          <p:spPr>
            <a:xfrm>
              <a:off x="5262187" y="364405"/>
              <a:ext cx="1098000" cy="1098000"/>
            </a:xfrm>
            <a:prstGeom prst="ellipse">
              <a:avLst/>
            </a:prstGeom>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txBody>
            <a:bodyPr/>
            <a:lstStyle/>
            <a:p>
              <a:endParaRPr lang="en-US"/>
            </a:p>
          </p:txBody>
        </p:sp>
        <p:sp>
          <p:nvSpPr>
            <p:cNvPr id="3" name="Rectangle 2" descr="Key">
              <a:extLst>
                <a:ext uri="{FF2B5EF4-FFF2-40B4-BE49-F238E27FC236}">
                  <a16:creationId xmlns:a16="http://schemas.microsoft.com/office/drawing/2014/main" id="{BE7BB4B5-6FC3-AFB8-99C3-F4B4B6E62331}"/>
                </a:ext>
              </a:extLst>
            </p:cNvPr>
            <p:cNvSpPr/>
            <p:nvPr/>
          </p:nvSpPr>
          <p:spPr>
            <a:xfrm>
              <a:off x="5496187" y="598405"/>
              <a:ext cx="630000" cy="630000"/>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7" name="Group 6">
              <a:extLst>
                <a:ext uri="{FF2B5EF4-FFF2-40B4-BE49-F238E27FC236}">
                  <a16:creationId xmlns:a16="http://schemas.microsoft.com/office/drawing/2014/main" id="{F236F3FB-9B22-067F-FC08-CD9CABE95F56}"/>
                </a:ext>
              </a:extLst>
            </p:cNvPr>
            <p:cNvGrpSpPr/>
            <p:nvPr/>
          </p:nvGrpSpPr>
          <p:grpSpPr>
            <a:xfrm>
              <a:off x="4911187" y="506627"/>
              <a:ext cx="3483000" cy="2017778"/>
              <a:chOff x="4563914" y="1158624"/>
              <a:chExt cx="3483000" cy="2017778"/>
            </a:xfrm>
          </p:grpSpPr>
          <p:sp>
            <p:nvSpPr>
              <p:cNvPr id="11" name="Rectangle 10">
                <a:extLst>
                  <a:ext uri="{FF2B5EF4-FFF2-40B4-BE49-F238E27FC236}">
                    <a16:creationId xmlns:a16="http://schemas.microsoft.com/office/drawing/2014/main" id="{3A21CE45-1C63-7B88-C8B1-AD885E79E33A}"/>
                  </a:ext>
                </a:extLst>
              </p:cNvPr>
              <p:cNvSpPr/>
              <p:nvPr/>
            </p:nvSpPr>
            <p:spPr>
              <a:xfrm>
                <a:off x="4563914" y="2456402"/>
                <a:ext cx="1800000" cy="720000"/>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4">
                  <a:hueOff val="0"/>
                  <a:satOff val="0"/>
                  <a:lumOff val="0"/>
                  <a:alphaOff val="0"/>
                </a:schemeClr>
              </a:fontRef>
            </p:style>
            <p:txBody>
              <a:bodyPr/>
              <a:lstStyle/>
              <a:p>
                <a:endParaRPr lang="en-US"/>
              </a:p>
            </p:txBody>
          </p:sp>
          <p:sp>
            <p:nvSpPr>
              <p:cNvPr id="13" name="TextBox 12">
                <a:extLst>
                  <a:ext uri="{FF2B5EF4-FFF2-40B4-BE49-F238E27FC236}">
                    <a16:creationId xmlns:a16="http://schemas.microsoft.com/office/drawing/2014/main" id="{87567454-2F7C-3031-EAE9-81DC5FB27802}"/>
                  </a:ext>
                </a:extLst>
              </p:cNvPr>
              <p:cNvSpPr txBox="1"/>
              <p:nvPr/>
            </p:nvSpPr>
            <p:spPr>
              <a:xfrm>
                <a:off x="6246914" y="1158624"/>
                <a:ext cx="1800000" cy="720000"/>
              </a:xfrm>
              <a:prstGeom prst="rect">
                <a:avLst/>
              </a:prstGeom>
            </p:spPr>
            <p:style>
              <a:lnRef idx="0">
                <a:scrgbClr r="0" g="0" b="0"/>
              </a:lnRef>
              <a:fillRef idx="0">
                <a:scrgbClr r="0" g="0" b="0"/>
              </a:fillRef>
              <a:effectRef idx="0">
                <a:scrgbClr r="0" g="0" b="0"/>
              </a:effectRef>
              <a:fontRef idx="minor">
                <a:schemeClr val="accent4">
                  <a:hueOff val="0"/>
                  <a:satOff val="0"/>
                  <a:lumOff val="0"/>
                  <a:alphaOff val="0"/>
                </a:schemeClr>
              </a:fontRef>
            </p:style>
            <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b="1" kern="1200" dirty="0"/>
                  <a:t>Use Send/Receive model to exchange memory region keys between peers</a:t>
                </a:r>
              </a:p>
            </p:txBody>
          </p:sp>
        </p:grpSp>
      </p:grpSp>
      <p:cxnSp>
        <p:nvCxnSpPr>
          <p:cNvPr id="15" name="Straight Arrow Connector 14">
            <a:extLst>
              <a:ext uri="{FF2B5EF4-FFF2-40B4-BE49-F238E27FC236}">
                <a16:creationId xmlns:a16="http://schemas.microsoft.com/office/drawing/2014/main" id="{57122284-D782-A12C-7A7F-4E41A4B3B701}"/>
              </a:ext>
            </a:extLst>
          </p:cNvPr>
          <p:cNvCxnSpPr>
            <a:cxnSpLocks/>
          </p:cNvCxnSpPr>
          <p:nvPr/>
        </p:nvCxnSpPr>
        <p:spPr>
          <a:xfrm flipH="1" flipV="1">
            <a:off x="4207755" y="2181265"/>
            <a:ext cx="799336" cy="785490"/>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08CFA547-B1E3-9FF6-AA90-A51C8FE2BF83}"/>
              </a:ext>
            </a:extLst>
          </p:cNvPr>
          <p:cNvCxnSpPr>
            <a:cxnSpLocks/>
          </p:cNvCxnSpPr>
          <p:nvPr/>
        </p:nvCxnSpPr>
        <p:spPr>
          <a:xfrm flipH="1" flipV="1">
            <a:off x="5639908" y="2181265"/>
            <a:ext cx="177929" cy="785490"/>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E3F5D9CC-EDA8-B513-DD82-1FFBF66DC2FA}"/>
              </a:ext>
            </a:extLst>
          </p:cNvPr>
          <p:cNvCxnSpPr>
            <a:cxnSpLocks/>
          </p:cNvCxnSpPr>
          <p:nvPr/>
        </p:nvCxnSpPr>
        <p:spPr>
          <a:xfrm flipH="1" flipV="1">
            <a:off x="9367441" y="2202833"/>
            <a:ext cx="687973" cy="761441"/>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58B0D194-3104-3C54-BE29-357F4CD9EEC4}"/>
              </a:ext>
            </a:extLst>
          </p:cNvPr>
          <p:cNvCxnSpPr>
            <a:cxnSpLocks/>
          </p:cNvCxnSpPr>
          <p:nvPr/>
        </p:nvCxnSpPr>
        <p:spPr>
          <a:xfrm flipH="1" flipV="1">
            <a:off x="10765344" y="2192049"/>
            <a:ext cx="100816" cy="772225"/>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sp>
        <p:nvSpPr>
          <p:cNvPr id="53" name="Rectangle 52">
            <a:extLst>
              <a:ext uri="{FF2B5EF4-FFF2-40B4-BE49-F238E27FC236}">
                <a16:creationId xmlns:a16="http://schemas.microsoft.com/office/drawing/2014/main" id="{485E22C1-1F91-82F8-C5E9-73397E7C4604}"/>
              </a:ext>
            </a:extLst>
          </p:cNvPr>
          <p:cNvSpPr/>
          <p:nvPr/>
        </p:nvSpPr>
        <p:spPr>
          <a:xfrm>
            <a:off x="1727885" y="1757850"/>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RQ buffers</a:t>
            </a:r>
          </a:p>
        </p:txBody>
      </p:sp>
      <p:sp>
        <p:nvSpPr>
          <p:cNvPr id="54" name="Rectangle 53">
            <a:extLst>
              <a:ext uri="{FF2B5EF4-FFF2-40B4-BE49-F238E27FC236}">
                <a16:creationId xmlns:a16="http://schemas.microsoft.com/office/drawing/2014/main" id="{7DFE3688-76E0-321A-0532-0F7A4000C18F}"/>
              </a:ext>
            </a:extLst>
          </p:cNvPr>
          <p:cNvSpPr/>
          <p:nvPr/>
        </p:nvSpPr>
        <p:spPr>
          <a:xfrm>
            <a:off x="1727885" y="2022013"/>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RQ buffers</a:t>
            </a:r>
          </a:p>
        </p:txBody>
      </p:sp>
      <p:sp>
        <p:nvSpPr>
          <p:cNvPr id="55" name="Rectangle 54">
            <a:extLst>
              <a:ext uri="{FF2B5EF4-FFF2-40B4-BE49-F238E27FC236}">
                <a16:creationId xmlns:a16="http://schemas.microsoft.com/office/drawing/2014/main" id="{825857E6-E6D8-64FF-230B-992B26244D95}"/>
              </a:ext>
            </a:extLst>
          </p:cNvPr>
          <p:cNvSpPr/>
          <p:nvPr/>
        </p:nvSpPr>
        <p:spPr>
          <a:xfrm>
            <a:off x="1727885" y="2279743"/>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RQ buffers</a:t>
            </a:r>
          </a:p>
        </p:txBody>
      </p:sp>
      <p:sp>
        <p:nvSpPr>
          <p:cNvPr id="56" name="Rectangle 55">
            <a:extLst>
              <a:ext uri="{FF2B5EF4-FFF2-40B4-BE49-F238E27FC236}">
                <a16:creationId xmlns:a16="http://schemas.microsoft.com/office/drawing/2014/main" id="{16FE0E9C-F958-2A79-B86E-45535491E208}"/>
              </a:ext>
            </a:extLst>
          </p:cNvPr>
          <p:cNvSpPr/>
          <p:nvPr/>
        </p:nvSpPr>
        <p:spPr>
          <a:xfrm>
            <a:off x="6791830" y="1752585"/>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RQ</a:t>
            </a:r>
            <a:r>
              <a:rPr lang="en-US" sz="1050" dirty="0"/>
              <a:t> buffers</a:t>
            </a:r>
          </a:p>
        </p:txBody>
      </p:sp>
      <p:sp>
        <p:nvSpPr>
          <p:cNvPr id="57" name="Rectangle 56">
            <a:extLst>
              <a:ext uri="{FF2B5EF4-FFF2-40B4-BE49-F238E27FC236}">
                <a16:creationId xmlns:a16="http://schemas.microsoft.com/office/drawing/2014/main" id="{CA35232E-DFBF-AB91-C715-33E5F5CE6054}"/>
              </a:ext>
            </a:extLst>
          </p:cNvPr>
          <p:cNvSpPr/>
          <p:nvPr/>
        </p:nvSpPr>
        <p:spPr>
          <a:xfrm>
            <a:off x="6791830" y="2016748"/>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RQ </a:t>
            </a:r>
            <a:r>
              <a:rPr lang="en-US" sz="1000" dirty="0"/>
              <a:t>buffers</a:t>
            </a:r>
            <a:endParaRPr lang="en-US" sz="1050" dirty="0"/>
          </a:p>
        </p:txBody>
      </p:sp>
      <p:sp>
        <p:nvSpPr>
          <p:cNvPr id="58" name="Rectangle 57">
            <a:extLst>
              <a:ext uri="{FF2B5EF4-FFF2-40B4-BE49-F238E27FC236}">
                <a16:creationId xmlns:a16="http://schemas.microsoft.com/office/drawing/2014/main" id="{06943087-0EBD-0006-41E5-4B5233419DC1}"/>
              </a:ext>
            </a:extLst>
          </p:cNvPr>
          <p:cNvSpPr/>
          <p:nvPr/>
        </p:nvSpPr>
        <p:spPr>
          <a:xfrm>
            <a:off x="6791830" y="2274478"/>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RQ</a:t>
            </a:r>
            <a:r>
              <a:rPr lang="en-US" sz="1050" dirty="0"/>
              <a:t> buffers</a:t>
            </a:r>
          </a:p>
        </p:txBody>
      </p:sp>
      <p:sp>
        <p:nvSpPr>
          <p:cNvPr id="68" name="Freeform: Shape 67">
            <a:extLst>
              <a:ext uri="{FF2B5EF4-FFF2-40B4-BE49-F238E27FC236}">
                <a16:creationId xmlns:a16="http://schemas.microsoft.com/office/drawing/2014/main" id="{769BB7D1-BFEC-5485-9CA5-9E16B3376208}"/>
              </a:ext>
            </a:extLst>
          </p:cNvPr>
          <p:cNvSpPr/>
          <p:nvPr/>
        </p:nvSpPr>
        <p:spPr>
          <a:xfrm>
            <a:off x="2165033" y="2502172"/>
            <a:ext cx="906905" cy="562131"/>
          </a:xfrm>
          <a:custGeom>
            <a:avLst/>
            <a:gdLst>
              <a:gd name="connsiteX0" fmla="*/ 0 w 906905"/>
              <a:gd name="connsiteY0" fmla="*/ 0 h 562131"/>
              <a:gd name="connsiteX1" fmla="*/ 29980 w 906905"/>
              <a:gd name="connsiteY1" fmla="*/ 37475 h 562131"/>
              <a:gd name="connsiteX2" fmla="*/ 164892 w 906905"/>
              <a:gd name="connsiteY2" fmla="*/ 119921 h 562131"/>
              <a:gd name="connsiteX3" fmla="*/ 224853 w 906905"/>
              <a:gd name="connsiteY3" fmla="*/ 149901 h 562131"/>
              <a:gd name="connsiteX4" fmla="*/ 329784 w 906905"/>
              <a:gd name="connsiteY4" fmla="*/ 179882 h 562131"/>
              <a:gd name="connsiteX5" fmla="*/ 434715 w 906905"/>
              <a:gd name="connsiteY5" fmla="*/ 209862 h 562131"/>
              <a:gd name="connsiteX6" fmla="*/ 517161 w 906905"/>
              <a:gd name="connsiteY6" fmla="*/ 224852 h 562131"/>
              <a:gd name="connsiteX7" fmla="*/ 562131 w 906905"/>
              <a:gd name="connsiteY7" fmla="*/ 239842 h 562131"/>
              <a:gd name="connsiteX8" fmla="*/ 629587 w 906905"/>
              <a:gd name="connsiteY8" fmla="*/ 254833 h 562131"/>
              <a:gd name="connsiteX9" fmla="*/ 689548 w 906905"/>
              <a:gd name="connsiteY9" fmla="*/ 284813 h 562131"/>
              <a:gd name="connsiteX10" fmla="*/ 824459 w 906905"/>
              <a:gd name="connsiteY10" fmla="*/ 352269 h 562131"/>
              <a:gd name="connsiteX11" fmla="*/ 846944 w 906905"/>
              <a:gd name="connsiteY11" fmla="*/ 382249 h 562131"/>
              <a:gd name="connsiteX12" fmla="*/ 861935 w 906905"/>
              <a:gd name="connsiteY12" fmla="*/ 397239 h 562131"/>
              <a:gd name="connsiteX13" fmla="*/ 891915 w 906905"/>
              <a:gd name="connsiteY13" fmla="*/ 472190 h 562131"/>
              <a:gd name="connsiteX14" fmla="*/ 899410 w 906905"/>
              <a:gd name="connsiteY14" fmla="*/ 494675 h 562131"/>
              <a:gd name="connsiteX15" fmla="*/ 906905 w 906905"/>
              <a:gd name="connsiteY15" fmla="*/ 562131 h 56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6905" h="562131">
                <a:moveTo>
                  <a:pt x="0" y="0"/>
                </a:moveTo>
                <a:cubicBezTo>
                  <a:pt x="9993" y="12492"/>
                  <a:pt x="18225" y="26624"/>
                  <a:pt x="29980" y="37475"/>
                </a:cubicBezTo>
                <a:cubicBezTo>
                  <a:pt x="95215" y="97692"/>
                  <a:pt x="90101" y="84726"/>
                  <a:pt x="164892" y="119921"/>
                </a:cubicBezTo>
                <a:cubicBezTo>
                  <a:pt x="185111" y="129436"/>
                  <a:pt x="204314" y="141098"/>
                  <a:pt x="224853" y="149901"/>
                </a:cubicBezTo>
                <a:cubicBezTo>
                  <a:pt x="258372" y="164267"/>
                  <a:pt x="294907" y="170370"/>
                  <a:pt x="329784" y="179882"/>
                </a:cubicBezTo>
                <a:cubicBezTo>
                  <a:pt x="364879" y="189453"/>
                  <a:pt x="398925" y="203355"/>
                  <a:pt x="434715" y="209862"/>
                </a:cubicBezTo>
                <a:cubicBezTo>
                  <a:pt x="462197" y="214859"/>
                  <a:pt x="489971" y="218454"/>
                  <a:pt x="517161" y="224852"/>
                </a:cubicBezTo>
                <a:cubicBezTo>
                  <a:pt x="532542" y="228471"/>
                  <a:pt x="546864" y="235771"/>
                  <a:pt x="562131" y="239842"/>
                </a:cubicBezTo>
                <a:cubicBezTo>
                  <a:pt x="584387" y="245777"/>
                  <a:pt x="607102" y="249836"/>
                  <a:pt x="629587" y="254833"/>
                </a:cubicBezTo>
                <a:cubicBezTo>
                  <a:pt x="649574" y="264826"/>
                  <a:pt x="668921" y="276218"/>
                  <a:pt x="689548" y="284813"/>
                </a:cubicBezTo>
                <a:cubicBezTo>
                  <a:pt x="735047" y="303771"/>
                  <a:pt x="786342" y="318387"/>
                  <a:pt x="824459" y="352269"/>
                </a:cubicBezTo>
                <a:cubicBezTo>
                  <a:pt x="833795" y="360568"/>
                  <a:pt x="838947" y="372653"/>
                  <a:pt x="846944" y="382249"/>
                </a:cubicBezTo>
                <a:cubicBezTo>
                  <a:pt x="851468" y="387678"/>
                  <a:pt x="856938" y="392242"/>
                  <a:pt x="861935" y="397239"/>
                </a:cubicBezTo>
                <a:cubicBezTo>
                  <a:pt x="883992" y="441353"/>
                  <a:pt x="873391" y="416619"/>
                  <a:pt x="891915" y="472190"/>
                </a:cubicBezTo>
                <a:lnTo>
                  <a:pt x="899410" y="494675"/>
                </a:lnTo>
                <a:lnTo>
                  <a:pt x="906905" y="562131"/>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6F535B79-B84B-6B6D-24D9-4D941C8628B0}"/>
              </a:ext>
            </a:extLst>
          </p:cNvPr>
          <p:cNvSpPr/>
          <p:nvPr/>
        </p:nvSpPr>
        <p:spPr>
          <a:xfrm>
            <a:off x="7216718" y="2494677"/>
            <a:ext cx="899410" cy="547141"/>
          </a:xfrm>
          <a:custGeom>
            <a:avLst/>
            <a:gdLst>
              <a:gd name="connsiteX0" fmla="*/ 0 w 899410"/>
              <a:gd name="connsiteY0" fmla="*/ 0 h 547141"/>
              <a:gd name="connsiteX1" fmla="*/ 29981 w 899410"/>
              <a:gd name="connsiteY1" fmla="*/ 37475 h 547141"/>
              <a:gd name="connsiteX2" fmla="*/ 164892 w 899410"/>
              <a:gd name="connsiteY2" fmla="*/ 202367 h 547141"/>
              <a:gd name="connsiteX3" fmla="*/ 307299 w 899410"/>
              <a:gd name="connsiteY3" fmla="*/ 299803 h 547141"/>
              <a:gd name="connsiteX4" fmla="*/ 374754 w 899410"/>
              <a:gd name="connsiteY4" fmla="*/ 344773 h 547141"/>
              <a:gd name="connsiteX5" fmla="*/ 434715 w 899410"/>
              <a:gd name="connsiteY5" fmla="*/ 374754 h 547141"/>
              <a:gd name="connsiteX6" fmla="*/ 532151 w 899410"/>
              <a:gd name="connsiteY6" fmla="*/ 412229 h 547141"/>
              <a:gd name="connsiteX7" fmla="*/ 614597 w 899410"/>
              <a:gd name="connsiteY7" fmla="*/ 434714 h 547141"/>
              <a:gd name="connsiteX8" fmla="*/ 637082 w 899410"/>
              <a:gd name="connsiteY8" fmla="*/ 442209 h 547141"/>
              <a:gd name="connsiteX9" fmla="*/ 674558 w 899410"/>
              <a:gd name="connsiteY9" fmla="*/ 449705 h 547141"/>
              <a:gd name="connsiteX10" fmla="*/ 719528 w 899410"/>
              <a:gd name="connsiteY10" fmla="*/ 472190 h 547141"/>
              <a:gd name="connsiteX11" fmla="*/ 764499 w 899410"/>
              <a:gd name="connsiteY11" fmla="*/ 479685 h 547141"/>
              <a:gd name="connsiteX12" fmla="*/ 846945 w 899410"/>
              <a:gd name="connsiteY12" fmla="*/ 509665 h 547141"/>
              <a:gd name="connsiteX13" fmla="*/ 869430 w 899410"/>
              <a:gd name="connsiteY13" fmla="*/ 524655 h 547141"/>
              <a:gd name="connsiteX14" fmla="*/ 899410 w 899410"/>
              <a:gd name="connsiteY14" fmla="*/ 547141 h 54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99410" h="547141">
                <a:moveTo>
                  <a:pt x="0" y="0"/>
                </a:moveTo>
                <a:cubicBezTo>
                  <a:pt x="9994" y="12492"/>
                  <a:pt x="20572" y="24537"/>
                  <a:pt x="29981" y="37475"/>
                </a:cubicBezTo>
                <a:cubicBezTo>
                  <a:pt x="73881" y="97838"/>
                  <a:pt x="93921" y="153808"/>
                  <a:pt x="164892" y="202367"/>
                </a:cubicBezTo>
                <a:lnTo>
                  <a:pt x="307299" y="299803"/>
                </a:lnTo>
                <a:cubicBezTo>
                  <a:pt x="329660" y="314977"/>
                  <a:pt x="350583" y="332688"/>
                  <a:pt x="374754" y="344773"/>
                </a:cubicBezTo>
                <a:cubicBezTo>
                  <a:pt x="394741" y="354767"/>
                  <a:pt x="414176" y="365951"/>
                  <a:pt x="434715" y="374754"/>
                </a:cubicBezTo>
                <a:cubicBezTo>
                  <a:pt x="466699" y="388462"/>
                  <a:pt x="501026" y="396667"/>
                  <a:pt x="532151" y="412229"/>
                </a:cubicBezTo>
                <a:cubicBezTo>
                  <a:pt x="577933" y="435119"/>
                  <a:pt x="551071" y="425639"/>
                  <a:pt x="614597" y="434714"/>
                </a:cubicBezTo>
                <a:cubicBezTo>
                  <a:pt x="622092" y="437212"/>
                  <a:pt x="629417" y="440293"/>
                  <a:pt x="637082" y="442209"/>
                </a:cubicBezTo>
                <a:cubicBezTo>
                  <a:pt x="649441" y="445299"/>
                  <a:pt x="662586" y="445351"/>
                  <a:pt x="674558" y="449705"/>
                </a:cubicBezTo>
                <a:cubicBezTo>
                  <a:pt x="690308" y="455432"/>
                  <a:pt x="703629" y="466890"/>
                  <a:pt x="719528" y="472190"/>
                </a:cubicBezTo>
                <a:cubicBezTo>
                  <a:pt x="733945" y="476996"/>
                  <a:pt x="749691" y="476268"/>
                  <a:pt x="764499" y="479685"/>
                </a:cubicBezTo>
                <a:cubicBezTo>
                  <a:pt x="801724" y="488275"/>
                  <a:pt x="816658" y="492358"/>
                  <a:pt x="846945" y="509665"/>
                </a:cubicBezTo>
                <a:cubicBezTo>
                  <a:pt x="854766" y="514134"/>
                  <a:pt x="861373" y="520627"/>
                  <a:pt x="869430" y="524655"/>
                </a:cubicBezTo>
                <a:cubicBezTo>
                  <a:pt x="900302" y="540091"/>
                  <a:pt x="886199" y="520717"/>
                  <a:pt x="899410" y="547141"/>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FB87854E-C2A1-735A-9520-157336704D4A}"/>
              </a:ext>
            </a:extLst>
          </p:cNvPr>
          <p:cNvSpPr/>
          <p:nvPr/>
        </p:nvSpPr>
        <p:spPr>
          <a:xfrm>
            <a:off x="2638461" y="1759459"/>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SQ buffers</a:t>
            </a:r>
          </a:p>
        </p:txBody>
      </p:sp>
      <p:sp>
        <p:nvSpPr>
          <p:cNvPr id="78" name="Rectangle 77">
            <a:extLst>
              <a:ext uri="{FF2B5EF4-FFF2-40B4-BE49-F238E27FC236}">
                <a16:creationId xmlns:a16="http://schemas.microsoft.com/office/drawing/2014/main" id="{0B6B8AFB-8E4D-95CE-A4DA-D45CC5ED0BD0}"/>
              </a:ext>
            </a:extLst>
          </p:cNvPr>
          <p:cNvSpPr/>
          <p:nvPr/>
        </p:nvSpPr>
        <p:spPr>
          <a:xfrm>
            <a:off x="7702406" y="1753372"/>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SQ buffers</a:t>
            </a:r>
          </a:p>
        </p:txBody>
      </p:sp>
      <p:sp>
        <p:nvSpPr>
          <p:cNvPr id="14" name="TextBox 13">
            <a:extLst>
              <a:ext uri="{FF2B5EF4-FFF2-40B4-BE49-F238E27FC236}">
                <a16:creationId xmlns:a16="http://schemas.microsoft.com/office/drawing/2014/main" id="{591E7226-2DEC-260C-2523-00EE6963A6FC}"/>
              </a:ext>
            </a:extLst>
          </p:cNvPr>
          <p:cNvSpPr txBox="1"/>
          <p:nvPr/>
        </p:nvSpPr>
        <p:spPr>
          <a:xfrm>
            <a:off x="1679729" y="4807334"/>
            <a:ext cx="1593193" cy="584775"/>
          </a:xfrm>
          <a:prstGeom prst="rect">
            <a:avLst/>
          </a:prstGeom>
          <a:noFill/>
        </p:spPr>
        <p:txBody>
          <a:bodyPr wrap="none" rtlCol="0">
            <a:spAutoFit/>
          </a:bodyPr>
          <a:lstStyle/>
          <a:p>
            <a:r>
              <a:rPr lang="en-US" sz="1600" dirty="0"/>
              <a:t>OP: SEND</a:t>
            </a:r>
          </a:p>
          <a:p>
            <a:r>
              <a:rPr lang="en-US" sz="1600" dirty="0"/>
              <a:t>SGE: SQ buffer</a:t>
            </a:r>
          </a:p>
        </p:txBody>
      </p:sp>
      <p:sp>
        <p:nvSpPr>
          <p:cNvPr id="16" name="TextBox 15">
            <a:extLst>
              <a:ext uri="{FF2B5EF4-FFF2-40B4-BE49-F238E27FC236}">
                <a16:creationId xmlns:a16="http://schemas.microsoft.com/office/drawing/2014/main" id="{F1F54B70-8068-94F9-F647-18C94E8C9B5B}"/>
              </a:ext>
            </a:extLst>
          </p:cNvPr>
          <p:cNvSpPr txBox="1"/>
          <p:nvPr/>
        </p:nvSpPr>
        <p:spPr>
          <a:xfrm>
            <a:off x="6791830" y="4842586"/>
            <a:ext cx="1593193" cy="584775"/>
          </a:xfrm>
          <a:prstGeom prst="rect">
            <a:avLst/>
          </a:prstGeom>
          <a:noFill/>
        </p:spPr>
        <p:txBody>
          <a:bodyPr wrap="none" rtlCol="0">
            <a:spAutoFit/>
          </a:bodyPr>
          <a:lstStyle/>
          <a:p>
            <a:r>
              <a:rPr lang="en-US" sz="1600" dirty="0"/>
              <a:t>OP: SEND</a:t>
            </a:r>
          </a:p>
          <a:p>
            <a:r>
              <a:rPr lang="en-US" sz="1600" dirty="0"/>
              <a:t>SGE: SQ buffer</a:t>
            </a:r>
          </a:p>
        </p:txBody>
      </p:sp>
      <p:cxnSp>
        <p:nvCxnSpPr>
          <p:cNvPr id="34" name="Connector: Curved 33">
            <a:extLst>
              <a:ext uri="{FF2B5EF4-FFF2-40B4-BE49-F238E27FC236}">
                <a16:creationId xmlns:a16="http://schemas.microsoft.com/office/drawing/2014/main" id="{16E0A95A-F2F5-AE37-40AC-8CF602B58325}"/>
              </a:ext>
            </a:extLst>
          </p:cNvPr>
          <p:cNvCxnSpPr/>
          <p:nvPr/>
        </p:nvCxnSpPr>
        <p:spPr>
          <a:xfrm rot="10800000" flipV="1">
            <a:off x="1687021" y="4156477"/>
            <a:ext cx="485999" cy="993168"/>
          </a:xfrm>
          <a:prstGeom prst="curvedConnector3">
            <a:avLst>
              <a:gd name="adj1" fmla="val 14703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Connector: Curved 35">
            <a:extLst>
              <a:ext uri="{FF2B5EF4-FFF2-40B4-BE49-F238E27FC236}">
                <a16:creationId xmlns:a16="http://schemas.microsoft.com/office/drawing/2014/main" id="{1594C5B8-5A6B-E9BE-18E0-C675907AE976}"/>
              </a:ext>
            </a:extLst>
          </p:cNvPr>
          <p:cNvCxnSpPr>
            <a:cxnSpLocks/>
            <a:stCxn id="168" idx="1"/>
            <a:endCxn id="16" idx="1"/>
          </p:cNvCxnSpPr>
          <p:nvPr/>
        </p:nvCxnSpPr>
        <p:spPr>
          <a:xfrm rot="10800000" flipV="1">
            <a:off x="6791830" y="4156476"/>
            <a:ext cx="429512" cy="978497"/>
          </a:xfrm>
          <a:prstGeom prst="curvedConnector3">
            <a:avLst>
              <a:gd name="adj1" fmla="val 15322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82373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06717B-B23F-EF41-A5AE-5E5CC6D5C2CA}"/>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Example Send – 8k (MTU=2K)</a:t>
            </a:r>
          </a:p>
        </p:txBody>
      </p:sp>
      <p:cxnSp>
        <p:nvCxnSpPr>
          <p:cNvPr id="6" name="Straight Connector 5">
            <a:extLst>
              <a:ext uri="{FF2B5EF4-FFF2-40B4-BE49-F238E27FC236}">
                <a16:creationId xmlns:a16="http://schemas.microsoft.com/office/drawing/2014/main" id="{590A334D-223A-AA40-B0E3-506922AAB68B}"/>
              </a:ext>
            </a:extLst>
          </p:cNvPr>
          <p:cNvCxnSpPr>
            <a:cxnSpLocks/>
          </p:cNvCxnSpPr>
          <p:nvPr/>
        </p:nvCxnSpPr>
        <p:spPr>
          <a:xfrm flipH="1">
            <a:off x="1394533" y="1833221"/>
            <a:ext cx="24715" cy="4267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F618B47-DA50-4C42-98F0-687483CE4352}"/>
              </a:ext>
            </a:extLst>
          </p:cNvPr>
          <p:cNvCxnSpPr>
            <a:cxnSpLocks/>
          </p:cNvCxnSpPr>
          <p:nvPr/>
        </p:nvCxnSpPr>
        <p:spPr>
          <a:xfrm flipH="1">
            <a:off x="10170542" y="1833221"/>
            <a:ext cx="6179" cy="427350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6D9AB68-EF1F-EE44-833D-AFE97AB291C4}"/>
              </a:ext>
            </a:extLst>
          </p:cNvPr>
          <p:cNvSpPr txBox="1"/>
          <p:nvPr/>
        </p:nvSpPr>
        <p:spPr>
          <a:xfrm>
            <a:off x="1458337" y="3567058"/>
            <a:ext cx="7390515" cy="276999"/>
          </a:xfrm>
          <a:prstGeom prst="rect">
            <a:avLst/>
          </a:prstGeom>
          <a:noFill/>
        </p:spPr>
        <p:txBody>
          <a:bodyPr wrap="squar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Send Middle(PSN=3,Ack=0/</a:t>
            </a:r>
            <a:r>
              <a:rPr kumimoji="0" lang="en-US" sz="2000" b="0" i="0" u="none" strike="noStrike" kern="1200" cap="none" spc="0" normalizeH="0" baseline="0" noProof="0" dirty="0" err="1">
                <a:ln>
                  <a:noFill/>
                </a:ln>
                <a:solidFill>
                  <a:prstClr val="black"/>
                </a:solidFill>
                <a:effectLst/>
                <a:uLnTx/>
                <a:uFillTx/>
                <a:latin typeface="Arial"/>
                <a:ea typeface="+mn-ea"/>
                <a:cs typeface="+mn-cs"/>
              </a:rPr>
              <a:t>Pld</a:t>
            </a:r>
            <a:r>
              <a:rPr kumimoji="0" lang="en-US" sz="2000" b="0" i="0" u="none" strike="noStrike" kern="1200" cap="none" spc="0" normalizeH="0" baseline="0" noProof="0" dirty="0">
                <a:ln>
                  <a:noFill/>
                </a:ln>
                <a:solidFill>
                  <a:prstClr val="black"/>
                </a:solidFill>
                <a:effectLst/>
                <a:uLnTx/>
                <a:uFillTx/>
                <a:latin typeface="Arial"/>
                <a:ea typeface="+mn-ea"/>
                <a:cs typeface="+mn-cs"/>
              </a:rPr>
              <a:t>=2048)</a:t>
            </a:r>
          </a:p>
        </p:txBody>
      </p:sp>
      <p:sp>
        <p:nvSpPr>
          <p:cNvPr id="27" name="TextBox 26">
            <a:extLst>
              <a:ext uri="{FF2B5EF4-FFF2-40B4-BE49-F238E27FC236}">
                <a16:creationId xmlns:a16="http://schemas.microsoft.com/office/drawing/2014/main" id="{2E3A7E9E-80BE-E046-989F-2352E6153FE0}"/>
              </a:ext>
            </a:extLst>
          </p:cNvPr>
          <p:cNvSpPr txBox="1"/>
          <p:nvPr/>
        </p:nvSpPr>
        <p:spPr>
          <a:xfrm>
            <a:off x="999261" y="1529860"/>
            <a:ext cx="839974" cy="276999"/>
          </a:xfrm>
          <a:prstGeom prst="rect">
            <a:avLst/>
          </a:prstGeom>
          <a:noFill/>
        </p:spPr>
        <p:txBody>
          <a:bodyPr wrap="non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Initiator</a:t>
            </a:r>
          </a:p>
        </p:txBody>
      </p:sp>
      <p:sp>
        <p:nvSpPr>
          <p:cNvPr id="66" name="Rounded Rectangle 65">
            <a:extLst>
              <a:ext uri="{FF2B5EF4-FFF2-40B4-BE49-F238E27FC236}">
                <a16:creationId xmlns:a16="http://schemas.microsoft.com/office/drawing/2014/main" id="{A2D5A199-C940-7748-927C-927AA24B8D49}"/>
              </a:ext>
            </a:extLst>
          </p:cNvPr>
          <p:cNvSpPr/>
          <p:nvPr/>
        </p:nvSpPr>
        <p:spPr>
          <a:xfrm>
            <a:off x="254977" y="2324498"/>
            <a:ext cx="967941" cy="3276594"/>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a:ea typeface="+mn-ea"/>
                <a:cs typeface="+mn-cs"/>
              </a:rPr>
              <a:t>Local QPN</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a:ea typeface="+mn-ea"/>
                <a:cs typeface="+mn-cs"/>
              </a:rPr>
              <a:t>100</a:t>
            </a:r>
          </a:p>
        </p:txBody>
      </p:sp>
      <p:sp>
        <p:nvSpPr>
          <p:cNvPr id="75" name="Rounded Rectangle 74">
            <a:extLst>
              <a:ext uri="{FF2B5EF4-FFF2-40B4-BE49-F238E27FC236}">
                <a16:creationId xmlns:a16="http://schemas.microsoft.com/office/drawing/2014/main" id="{F35845E0-EA5F-8045-B01D-8B941BCE0116}"/>
              </a:ext>
            </a:extLst>
          </p:cNvPr>
          <p:cNvSpPr/>
          <p:nvPr/>
        </p:nvSpPr>
        <p:spPr>
          <a:xfrm>
            <a:off x="10458898" y="2324498"/>
            <a:ext cx="967941" cy="3276594"/>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a:ea typeface="+mn-ea"/>
                <a:cs typeface="+mn-cs"/>
              </a:rPr>
              <a:t>Local QPN</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a:ea typeface="+mn-ea"/>
                <a:cs typeface="+mn-cs"/>
              </a:rPr>
              <a:t>200</a:t>
            </a:r>
          </a:p>
        </p:txBody>
      </p:sp>
      <p:cxnSp>
        <p:nvCxnSpPr>
          <p:cNvPr id="19" name="Straight Connector 18">
            <a:extLst>
              <a:ext uri="{FF2B5EF4-FFF2-40B4-BE49-F238E27FC236}">
                <a16:creationId xmlns:a16="http://schemas.microsoft.com/office/drawing/2014/main" id="{FB671C70-340A-E346-BB37-EA9DF60930FC}"/>
              </a:ext>
            </a:extLst>
          </p:cNvPr>
          <p:cNvCxnSpPr>
            <a:cxnSpLocks/>
          </p:cNvCxnSpPr>
          <p:nvPr/>
        </p:nvCxnSpPr>
        <p:spPr>
          <a:xfrm>
            <a:off x="1222918" y="2705492"/>
            <a:ext cx="9235980" cy="0"/>
          </a:xfrm>
          <a:prstGeom prst="line">
            <a:avLst/>
          </a:prstGeom>
          <a:ln w="38100" cap="flat" cmpd="sng" algn="ctr">
            <a:solidFill>
              <a:srgbClr val="0F9ED5"/>
            </a:solidFill>
            <a:prstDash val="solid"/>
            <a:round/>
            <a:headEnd type="none" w="med" len="med"/>
            <a:tailEnd type="triangle" w="lg" len="lg"/>
          </a:ln>
        </p:spPr>
        <p:style>
          <a:lnRef idx="0">
            <a:scrgbClr r="0" g="0" b="0"/>
          </a:lnRef>
          <a:fillRef idx="0">
            <a:scrgbClr r="0" g="0" b="0"/>
          </a:fillRef>
          <a:effectRef idx="0">
            <a:scrgbClr r="0" g="0" b="0"/>
          </a:effectRef>
          <a:fontRef idx="minor">
            <a:schemeClr val="tx1"/>
          </a:fontRef>
        </p:style>
      </p:cxnSp>
      <p:sp>
        <p:nvSpPr>
          <p:cNvPr id="16" name="TextBox 15">
            <a:extLst>
              <a:ext uri="{FF2B5EF4-FFF2-40B4-BE49-F238E27FC236}">
                <a16:creationId xmlns:a16="http://schemas.microsoft.com/office/drawing/2014/main" id="{1D9B3C25-2DC1-B744-8015-A83CACA4DE0F}"/>
              </a:ext>
            </a:extLst>
          </p:cNvPr>
          <p:cNvSpPr txBox="1"/>
          <p:nvPr/>
        </p:nvSpPr>
        <p:spPr>
          <a:xfrm>
            <a:off x="9814450" y="1480713"/>
            <a:ext cx="712183" cy="276999"/>
          </a:xfrm>
          <a:prstGeom prst="rect">
            <a:avLst/>
          </a:prstGeom>
          <a:noFill/>
        </p:spPr>
        <p:txBody>
          <a:bodyPr wrap="non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Target</a:t>
            </a:r>
          </a:p>
        </p:txBody>
      </p:sp>
      <p:cxnSp>
        <p:nvCxnSpPr>
          <p:cNvPr id="20" name="Straight Connector 19">
            <a:extLst>
              <a:ext uri="{FF2B5EF4-FFF2-40B4-BE49-F238E27FC236}">
                <a16:creationId xmlns:a16="http://schemas.microsoft.com/office/drawing/2014/main" id="{9D606A97-7EAD-F141-AABE-C783A48E4464}"/>
              </a:ext>
            </a:extLst>
          </p:cNvPr>
          <p:cNvCxnSpPr>
            <a:cxnSpLocks/>
          </p:cNvCxnSpPr>
          <p:nvPr/>
        </p:nvCxnSpPr>
        <p:spPr>
          <a:xfrm>
            <a:off x="1222918" y="3281013"/>
            <a:ext cx="9235980" cy="0"/>
          </a:xfrm>
          <a:prstGeom prst="line">
            <a:avLst/>
          </a:prstGeom>
          <a:ln w="38100" cap="flat" cmpd="sng" algn="ctr">
            <a:solidFill>
              <a:srgbClr val="0F9ED5"/>
            </a:solidFill>
            <a:prstDash val="solid"/>
            <a:round/>
            <a:headEnd type="none" w="med" len="med"/>
            <a:tailEnd type="triangle" w="lg" len="lg"/>
          </a:ln>
        </p:spPr>
        <p:style>
          <a:lnRef idx="0">
            <a:scrgbClr r="0" g="0" b="0"/>
          </a:lnRef>
          <a:fillRef idx="0">
            <a:scrgbClr r="0" g="0" b="0"/>
          </a:fillRef>
          <a:effectRef idx="0">
            <a:scrgbClr r="0" g="0" b="0"/>
          </a:effectRef>
          <a:fontRef idx="minor">
            <a:schemeClr val="tx1"/>
          </a:fontRef>
        </p:style>
      </p:cxnSp>
      <p:sp>
        <p:nvSpPr>
          <p:cNvPr id="21" name="TextBox 20">
            <a:extLst>
              <a:ext uri="{FF2B5EF4-FFF2-40B4-BE49-F238E27FC236}">
                <a16:creationId xmlns:a16="http://schemas.microsoft.com/office/drawing/2014/main" id="{FA988E19-ACF5-D74B-B0F6-6EE7C6F3F2D9}"/>
              </a:ext>
            </a:extLst>
          </p:cNvPr>
          <p:cNvSpPr txBox="1"/>
          <p:nvPr/>
        </p:nvSpPr>
        <p:spPr>
          <a:xfrm>
            <a:off x="1458338" y="2992142"/>
            <a:ext cx="7390515" cy="276999"/>
          </a:xfrm>
          <a:prstGeom prst="rect">
            <a:avLst/>
          </a:prstGeom>
          <a:noFill/>
        </p:spPr>
        <p:txBody>
          <a:bodyPr wrap="squar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Send Middle(PSN=2,Ack=0/</a:t>
            </a:r>
            <a:r>
              <a:rPr kumimoji="0" lang="en-US" sz="2000" b="0" i="0" u="none" strike="noStrike" kern="1200" cap="none" spc="0" normalizeH="0" baseline="0" noProof="0" dirty="0" err="1">
                <a:ln>
                  <a:noFill/>
                </a:ln>
                <a:solidFill>
                  <a:prstClr val="black"/>
                </a:solidFill>
                <a:effectLst/>
                <a:uLnTx/>
                <a:uFillTx/>
                <a:latin typeface="Arial"/>
                <a:ea typeface="+mn-ea"/>
                <a:cs typeface="+mn-cs"/>
              </a:rPr>
              <a:t>Pld</a:t>
            </a:r>
            <a:r>
              <a:rPr kumimoji="0" lang="en-US" sz="2000" b="0" i="0" u="none" strike="noStrike" kern="1200" cap="none" spc="0" normalizeH="0" baseline="0" noProof="0" dirty="0">
                <a:ln>
                  <a:noFill/>
                </a:ln>
                <a:solidFill>
                  <a:prstClr val="black"/>
                </a:solidFill>
                <a:effectLst/>
                <a:uLnTx/>
                <a:uFillTx/>
                <a:latin typeface="Arial"/>
                <a:ea typeface="+mn-ea"/>
                <a:cs typeface="+mn-cs"/>
              </a:rPr>
              <a:t>=2048)</a:t>
            </a:r>
          </a:p>
        </p:txBody>
      </p:sp>
      <p:sp>
        <p:nvSpPr>
          <p:cNvPr id="22" name="TextBox 21">
            <a:extLst>
              <a:ext uri="{FF2B5EF4-FFF2-40B4-BE49-F238E27FC236}">
                <a16:creationId xmlns:a16="http://schemas.microsoft.com/office/drawing/2014/main" id="{9CB6F2BB-7FDF-504C-A9A6-E8498D050F52}"/>
              </a:ext>
            </a:extLst>
          </p:cNvPr>
          <p:cNvSpPr txBox="1"/>
          <p:nvPr/>
        </p:nvSpPr>
        <p:spPr>
          <a:xfrm>
            <a:off x="1458338" y="2422878"/>
            <a:ext cx="8718383" cy="276999"/>
          </a:xfrm>
          <a:prstGeom prst="rect">
            <a:avLst/>
          </a:prstGeom>
          <a:noFill/>
        </p:spPr>
        <p:txBody>
          <a:bodyPr wrap="squar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Send First(PSN=1,Ack=0/</a:t>
            </a:r>
            <a:r>
              <a:rPr kumimoji="0" lang="en-US" sz="2000" b="0" i="0" u="none" strike="noStrike" kern="1200" cap="none" spc="0" normalizeH="0" baseline="0" noProof="0" dirty="0" err="1">
                <a:ln>
                  <a:noFill/>
                </a:ln>
                <a:solidFill>
                  <a:prstClr val="black"/>
                </a:solidFill>
                <a:effectLst/>
                <a:uLnTx/>
                <a:uFillTx/>
                <a:latin typeface="Arial"/>
                <a:ea typeface="+mn-ea"/>
                <a:cs typeface="+mn-cs"/>
              </a:rPr>
              <a:t>Pld</a:t>
            </a:r>
            <a:r>
              <a:rPr kumimoji="0" lang="en-US" sz="2000" b="0" i="0" u="none" strike="noStrike" kern="1200" cap="none" spc="0" normalizeH="0" baseline="0" noProof="0" dirty="0">
                <a:ln>
                  <a:noFill/>
                </a:ln>
                <a:solidFill>
                  <a:prstClr val="black"/>
                </a:solidFill>
                <a:effectLst/>
                <a:uLnTx/>
                <a:uFillTx/>
                <a:latin typeface="Arial"/>
                <a:ea typeface="+mn-ea"/>
                <a:cs typeface="+mn-cs"/>
              </a:rPr>
              <a:t>=2048)</a:t>
            </a:r>
          </a:p>
        </p:txBody>
      </p:sp>
      <p:cxnSp>
        <p:nvCxnSpPr>
          <p:cNvPr id="23" name="Straight Connector 22">
            <a:extLst>
              <a:ext uri="{FF2B5EF4-FFF2-40B4-BE49-F238E27FC236}">
                <a16:creationId xmlns:a16="http://schemas.microsoft.com/office/drawing/2014/main" id="{198F0C08-F90A-DD43-AB58-1B958D89D0AE}"/>
              </a:ext>
            </a:extLst>
          </p:cNvPr>
          <p:cNvCxnSpPr>
            <a:cxnSpLocks/>
          </p:cNvCxnSpPr>
          <p:nvPr/>
        </p:nvCxnSpPr>
        <p:spPr>
          <a:xfrm>
            <a:off x="1222918" y="3856533"/>
            <a:ext cx="9235980" cy="0"/>
          </a:xfrm>
          <a:prstGeom prst="line">
            <a:avLst/>
          </a:prstGeom>
          <a:ln w="38100" cap="flat" cmpd="sng" algn="ctr">
            <a:solidFill>
              <a:srgbClr val="0F9ED5"/>
            </a:solidFill>
            <a:prstDash val="solid"/>
            <a:round/>
            <a:headEnd type="none" w="med" len="med"/>
            <a:tailEnd type="triangle" w="lg" len="lg"/>
          </a:ln>
        </p:spPr>
        <p:style>
          <a:lnRef idx="0">
            <a:scrgbClr r="0" g="0" b="0"/>
          </a:lnRef>
          <a:fillRef idx="0">
            <a:scrgbClr r="0" g="0" b="0"/>
          </a:fillRef>
          <a:effectRef idx="0">
            <a:scrgbClr r="0" g="0" b="0"/>
          </a:effectRef>
          <a:fontRef idx="minor">
            <a:schemeClr val="tx1"/>
          </a:fontRef>
        </p:style>
      </p:cxnSp>
      <p:sp>
        <p:nvSpPr>
          <p:cNvPr id="24" name="TextBox 23">
            <a:extLst>
              <a:ext uri="{FF2B5EF4-FFF2-40B4-BE49-F238E27FC236}">
                <a16:creationId xmlns:a16="http://schemas.microsoft.com/office/drawing/2014/main" id="{61389E7F-5B15-B944-8726-9E15E6AE8367}"/>
              </a:ext>
            </a:extLst>
          </p:cNvPr>
          <p:cNvSpPr txBox="1"/>
          <p:nvPr/>
        </p:nvSpPr>
        <p:spPr>
          <a:xfrm>
            <a:off x="1458337" y="4142577"/>
            <a:ext cx="7390515" cy="276999"/>
          </a:xfrm>
          <a:prstGeom prst="rect">
            <a:avLst/>
          </a:prstGeom>
          <a:noFill/>
        </p:spPr>
        <p:txBody>
          <a:bodyPr wrap="squar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Send Last(PSN=4,Ack=1/</a:t>
            </a:r>
            <a:r>
              <a:rPr kumimoji="0" lang="en-US" sz="2000" b="0" i="0" u="none" strike="noStrike" kern="1200" cap="none" spc="0" normalizeH="0" baseline="0" noProof="0" dirty="0" err="1">
                <a:ln>
                  <a:noFill/>
                </a:ln>
                <a:solidFill>
                  <a:prstClr val="black"/>
                </a:solidFill>
                <a:effectLst/>
                <a:uLnTx/>
                <a:uFillTx/>
                <a:latin typeface="Arial"/>
                <a:ea typeface="+mn-ea"/>
                <a:cs typeface="+mn-cs"/>
              </a:rPr>
              <a:t>Pld</a:t>
            </a:r>
            <a:r>
              <a:rPr kumimoji="0" lang="en-US" sz="2000" b="0" i="0" u="none" strike="noStrike" kern="1200" cap="none" spc="0" normalizeH="0" baseline="0" noProof="0" dirty="0">
                <a:ln>
                  <a:noFill/>
                </a:ln>
                <a:solidFill>
                  <a:prstClr val="black"/>
                </a:solidFill>
                <a:effectLst/>
                <a:uLnTx/>
                <a:uFillTx/>
                <a:latin typeface="Arial"/>
                <a:ea typeface="+mn-ea"/>
                <a:cs typeface="+mn-cs"/>
              </a:rPr>
              <a:t>=2048)</a:t>
            </a:r>
          </a:p>
        </p:txBody>
      </p:sp>
      <p:cxnSp>
        <p:nvCxnSpPr>
          <p:cNvPr id="25" name="Straight Connector 24">
            <a:extLst>
              <a:ext uri="{FF2B5EF4-FFF2-40B4-BE49-F238E27FC236}">
                <a16:creationId xmlns:a16="http://schemas.microsoft.com/office/drawing/2014/main" id="{68A1F745-A2CD-9D47-ACC5-21564792D283}"/>
              </a:ext>
            </a:extLst>
          </p:cNvPr>
          <p:cNvCxnSpPr>
            <a:cxnSpLocks/>
          </p:cNvCxnSpPr>
          <p:nvPr/>
        </p:nvCxnSpPr>
        <p:spPr>
          <a:xfrm>
            <a:off x="1222918" y="4435291"/>
            <a:ext cx="9235980" cy="0"/>
          </a:xfrm>
          <a:prstGeom prst="line">
            <a:avLst/>
          </a:prstGeom>
          <a:ln w="38100" cap="flat" cmpd="sng" algn="ctr">
            <a:solidFill>
              <a:srgbClr val="0F9ED5"/>
            </a:solidFill>
            <a:prstDash val="solid"/>
            <a:round/>
            <a:headEnd type="none" w="med" len="med"/>
            <a:tailEnd type="triangle" w="lg" len="lg"/>
          </a:ln>
        </p:spPr>
        <p:style>
          <a:lnRef idx="0">
            <a:scrgbClr r="0" g="0" b="0"/>
          </a:lnRef>
          <a:fillRef idx="0">
            <a:scrgbClr r="0" g="0" b="0"/>
          </a:fillRef>
          <a:effectRef idx="0">
            <a:scrgbClr r="0" g="0" b="0"/>
          </a:effectRef>
          <a:fontRef idx="minor">
            <a:schemeClr val="tx1"/>
          </a:fontRef>
        </p:style>
      </p:cxnSp>
      <p:cxnSp>
        <p:nvCxnSpPr>
          <p:cNvPr id="26" name="Straight Connector 25">
            <a:extLst>
              <a:ext uri="{FF2B5EF4-FFF2-40B4-BE49-F238E27FC236}">
                <a16:creationId xmlns:a16="http://schemas.microsoft.com/office/drawing/2014/main" id="{313623C6-D7BB-9D48-BE21-77C4C4DD48D9}"/>
              </a:ext>
            </a:extLst>
          </p:cNvPr>
          <p:cNvCxnSpPr>
            <a:cxnSpLocks/>
          </p:cNvCxnSpPr>
          <p:nvPr/>
        </p:nvCxnSpPr>
        <p:spPr>
          <a:xfrm flipH="1">
            <a:off x="1172082" y="4868024"/>
            <a:ext cx="9286816" cy="0"/>
          </a:xfrm>
          <a:prstGeom prst="line">
            <a:avLst/>
          </a:prstGeom>
          <a:ln w="38100" cap="flat" cmpd="sng" algn="ctr">
            <a:solidFill>
              <a:srgbClr val="0F9ED5"/>
            </a:solidFill>
            <a:prstDash val="solid"/>
            <a:round/>
            <a:headEnd type="none" w="med" len="med"/>
            <a:tailEnd type="triangle" w="lg" len="lg"/>
          </a:ln>
        </p:spPr>
        <p:style>
          <a:lnRef idx="0">
            <a:scrgbClr r="0" g="0" b="0"/>
          </a:lnRef>
          <a:fillRef idx="0">
            <a:scrgbClr r="0" g="0" b="0"/>
          </a:fillRef>
          <a:effectRef idx="0">
            <a:scrgbClr r="0" g="0" b="0"/>
          </a:effectRef>
          <a:fontRef idx="minor">
            <a:schemeClr val="tx1"/>
          </a:fontRef>
        </p:style>
      </p:cxnSp>
      <p:sp>
        <p:nvSpPr>
          <p:cNvPr id="32" name="TextBox 31">
            <a:extLst>
              <a:ext uri="{FF2B5EF4-FFF2-40B4-BE49-F238E27FC236}">
                <a16:creationId xmlns:a16="http://schemas.microsoft.com/office/drawing/2014/main" id="{15054B71-33A1-C34C-8BA0-94B2896A39D3}"/>
              </a:ext>
            </a:extLst>
          </p:cNvPr>
          <p:cNvSpPr txBox="1"/>
          <p:nvPr/>
        </p:nvSpPr>
        <p:spPr>
          <a:xfrm>
            <a:off x="3001737" y="4585409"/>
            <a:ext cx="7168804" cy="276999"/>
          </a:xfrm>
          <a:prstGeom prst="rect">
            <a:avLst/>
          </a:prstGeom>
          <a:noFill/>
        </p:spPr>
        <p:txBody>
          <a:bodyPr wrap="square" lIns="0" tIns="0" rIns="0" bIns="0" rtlCol="0" anchor="t">
            <a:spAutoFit/>
          </a:bodyPr>
          <a:lstStyle/>
          <a:p>
            <a:pPr marL="0" marR="0" lvl="0" indent="0" algn="r"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Ack(PSN=4)</a:t>
            </a:r>
          </a:p>
        </p:txBody>
      </p:sp>
    </p:spTree>
    <p:extLst>
      <p:ext uri="{BB962C8B-B14F-4D97-AF65-F5344CB8AC3E}">
        <p14:creationId xmlns:p14="http://schemas.microsoft.com/office/powerpoint/2010/main" val="3835347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47E9F-BE2C-EC24-C2DA-E8B0847606CF}"/>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On the Wire Send – 8K (MTU=1K)</a:t>
            </a:r>
          </a:p>
        </p:txBody>
      </p:sp>
      <p:pic>
        <p:nvPicPr>
          <p:cNvPr id="5" name="Picture 4" descr="A screenshot of a computer program&#10;&#10;AI-generated content may be incorrect.">
            <a:extLst>
              <a:ext uri="{FF2B5EF4-FFF2-40B4-BE49-F238E27FC236}">
                <a16:creationId xmlns:a16="http://schemas.microsoft.com/office/drawing/2014/main" id="{5A213ABD-D40D-0AC0-E53D-541EB43095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790" y="1623232"/>
            <a:ext cx="4563112" cy="4277322"/>
          </a:xfrm>
          <a:prstGeom prst="rect">
            <a:avLst/>
          </a:prstGeom>
        </p:spPr>
      </p:pic>
      <p:pic>
        <p:nvPicPr>
          <p:cNvPr id="3" name="Picture 2" descr="A screenshot of a computer screen&#10;&#10;AI-generated content may be incorrect.">
            <a:extLst>
              <a:ext uri="{FF2B5EF4-FFF2-40B4-BE49-F238E27FC236}">
                <a16:creationId xmlns:a16="http://schemas.microsoft.com/office/drawing/2014/main" id="{F9E42987-7B70-ACD9-0647-3CDF85FEDA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5253" y="2956918"/>
            <a:ext cx="6858957" cy="1609950"/>
          </a:xfrm>
          <a:prstGeom prst="rect">
            <a:avLst/>
          </a:prstGeom>
        </p:spPr>
      </p:pic>
    </p:spTree>
    <p:extLst>
      <p:ext uri="{BB962C8B-B14F-4D97-AF65-F5344CB8AC3E}">
        <p14:creationId xmlns:p14="http://schemas.microsoft.com/office/powerpoint/2010/main" val="39598574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DCA84-0467-718C-164B-A02A098DF832}"/>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READ/WRITE Operations</a:t>
            </a:r>
          </a:p>
        </p:txBody>
      </p:sp>
      <p:sp>
        <p:nvSpPr>
          <p:cNvPr id="3" name="Oval 2">
            <a:extLst>
              <a:ext uri="{FF2B5EF4-FFF2-40B4-BE49-F238E27FC236}">
                <a16:creationId xmlns:a16="http://schemas.microsoft.com/office/drawing/2014/main" id="{A9104321-196F-EAFA-4179-83A84F013370}"/>
              </a:ext>
            </a:extLst>
          </p:cNvPr>
          <p:cNvSpPr/>
          <p:nvPr/>
        </p:nvSpPr>
        <p:spPr>
          <a:xfrm>
            <a:off x="6971065" y="475230"/>
            <a:ext cx="1098000" cy="1098000"/>
          </a:xfrm>
          <a:prstGeom prst="ellipse">
            <a:avLst/>
          </a:prstGeom>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lstStyle/>
          <a:p>
            <a:endParaRPr lang="en-US"/>
          </a:p>
        </p:txBody>
      </p:sp>
      <p:sp>
        <p:nvSpPr>
          <p:cNvPr id="4" name="Rectangle 3" descr="Document">
            <a:extLst>
              <a:ext uri="{FF2B5EF4-FFF2-40B4-BE49-F238E27FC236}">
                <a16:creationId xmlns:a16="http://schemas.microsoft.com/office/drawing/2014/main" id="{709AA161-7430-B8FD-241F-330EF2F9E2B9}"/>
              </a:ext>
            </a:extLst>
          </p:cNvPr>
          <p:cNvSpPr/>
          <p:nvPr/>
        </p:nvSpPr>
        <p:spPr>
          <a:xfrm>
            <a:off x="7205065" y="709230"/>
            <a:ext cx="630000" cy="630000"/>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5" name="Group 4">
            <a:extLst>
              <a:ext uri="{FF2B5EF4-FFF2-40B4-BE49-F238E27FC236}">
                <a16:creationId xmlns:a16="http://schemas.microsoft.com/office/drawing/2014/main" id="{FD0E6048-EB9F-9E21-13D3-FD2C5793FD23}"/>
              </a:ext>
            </a:extLst>
          </p:cNvPr>
          <p:cNvGrpSpPr/>
          <p:nvPr/>
        </p:nvGrpSpPr>
        <p:grpSpPr>
          <a:xfrm>
            <a:off x="8069065" y="801680"/>
            <a:ext cx="1800000" cy="720000"/>
            <a:chOff x="6678914" y="2456402"/>
            <a:chExt cx="1800000" cy="720000"/>
          </a:xfrm>
        </p:grpSpPr>
        <p:sp>
          <p:nvSpPr>
            <p:cNvPr id="6" name="Rectangle 5">
              <a:extLst>
                <a:ext uri="{FF2B5EF4-FFF2-40B4-BE49-F238E27FC236}">
                  <a16:creationId xmlns:a16="http://schemas.microsoft.com/office/drawing/2014/main" id="{2521E3E7-8FE0-8ED3-22B2-ADF21DE607AF}"/>
                </a:ext>
              </a:extLst>
            </p:cNvPr>
            <p:cNvSpPr/>
            <p:nvPr/>
          </p:nvSpPr>
          <p:spPr>
            <a:xfrm>
              <a:off x="6678914" y="2456402"/>
              <a:ext cx="1800000" cy="720000"/>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5">
                <a:hueOff val="0"/>
                <a:satOff val="0"/>
                <a:lumOff val="0"/>
                <a:alphaOff val="0"/>
              </a:schemeClr>
            </a:fontRef>
          </p:style>
          <p:txBody>
            <a:bodyPr/>
            <a:lstStyle/>
            <a:p>
              <a:endParaRPr lang="en-US"/>
            </a:p>
          </p:txBody>
        </p:sp>
        <p:sp>
          <p:nvSpPr>
            <p:cNvPr id="7" name="TextBox 6">
              <a:extLst>
                <a:ext uri="{FF2B5EF4-FFF2-40B4-BE49-F238E27FC236}">
                  <a16:creationId xmlns:a16="http://schemas.microsoft.com/office/drawing/2014/main" id="{6968B2DF-9D0D-AD94-3073-C92089AA8893}"/>
                </a:ext>
              </a:extLst>
            </p:cNvPr>
            <p:cNvSpPr txBox="1"/>
            <p:nvPr/>
          </p:nvSpPr>
          <p:spPr>
            <a:xfrm>
              <a:off x="6678914" y="2456402"/>
              <a:ext cx="1800000" cy="720000"/>
            </a:xfrm>
            <a:prstGeom prst="rect">
              <a:avLst/>
            </a:prstGeom>
          </p:spPr>
          <p:style>
            <a:lnRef idx="0">
              <a:scrgbClr r="0" g="0" b="0"/>
            </a:lnRef>
            <a:fillRef idx="0">
              <a:scrgbClr r="0" g="0" b="0"/>
            </a:fillRef>
            <a:effectRef idx="0">
              <a:scrgbClr r="0" g="0" b="0"/>
            </a:effectRef>
            <a:fontRef idx="minor">
              <a:schemeClr val="accent5">
                <a:hueOff val="0"/>
                <a:satOff val="0"/>
                <a:lumOff val="0"/>
                <a:alphaOff val="0"/>
              </a:schemeClr>
            </a:fontRef>
          </p:style>
          <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kern="1200"/>
                <a:t>Post read/write operations</a:t>
              </a:r>
            </a:p>
          </p:txBody>
        </p:sp>
      </p:grpSp>
      <p:sp>
        <p:nvSpPr>
          <p:cNvPr id="8" name="TextBox 7">
            <a:extLst>
              <a:ext uri="{FF2B5EF4-FFF2-40B4-BE49-F238E27FC236}">
                <a16:creationId xmlns:a16="http://schemas.microsoft.com/office/drawing/2014/main" id="{75525603-8904-E7C7-6791-588A0FDC1A59}"/>
              </a:ext>
            </a:extLst>
          </p:cNvPr>
          <p:cNvSpPr txBox="1"/>
          <p:nvPr/>
        </p:nvSpPr>
        <p:spPr>
          <a:xfrm>
            <a:off x="1384663" y="6662057"/>
            <a:ext cx="65" cy="276999"/>
          </a:xfrm>
          <a:prstGeom prst="rect">
            <a:avLst/>
          </a:prstGeom>
          <a:noFill/>
        </p:spPr>
        <p:txBody>
          <a:bodyPr wrap="none" lIns="0" tIns="0" rIns="0" bIns="0" rtlCol="0" anchor="t">
            <a:spAutoFit/>
          </a:bodyPr>
          <a:lstStyle/>
          <a:p>
            <a:pPr>
              <a:lnSpc>
                <a:spcPct val="90000"/>
              </a:lnSpc>
              <a:spcBef>
                <a:spcPts val="600"/>
              </a:spcBef>
            </a:pPr>
            <a:endParaRPr lang="en-US" sz="2000" dirty="0" err="1"/>
          </a:p>
        </p:txBody>
      </p:sp>
      <p:sp>
        <p:nvSpPr>
          <p:cNvPr id="9" name="Rectangle 8">
            <a:extLst>
              <a:ext uri="{FF2B5EF4-FFF2-40B4-BE49-F238E27FC236}">
                <a16:creationId xmlns:a16="http://schemas.microsoft.com/office/drawing/2014/main" id="{5A839C17-EB32-117C-485E-74809F80F24D}"/>
              </a:ext>
            </a:extLst>
          </p:cNvPr>
          <p:cNvSpPr/>
          <p:nvPr/>
        </p:nvSpPr>
        <p:spPr>
          <a:xfrm>
            <a:off x="1662864" y="1690688"/>
            <a:ext cx="4198257" cy="88768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dirty="0"/>
              <a:t>Server</a:t>
            </a:r>
          </a:p>
          <a:p>
            <a:pPr algn="ctr"/>
            <a:r>
              <a:rPr lang="en-US" dirty="0"/>
              <a:t>Application</a:t>
            </a:r>
          </a:p>
        </p:txBody>
      </p:sp>
      <p:grpSp>
        <p:nvGrpSpPr>
          <p:cNvPr id="10" name="Group 9">
            <a:extLst>
              <a:ext uri="{FF2B5EF4-FFF2-40B4-BE49-F238E27FC236}">
                <a16:creationId xmlns:a16="http://schemas.microsoft.com/office/drawing/2014/main" id="{31724C3B-7072-1630-600A-F2738022820D}"/>
              </a:ext>
            </a:extLst>
          </p:cNvPr>
          <p:cNvGrpSpPr/>
          <p:nvPr/>
        </p:nvGrpSpPr>
        <p:grpSpPr>
          <a:xfrm>
            <a:off x="1772254" y="2945187"/>
            <a:ext cx="1920102" cy="1757987"/>
            <a:chOff x="4255846" y="4455436"/>
            <a:chExt cx="1920102" cy="1757987"/>
          </a:xfrm>
        </p:grpSpPr>
        <p:sp>
          <p:nvSpPr>
            <p:cNvPr id="11" name="Rectangle 10">
              <a:hlinkClick r:id="rId4" action="ppaction://hlinksldjump"/>
              <a:extLst>
                <a:ext uri="{FF2B5EF4-FFF2-40B4-BE49-F238E27FC236}">
                  <a16:creationId xmlns:a16="http://schemas.microsoft.com/office/drawing/2014/main" id="{63D0759F-2F79-423C-DF38-0E0CEE71B9C3}"/>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8DFAFBCB-6445-C926-420D-F719B9E1465F}"/>
                </a:ext>
              </a:extLst>
            </p:cNvPr>
            <p:cNvGrpSpPr/>
            <p:nvPr/>
          </p:nvGrpSpPr>
          <p:grpSpPr>
            <a:xfrm>
              <a:off x="4331104" y="4549959"/>
              <a:ext cx="1764896" cy="1603948"/>
              <a:chOff x="4336434" y="4189416"/>
              <a:chExt cx="1764896" cy="1603948"/>
            </a:xfrm>
          </p:grpSpPr>
          <p:sp>
            <p:nvSpPr>
              <p:cNvPr id="14" name="Rectangle 13">
                <a:extLst>
                  <a:ext uri="{FF2B5EF4-FFF2-40B4-BE49-F238E27FC236}">
                    <a16:creationId xmlns:a16="http://schemas.microsoft.com/office/drawing/2014/main" id="{6AD9CF18-187B-7858-5B95-B73695E1747C}"/>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endParaRPr lang="en-US" sz="1050" b="1" dirty="0"/>
              </a:p>
            </p:txBody>
          </p:sp>
          <p:cxnSp>
            <p:nvCxnSpPr>
              <p:cNvPr id="15" name="Straight Connector 14">
                <a:extLst>
                  <a:ext uri="{FF2B5EF4-FFF2-40B4-BE49-F238E27FC236}">
                    <a16:creationId xmlns:a16="http://schemas.microsoft.com/office/drawing/2014/main" id="{19E160A0-CE9B-4995-BFE3-52702F453979}"/>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9708F18-91A4-59D6-3899-87BFECECBD3C}"/>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F2ACBB71-2498-5FF3-7099-8068D1985C45}"/>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endParaRPr lang="en-US" sz="1050" b="1" dirty="0"/>
              </a:p>
            </p:txBody>
          </p:sp>
          <p:sp>
            <p:nvSpPr>
              <p:cNvPr id="18" name="Rectangle 17">
                <a:extLst>
                  <a:ext uri="{FF2B5EF4-FFF2-40B4-BE49-F238E27FC236}">
                    <a16:creationId xmlns:a16="http://schemas.microsoft.com/office/drawing/2014/main" id="{2A853742-39D2-C4AD-E367-A3D937E24D6E}"/>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endParaRPr lang="en-US" sz="1050" b="1" dirty="0"/>
              </a:p>
            </p:txBody>
          </p:sp>
          <p:sp>
            <p:nvSpPr>
              <p:cNvPr id="19" name="Rectangle 18">
                <a:extLst>
                  <a:ext uri="{FF2B5EF4-FFF2-40B4-BE49-F238E27FC236}">
                    <a16:creationId xmlns:a16="http://schemas.microsoft.com/office/drawing/2014/main" id="{2F79E294-A577-19E4-98CD-87FBF696AA00}"/>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endParaRPr lang="en-US" sz="1050" b="1" dirty="0"/>
              </a:p>
            </p:txBody>
          </p:sp>
          <p:cxnSp>
            <p:nvCxnSpPr>
              <p:cNvPr id="20" name="Straight Connector 19">
                <a:extLst>
                  <a:ext uri="{FF2B5EF4-FFF2-40B4-BE49-F238E27FC236}">
                    <a16:creationId xmlns:a16="http://schemas.microsoft.com/office/drawing/2014/main" id="{BF1F9BC6-C0BC-490C-367D-AFAF2F6CFD8D}"/>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FDBEB1BB-2DC8-2616-D088-CAC56DDC0409}"/>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E56C6C0D-F8DA-7D64-93D6-D854917B9EEF}"/>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23" name="Straight Arrow Connector 22">
                <a:extLst>
                  <a:ext uri="{FF2B5EF4-FFF2-40B4-BE49-F238E27FC236}">
                    <a16:creationId xmlns:a16="http://schemas.microsoft.com/office/drawing/2014/main" id="{7E4DFDFC-9A63-FC5E-DC6F-68122B08D41E}"/>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2B5DC38F-54C4-3DE1-E1F5-02E18784072D}"/>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A6C354A0-39C4-BA7F-A731-D70372824A7B}"/>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89D09F17-8F6F-F779-664E-8A8BF214BCC4}"/>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601B58D7-95F8-C483-2060-31152B18D122}"/>
                  </a:ext>
                </a:extLst>
              </p:cNvPr>
              <p:cNvSpPr txBox="1"/>
              <p:nvPr/>
            </p:nvSpPr>
            <p:spPr>
              <a:xfrm rot="16200000">
                <a:off x="5408195" y="4840060"/>
                <a:ext cx="1109271" cy="276999"/>
              </a:xfrm>
              <a:prstGeom prst="rect">
                <a:avLst/>
              </a:prstGeom>
              <a:noFill/>
            </p:spPr>
            <p:txBody>
              <a:bodyPr wrap="square" rtlCol="0">
                <a:spAutoFit/>
              </a:bodyPr>
              <a:lstStyle/>
              <a:p>
                <a:pPr algn="ctr"/>
                <a:r>
                  <a:rPr lang="en-US" sz="1200" dirty="0" err="1"/>
                  <a:t>Recv</a:t>
                </a:r>
                <a:r>
                  <a:rPr lang="en-US" sz="1200" dirty="0"/>
                  <a:t> Queue</a:t>
                </a:r>
              </a:p>
            </p:txBody>
          </p:sp>
        </p:grpSp>
        <p:sp>
          <p:nvSpPr>
            <p:cNvPr id="13" name="TextBox 12">
              <a:extLst>
                <a:ext uri="{FF2B5EF4-FFF2-40B4-BE49-F238E27FC236}">
                  <a16:creationId xmlns:a16="http://schemas.microsoft.com/office/drawing/2014/main" id="{522BC646-AE07-6F65-949B-50FE077A3DF5}"/>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grpSp>
        <p:nvGrpSpPr>
          <p:cNvPr id="28" name="Group 27">
            <a:extLst>
              <a:ext uri="{FF2B5EF4-FFF2-40B4-BE49-F238E27FC236}">
                <a16:creationId xmlns:a16="http://schemas.microsoft.com/office/drawing/2014/main" id="{A2328610-F2D8-5326-CCE2-03B25B622B36}"/>
              </a:ext>
            </a:extLst>
          </p:cNvPr>
          <p:cNvGrpSpPr/>
          <p:nvPr/>
        </p:nvGrpSpPr>
        <p:grpSpPr>
          <a:xfrm>
            <a:off x="3806990" y="2955971"/>
            <a:ext cx="1125622" cy="1757987"/>
            <a:chOff x="8385638" y="2749687"/>
            <a:chExt cx="1125622" cy="1757987"/>
          </a:xfrm>
        </p:grpSpPr>
        <p:sp>
          <p:nvSpPr>
            <p:cNvPr id="29" name="Rectangle 28">
              <a:hlinkClick r:id="rId5" action="ppaction://hlinksldjump"/>
              <a:extLst>
                <a:ext uri="{FF2B5EF4-FFF2-40B4-BE49-F238E27FC236}">
                  <a16:creationId xmlns:a16="http://schemas.microsoft.com/office/drawing/2014/main" id="{67061156-C1D3-21FB-8CFD-B850FA061ACF}"/>
                </a:ext>
              </a:extLst>
            </p:cNvPr>
            <p:cNvSpPr/>
            <p:nvPr/>
          </p:nvSpPr>
          <p:spPr>
            <a:xfrm>
              <a:off x="8387000" y="2749687"/>
              <a:ext cx="1124260" cy="1757987"/>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F466939-1A0A-37C9-3991-C928230F3435}"/>
                </a:ext>
              </a:extLst>
            </p:cNvPr>
            <p:cNvSpPr/>
            <p:nvPr/>
          </p:nvSpPr>
          <p:spPr>
            <a:xfrm>
              <a:off x="8786403" y="3196479"/>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31" name="Rectangle 30">
              <a:extLst>
                <a:ext uri="{FF2B5EF4-FFF2-40B4-BE49-F238E27FC236}">
                  <a16:creationId xmlns:a16="http://schemas.microsoft.com/office/drawing/2014/main" id="{62C002A0-6A8B-BFC6-FAF9-19A0512D8F9E}"/>
                </a:ext>
              </a:extLst>
            </p:cNvPr>
            <p:cNvSpPr/>
            <p:nvPr/>
          </p:nvSpPr>
          <p:spPr>
            <a:xfrm>
              <a:off x="8786403" y="3508774"/>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32" name="Rectangle 31">
              <a:extLst>
                <a:ext uri="{FF2B5EF4-FFF2-40B4-BE49-F238E27FC236}">
                  <a16:creationId xmlns:a16="http://schemas.microsoft.com/office/drawing/2014/main" id="{C1F9D065-BDF8-2B66-02AE-90ADEDFB019E}"/>
                </a:ext>
              </a:extLst>
            </p:cNvPr>
            <p:cNvSpPr/>
            <p:nvPr/>
          </p:nvSpPr>
          <p:spPr>
            <a:xfrm>
              <a:off x="8786403" y="3826065"/>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cxnSp>
          <p:nvCxnSpPr>
            <p:cNvPr id="33" name="Straight Connector 32">
              <a:extLst>
                <a:ext uri="{FF2B5EF4-FFF2-40B4-BE49-F238E27FC236}">
                  <a16:creationId xmlns:a16="http://schemas.microsoft.com/office/drawing/2014/main" id="{2AEE033F-5B3B-6E68-E123-D2172F288CB3}"/>
                </a:ext>
              </a:extLst>
            </p:cNvPr>
            <p:cNvCxnSpPr>
              <a:cxnSpLocks/>
            </p:cNvCxnSpPr>
            <p:nvPr/>
          </p:nvCxnSpPr>
          <p:spPr>
            <a:xfrm>
              <a:off x="8786403"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C55F38A1-9E13-E25A-6385-915C12FDF5BE}"/>
                </a:ext>
              </a:extLst>
            </p:cNvPr>
            <p:cNvCxnSpPr>
              <a:cxnSpLocks/>
            </p:cNvCxnSpPr>
            <p:nvPr/>
          </p:nvCxnSpPr>
          <p:spPr>
            <a:xfrm>
              <a:off x="9276081"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676183E6-AF1E-4B02-40ED-C60FA817D17A}"/>
                </a:ext>
              </a:extLst>
            </p:cNvPr>
            <p:cNvCxnSpPr>
              <a:cxnSpLocks/>
            </p:cNvCxnSpPr>
            <p:nvPr/>
          </p:nvCxnSpPr>
          <p:spPr>
            <a:xfrm flipV="1">
              <a:off x="9027163" y="2810226"/>
              <a:ext cx="0" cy="288387"/>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1A3D4E29-76A3-71B8-DC38-956A102FC20B}"/>
                </a:ext>
              </a:extLst>
            </p:cNvPr>
            <p:cNvCxnSpPr>
              <a:cxnSpLocks/>
            </p:cNvCxnSpPr>
            <p:nvPr/>
          </p:nvCxnSpPr>
          <p:spPr>
            <a:xfrm flipH="1" flipV="1">
              <a:off x="9028744" y="4171619"/>
              <a:ext cx="1249" cy="288734"/>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EF3FC4E2-4E8E-B232-A87A-1F2D5927F0A8}"/>
                </a:ext>
              </a:extLst>
            </p:cNvPr>
            <p:cNvSpPr txBox="1"/>
            <p:nvPr/>
          </p:nvSpPr>
          <p:spPr>
            <a:xfrm>
              <a:off x="8385638" y="2760471"/>
              <a:ext cx="512128" cy="369332"/>
            </a:xfrm>
            <a:prstGeom prst="rect">
              <a:avLst/>
            </a:prstGeom>
            <a:noFill/>
          </p:spPr>
          <p:txBody>
            <a:bodyPr wrap="none" rtlCol="0">
              <a:spAutoFit/>
            </a:bodyPr>
            <a:lstStyle/>
            <a:p>
              <a:r>
                <a:rPr lang="en-US" dirty="0"/>
                <a:t>CQ</a:t>
              </a:r>
            </a:p>
          </p:txBody>
        </p:sp>
      </p:grpSp>
      <p:sp>
        <p:nvSpPr>
          <p:cNvPr id="38" name="Rectangle 37">
            <a:extLst>
              <a:ext uri="{FF2B5EF4-FFF2-40B4-BE49-F238E27FC236}">
                <a16:creationId xmlns:a16="http://schemas.microsoft.com/office/drawing/2014/main" id="{7E52918A-550F-C2D5-83FA-00B3D51DF1E1}"/>
              </a:ext>
            </a:extLst>
          </p:cNvPr>
          <p:cNvSpPr/>
          <p:nvPr/>
        </p:nvSpPr>
        <p:spPr>
          <a:xfrm>
            <a:off x="1662864" y="2725118"/>
            <a:ext cx="4198257" cy="28812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6AA50AD5-14C8-238C-804B-8F4ACAA5D8F8}"/>
              </a:ext>
            </a:extLst>
          </p:cNvPr>
          <p:cNvGrpSpPr/>
          <p:nvPr/>
        </p:nvGrpSpPr>
        <p:grpSpPr>
          <a:xfrm>
            <a:off x="3065304" y="5355946"/>
            <a:ext cx="813215" cy="552141"/>
            <a:chOff x="2488367" y="5254052"/>
            <a:chExt cx="813215" cy="552141"/>
          </a:xfrm>
        </p:grpSpPr>
        <p:sp>
          <p:nvSpPr>
            <p:cNvPr id="40" name="Rectangle 39">
              <a:extLst>
                <a:ext uri="{FF2B5EF4-FFF2-40B4-BE49-F238E27FC236}">
                  <a16:creationId xmlns:a16="http://schemas.microsoft.com/office/drawing/2014/main" id="{EC3EF12E-FB85-6CD3-9533-CAED7E61323C}"/>
                </a:ext>
              </a:extLst>
            </p:cNvPr>
            <p:cNvSpPr/>
            <p:nvPr/>
          </p:nvSpPr>
          <p:spPr>
            <a:xfrm>
              <a:off x="2585800" y="5343993"/>
              <a:ext cx="715782" cy="32470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endParaRPr lang="en-US" dirty="0">
                <a:solidFill>
                  <a:schemeClr val="tx1"/>
                </a:solidFill>
              </a:endParaRPr>
            </a:p>
          </p:txBody>
        </p:sp>
        <p:sp>
          <p:nvSpPr>
            <p:cNvPr id="41" name="Rectangle 40">
              <a:extLst>
                <a:ext uri="{FF2B5EF4-FFF2-40B4-BE49-F238E27FC236}">
                  <a16:creationId xmlns:a16="http://schemas.microsoft.com/office/drawing/2014/main" id="{890CF8B4-3B8E-6BAA-124C-4B6BA58572F3}"/>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8B3C0B80-4676-D68E-3E94-8FB7C1BD3B08}"/>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Connector 42">
              <a:extLst>
                <a:ext uri="{FF2B5EF4-FFF2-40B4-BE49-F238E27FC236}">
                  <a16:creationId xmlns:a16="http://schemas.microsoft.com/office/drawing/2014/main" id="{C6446668-9D37-A501-9247-34731EFDF8C0}"/>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53891581-794B-CE6C-EBB1-0E7CFF4D9435}"/>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F3F27B0B-FFB3-F828-8EEB-8F10BC8E0F4E}"/>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FFC4293B-23FC-63C1-F2F8-A24D50FF1754}"/>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47" name="Connector: Elbow 46">
            <a:extLst>
              <a:ext uri="{FF2B5EF4-FFF2-40B4-BE49-F238E27FC236}">
                <a16:creationId xmlns:a16="http://schemas.microsoft.com/office/drawing/2014/main" id="{945331DE-C591-192F-6A30-30977B04229B}"/>
              </a:ext>
            </a:extLst>
          </p:cNvPr>
          <p:cNvCxnSpPr>
            <a:stCxn id="40" idx="2"/>
            <a:endCxn id="91" idx="2"/>
          </p:cNvCxnSpPr>
          <p:nvPr/>
        </p:nvCxnSpPr>
        <p:spPr>
          <a:xfrm rot="16200000" flipH="1">
            <a:off x="6162297" y="3128926"/>
            <a:ext cx="12700" cy="5283338"/>
          </a:xfrm>
          <a:prstGeom prst="bentConnector3">
            <a:avLst>
              <a:gd name="adj1" fmla="val 5222945"/>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58B6E186-1100-511A-6038-1D8499F8710A}"/>
              </a:ext>
            </a:extLst>
          </p:cNvPr>
          <p:cNvSpPr txBox="1"/>
          <p:nvPr/>
        </p:nvSpPr>
        <p:spPr>
          <a:xfrm>
            <a:off x="5746508" y="6066641"/>
            <a:ext cx="801823" cy="369332"/>
          </a:xfrm>
          <a:prstGeom prst="rect">
            <a:avLst/>
          </a:prstGeom>
          <a:noFill/>
        </p:spPr>
        <p:txBody>
          <a:bodyPr wrap="none" rtlCol="0">
            <a:spAutoFit/>
          </a:bodyPr>
          <a:lstStyle/>
          <a:p>
            <a:r>
              <a:rPr lang="en-US" dirty="0"/>
              <a:t>RDMA</a:t>
            </a:r>
          </a:p>
        </p:txBody>
      </p:sp>
      <p:sp>
        <p:nvSpPr>
          <p:cNvPr id="49" name="Lightning Bolt 48">
            <a:extLst>
              <a:ext uri="{FF2B5EF4-FFF2-40B4-BE49-F238E27FC236}">
                <a16:creationId xmlns:a16="http://schemas.microsoft.com/office/drawing/2014/main" id="{0C7AC697-58BD-C6B4-D6BA-897E730C996A}"/>
              </a:ext>
            </a:extLst>
          </p:cNvPr>
          <p:cNvSpPr/>
          <p:nvPr/>
        </p:nvSpPr>
        <p:spPr>
          <a:xfrm rot="15520488">
            <a:off x="5638089" y="6144091"/>
            <a:ext cx="224851" cy="180572"/>
          </a:xfrm>
          <a:prstGeom prst="lightningBol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hlinkClick r:id="rId6" action="ppaction://hlinksldjump"/>
            <a:extLst>
              <a:ext uri="{FF2B5EF4-FFF2-40B4-BE49-F238E27FC236}">
                <a16:creationId xmlns:a16="http://schemas.microsoft.com/office/drawing/2014/main" id="{E7D1FFD4-A66F-3DA2-FCCD-242C7D538B61}"/>
              </a:ext>
            </a:extLst>
          </p:cNvPr>
          <p:cNvSpPr/>
          <p:nvPr/>
        </p:nvSpPr>
        <p:spPr>
          <a:xfrm>
            <a:off x="5007091" y="2955971"/>
            <a:ext cx="810746" cy="175798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65F0A108-63B0-9D65-67E0-37D9935D5833}"/>
              </a:ext>
            </a:extLst>
          </p:cNvPr>
          <p:cNvSpPr/>
          <p:nvPr/>
        </p:nvSpPr>
        <p:spPr>
          <a:xfrm>
            <a:off x="5094340" y="3402763"/>
            <a:ext cx="552100"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VA</a:t>
            </a:r>
          </a:p>
        </p:txBody>
      </p:sp>
      <p:sp>
        <p:nvSpPr>
          <p:cNvPr id="53" name="Rectangle 52">
            <a:extLst>
              <a:ext uri="{FF2B5EF4-FFF2-40B4-BE49-F238E27FC236}">
                <a16:creationId xmlns:a16="http://schemas.microsoft.com/office/drawing/2014/main" id="{028923C2-1B5D-3AE8-C370-2A04902CEE1A}"/>
              </a:ext>
            </a:extLst>
          </p:cNvPr>
          <p:cNvSpPr/>
          <p:nvPr/>
        </p:nvSpPr>
        <p:spPr>
          <a:xfrm>
            <a:off x="5094340" y="4032349"/>
            <a:ext cx="552100"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LKEY</a:t>
            </a:r>
          </a:p>
        </p:txBody>
      </p:sp>
      <p:sp>
        <p:nvSpPr>
          <p:cNvPr id="54" name="TextBox 53">
            <a:extLst>
              <a:ext uri="{FF2B5EF4-FFF2-40B4-BE49-F238E27FC236}">
                <a16:creationId xmlns:a16="http://schemas.microsoft.com/office/drawing/2014/main" id="{EE6A699B-F89A-25F9-BB5E-C1E26ABF3B3E}"/>
              </a:ext>
            </a:extLst>
          </p:cNvPr>
          <p:cNvSpPr txBox="1"/>
          <p:nvPr/>
        </p:nvSpPr>
        <p:spPr>
          <a:xfrm>
            <a:off x="5077016" y="3006627"/>
            <a:ext cx="365523" cy="369332"/>
          </a:xfrm>
          <a:prstGeom prst="rect">
            <a:avLst/>
          </a:prstGeom>
          <a:noFill/>
        </p:spPr>
        <p:txBody>
          <a:bodyPr wrap="none" rtlCol="0">
            <a:spAutoFit/>
          </a:bodyPr>
          <a:lstStyle/>
          <a:p>
            <a:r>
              <a:rPr lang="en-US" dirty="0"/>
              <a:t>MR</a:t>
            </a:r>
          </a:p>
        </p:txBody>
      </p:sp>
      <p:sp>
        <p:nvSpPr>
          <p:cNvPr id="55" name="Rectangle 54">
            <a:extLst>
              <a:ext uri="{FF2B5EF4-FFF2-40B4-BE49-F238E27FC236}">
                <a16:creationId xmlns:a16="http://schemas.microsoft.com/office/drawing/2014/main" id="{CDA1A51A-4B39-1C06-8BD7-8EB2F62E4ADE}"/>
              </a:ext>
            </a:extLst>
          </p:cNvPr>
          <p:cNvSpPr/>
          <p:nvPr/>
        </p:nvSpPr>
        <p:spPr>
          <a:xfrm>
            <a:off x="6711187" y="1690688"/>
            <a:ext cx="4198257" cy="88768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dirty="0"/>
              <a:t>Client</a:t>
            </a:r>
          </a:p>
          <a:p>
            <a:pPr algn="ctr"/>
            <a:r>
              <a:rPr lang="en-US" dirty="0"/>
              <a:t>Application</a:t>
            </a:r>
          </a:p>
        </p:txBody>
      </p:sp>
      <p:grpSp>
        <p:nvGrpSpPr>
          <p:cNvPr id="56" name="Group 55">
            <a:extLst>
              <a:ext uri="{FF2B5EF4-FFF2-40B4-BE49-F238E27FC236}">
                <a16:creationId xmlns:a16="http://schemas.microsoft.com/office/drawing/2014/main" id="{510505BC-3B6B-14B4-9AD9-70972A53C222}"/>
              </a:ext>
            </a:extLst>
          </p:cNvPr>
          <p:cNvGrpSpPr/>
          <p:nvPr/>
        </p:nvGrpSpPr>
        <p:grpSpPr>
          <a:xfrm>
            <a:off x="6820577" y="2945187"/>
            <a:ext cx="1920102" cy="1757987"/>
            <a:chOff x="4255846" y="4455436"/>
            <a:chExt cx="1920102" cy="1757987"/>
          </a:xfrm>
        </p:grpSpPr>
        <p:sp>
          <p:nvSpPr>
            <p:cNvPr id="57" name="Rectangle 56">
              <a:hlinkClick r:id="rId4" action="ppaction://hlinksldjump"/>
              <a:extLst>
                <a:ext uri="{FF2B5EF4-FFF2-40B4-BE49-F238E27FC236}">
                  <a16:creationId xmlns:a16="http://schemas.microsoft.com/office/drawing/2014/main" id="{C736EA3D-87F7-AF99-3E8E-D02BF5FEFF87}"/>
                </a:ext>
              </a:extLst>
            </p:cNvPr>
            <p:cNvSpPr/>
            <p:nvPr/>
          </p:nvSpPr>
          <p:spPr>
            <a:xfrm>
              <a:off x="4257207" y="4455436"/>
              <a:ext cx="1918741" cy="17579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a:extLst>
                <a:ext uri="{FF2B5EF4-FFF2-40B4-BE49-F238E27FC236}">
                  <a16:creationId xmlns:a16="http://schemas.microsoft.com/office/drawing/2014/main" id="{5843DAC7-B278-2DD3-DCE3-E02C53653117}"/>
                </a:ext>
              </a:extLst>
            </p:cNvPr>
            <p:cNvGrpSpPr/>
            <p:nvPr/>
          </p:nvGrpSpPr>
          <p:grpSpPr>
            <a:xfrm>
              <a:off x="4331104" y="4549959"/>
              <a:ext cx="1764896" cy="1603948"/>
              <a:chOff x="4336434" y="4189416"/>
              <a:chExt cx="1764896" cy="1603948"/>
            </a:xfrm>
          </p:grpSpPr>
          <p:sp>
            <p:nvSpPr>
              <p:cNvPr id="60" name="Rectangle 59">
                <a:extLst>
                  <a:ext uri="{FF2B5EF4-FFF2-40B4-BE49-F238E27FC236}">
                    <a16:creationId xmlns:a16="http://schemas.microsoft.com/office/drawing/2014/main" id="{32C29B18-DB7B-285C-A63D-0944D14447AD}"/>
                  </a:ext>
                </a:extLst>
              </p:cNvPr>
              <p:cNvSpPr/>
              <p:nvPr/>
            </p:nvSpPr>
            <p:spPr>
              <a:xfrm>
                <a:off x="466194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endParaRPr lang="en-US" sz="1050" b="1" dirty="0"/>
              </a:p>
            </p:txBody>
          </p:sp>
          <p:cxnSp>
            <p:nvCxnSpPr>
              <p:cNvPr id="61" name="Straight Connector 60">
                <a:extLst>
                  <a:ext uri="{FF2B5EF4-FFF2-40B4-BE49-F238E27FC236}">
                    <a16:creationId xmlns:a16="http://schemas.microsoft.com/office/drawing/2014/main" id="{AA74FB61-EC0B-9AC3-12A7-2CC1D337E092}"/>
                  </a:ext>
                </a:extLst>
              </p:cNvPr>
              <p:cNvCxnSpPr>
                <a:cxnSpLocks/>
              </p:cNvCxnSpPr>
              <p:nvPr/>
            </p:nvCxnSpPr>
            <p:spPr>
              <a:xfrm>
                <a:off x="466194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42F37D51-003E-F7F6-6F4F-FA85869AA831}"/>
                  </a:ext>
                </a:extLst>
              </p:cNvPr>
              <p:cNvCxnSpPr>
                <a:cxnSpLocks/>
              </p:cNvCxnSpPr>
              <p:nvPr/>
            </p:nvCxnSpPr>
            <p:spPr>
              <a:xfrm>
                <a:off x="515161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63" name="Rectangle 62">
                <a:extLst>
                  <a:ext uri="{FF2B5EF4-FFF2-40B4-BE49-F238E27FC236}">
                    <a16:creationId xmlns:a16="http://schemas.microsoft.com/office/drawing/2014/main" id="{D76A9E3F-9F43-68CE-4F4F-AD695E7C7141}"/>
                  </a:ext>
                </a:extLst>
              </p:cNvPr>
              <p:cNvSpPr/>
              <p:nvPr/>
            </p:nvSpPr>
            <p:spPr>
              <a:xfrm>
                <a:off x="5301521" y="4541685"/>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endParaRPr lang="en-US" sz="1050" b="1" dirty="0"/>
              </a:p>
            </p:txBody>
          </p:sp>
          <p:sp>
            <p:nvSpPr>
              <p:cNvPr id="64" name="Rectangle 63">
                <a:extLst>
                  <a:ext uri="{FF2B5EF4-FFF2-40B4-BE49-F238E27FC236}">
                    <a16:creationId xmlns:a16="http://schemas.microsoft.com/office/drawing/2014/main" id="{A0F13BC6-810B-B2A2-A47D-0F8F889FD8EC}"/>
                  </a:ext>
                </a:extLst>
              </p:cNvPr>
              <p:cNvSpPr/>
              <p:nvPr/>
            </p:nvSpPr>
            <p:spPr>
              <a:xfrm>
                <a:off x="5301521" y="4853980"/>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endParaRPr lang="en-US" sz="1050" b="1" dirty="0"/>
              </a:p>
            </p:txBody>
          </p:sp>
          <p:sp>
            <p:nvSpPr>
              <p:cNvPr id="65" name="Rectangle 64">
                <a:extLst>
                  <a:ext uri="{FF2B5EF4-FFF2-40B4-BE49-F238E27FC236}">
                    <a16:creationId xmlns:a16="http://schemas.microsoft.com/office/drawing/2014/main" id="{EACE352D-DACB-6C8A-4274-EC467F09C63E}"/>
                  </a:ext>
                </a:extLst>
              </p:cNvPr>
              <p:cNvSpPr/>
              <p:nvPr/>
            </p:nvSpPr>
            <p:spPr>
              <a:xfrm>
                <a:off x="5301521" y="5171271"/>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endParaRPr lang="en-US" sz="1050" b="1" dirty="0"/>
              </a:p>
            </p:txBody>
          </p:sp>
          <p:cxnSp>
            <p:nvCxnSpPr>
              <p:cNvPr id="66" name="Straight Connector 65">
                <a:extLst>
                  <a:ext uri="{FF2B5EF4-FFF2-40B4-BE49-F238E27FC236}">
                    <a16:creationId xmlns:a16="http://schemas.microsoft.com/office/drawing/2014/main" id="{204BD1D7-F4EE-D16A-7D36-99A62C7C0B1B}"/>
                  </a:ext>
                </a:extLst>
              </p:cNvPr>
              <p:cNvCxnSpPr>
                <a:cxnSpLocks/>
              </p:cNvCxnSpPr>
              <p:nvPr/>
            </p:nvCxnSpPr>
            <p:spPr>
              <a:xfrm>
                <a:off x="5301521" y="4436754"/>
                <a:ext cx="0" cy="1109272"/>
              </a:xfrm>
              <a:prstGeom prst="line">
                <a:avLst/>
              </a:prstGeom>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668ACBF0-66CF-1818-3594-1378EE4DD035}"/>
                  </a:ext>
                </a:extLst>
              </p:cNvPr>
              <p:cNvCxnSpPr>
                <a:cxnSpLocks/>
              </p:cNvCxnSpPr>
              <p:nvPr/>
            </p:nvCxnSpPr>
            <p:spPr>
              <a:xfrm>
                <a:off x="5791199" y="4436754"/>
                <a:ext cx="0" cy="1109272"/>
              </a:xfrm>
              <a:prstGeom prst="line">
                <a:avLst/>
              </a:prstGeom>
            </p:spPr>
            <p:style>
              <a:lnRef idx="2">
                <a:schemeClr val="accent1"/>
              </a:lnRef>
              <a:fillRef idx="0">
                <a:schemeClr val="accent1"/>
              </a:fillRef>
              <a:effectRef idx="1">
                <a:schemeClr val="accent1"/>
              </a:effectRef>
              <a:fontRef idx="minor">
                <a:schemeClr val="tx1"/>
              </a:fontRef>
            </p:style>
          </p:cxnSp>
          <p:sp>
            <p:nvSpPr>
              <p:cNvPr id="68" name="TextBox 67">
                <a:extLst>
                  <a:ext uri="{FF2B5EF4-FFF2-40B4-BE49-F238E27FC236}">
                    <a16:creationId xmlns:a16="http://schemas.microsoft.com/office/drawing/2014/main" id="{3C6FC740-8C31-9B08-4D6E-80D05BF92146}"/>
                  </a:ext>
                </a:extLst>
              </p:cNvPr>
              <p:cNvSpPr txBox="1"/>
              <p:nvPr/>
            </p:nvSpPr>
            <p:spPr>
              <a:xfrm rot="16200000">
                <a:off x="3920298" y="4850391"/>
                <a:ext cx="1109271" cy="276999"/>
              </a:xfrm>
              <a:prstGeom prst="rect">
                <a:avLst/>
              </a:prstGeom>
              <a:noFill/>
            </p:spPr>
            <p:txBody>
              <a:bodyPr wrap="square" rtlCol="0">
                <a:spAutoFit/>
              </a:bodyPr>
              <a:lstStyle/>
              <a:p>
                <a:pPr algn="ctr"/>
                <a:r>
                  <a:rPr lang="en-US" sz="1200" dirty="0"/>
                  <a:t>Send Queue</a:t>
                </a:r>
              </a:p>
            </p:txBody>
          </p:sp>
          <p:cxnSp>
            <p:nvCxnSpPr>
              <p:cNvPr id="69" name="Straight Arrow Connector 68">
                <a:extLst>
                  <a:ext uri="{FF2B5EF4-FFF2-40B4-BE49-F238E27FC236}">
                    <a16:creationId xmlns:a16="http://schemas.microsoft.com/office/drawing/2014/main" id="{BA81B1D2-9F6C-90AF-D492-DF574BC5D137}"/>
                  </a:ext>
                </a:extLst>
              </p:cNvPr>
              <p:cNvCxnSpPr>
                <a:cxnSpLocks/>
              </p:cNvCxnSpPr>
              <p:nvPr/>
            </p:nvCxnSpPr>
            <p:spPr>
              <a:xfrm>
                <a:off x="490553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0" name="Straight Arrow Connector 69">
                <a:extLst>
                  <a:ext uri="{FF2B5EF4-FFF2-40B4-BE49-F238E27FC236}">
                    <a16:creationId xmlns:a16="http://schemas.microsoft.com/office/drawing/2014/main" id="{1234E876-F1A2-3CDD-E5B7-C86EB78A1046}"/>
                  </a:ext>
                </a:extLst>
              </p:cNvPr>
              <p:cNvCxnSpPr>
                <a:cxnSpLocks/>
              </p:cNvCxnSpPr>
              <p:nvPr/>
            </p:nvCxnSpPr>
            <p:spPr>
              <a:xfrm>
                <a:off x="5545111" y="418941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1" name="Straight Arrow Connector 70">
                <a:extLst>
                  <a:ext uri="{FF2B5EF4-FFF2-40B4-BE49-F238E27FC236}">
                    <a16:creationId xmlns:a16="http://schemas.microsoft.com/office/drawing/2014/main" id="{49C8C12C-D5AA-B45D-FCF2-B96949E69244}"/>
                  </a:ext>
                </a:extLst>
              </p:cNvPr>
              <p:cNvCxnSpPr>
                <a:cxnSpLocks/>
              </p:cNvCxnSpPr>
              <p:nvPr/>
            </p:nvCxnSpPr>
            <p:spPr>
              <a:xfrm>
                <a:off x="4904282"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2" name="Straight Arrow Connector 71">
                <a:extLst>
                  <a:ext uri="{FF2B5EF4-FFF2-40B4-BE49-F238E27FC236}">
                    <a16:creationId xmlns:a16="http://schemas.microsoft.com/office/drawing/2014/main" id="{33EA8E67-0593-864E-7ED5-6EB903077432}"/>
                  </a:ext>
                </a:extLst>
              </p:cNvPr>
              <p:cNvCxnSpPr>
                <a:cxnSpLocks/>
              </p:cNvCxnSpPr>
              <p:nvPr/>
            </p:nvCxnSpPr>
            <p:spPr>
              <a:xfrm>
                <a:off x="5554226" y="5546026"/>
                <a:ext cx="0" cy="2473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3" name="TextBox 72">
                <a:extLst>
                  <a:ext uri="{FF2B5EF4-FFF2-40B4-BE49-F238E27FC236}">
                    <a16:creationId xmlns:a16="http://schemas.microsoft.com/office/drawing/2014/main" id="{5E5A4052-2728-DE7D-124D-D754864CC334}"/>
                  </a:ext>
                </a:extLst>
              </p:cNvPr>
              <p:cNvSpPr txBox="1"/>
              <p:nvPr/>
            </p:nvSpPr>
            <p:spPr>
              <a:xfrm rot="16200000">
                <a:off x="5408195" y="4840060"/>
                <a:ext cx="1109271" cy="276999"/>
              </a:xfrm>
              <a:prstGeom prst="rect">
                <a:avLst/>
              </a:prstGeom>
              <a:noFill/>
            </p:spPr>
            <p:txBody>
              <a:bodyPr wrap="square" rtlCol="0">
                <a:spAutoFit/>
              </a:bodyPr>
              <a:lstStyle/>
              <a:p>
                <a:pPr algn="ctr"/>
                <a:r>
                  <a:rPr lang="en-US" sz="1200" dirty="0" err="1"/>
                  <a:t>Recv</a:t>
                </a:r>
                <a:r>
                  <a:rPr lang="en-US" sz="1200" dirty="0"/>
                  <a:t> Queue</a:t>
                </a:r>
              </a:p>
            </p:txBody>
          </p:sp>
        </p:grpSp>
        <p:sp>
          <p:nvSpPr>
            <p:cNvPr id="59" name="TextBox 58">
              <a:extLst>
                <a:ext uri="{FF2B5EF4-FFF2-40B4-BE49-F238E27FC236}">
                  <a16:creationId xmlns:a16="http://schemas.microsoft.com/office/drawing/2014/main" id="{ACFBF4A2-6B25-8F77-D987-10EF7079CD99}"/>
                </a:ext>
              </a:extLst>
            </p:cNvPr>
            <p:cNvSpPr txBox="1"/>
            <p:nvPr/>
          </p:nvSpPr>
          <p:spPr>
            <a:xfrm>
              <a:off x="4255846" y="4466220"/>
              <a:ext cx="486030" cy="369332"/>
            </a:xfrm>
            <a:prstGeom prst="rect">
              <a:avLst/>
            </a:prstGeom>
            <a:noFill/>
          </p:spPr>
          <p:txBody>
            <a:bodyPr wrap="none" rtlCol="0">
              <a:spAutoFit/>
            </a:bodyPr>
            <a:lstStyle/>
            <a:p>
              <a:r>
                <a:rPr lang="en-US" dirty="0"/>
                <a:t>QP</a:t>
              </a:r>
            </a:p>
          </p:txBody>
        </p:sp>
      </p:grpSp>
      <p:grpSp>
        <p:nvGrpSpPr>
          <p:cNvPr id="74" name="Group 73">
            <a:extLst>
              <a:ext uri="{FF2B5EF4-FFF2-40B4-BE49-F238E27FC236}">
                <a16:creationId xmlns:a16="http://schemas.microsoft.com/office/drawing/2014/main" id="{27F87F51-2792-A565-831F-78AF979750EA}"/>
              </a:ext>
            </a:extLst>
          </p:cNvPr>
          <p:cNvGrpSpPr/>
          <p:nvPr/>
        </p:nvGrpSpPr>
        <p:grpSpPr>
          <a:xfrm>
            <a:off x="8855313" y="2955971"/>
            <a:ext cx="1125622" cy="1757987"/>
            <a:chOff x="8385638" y="2749687"/>
            <a:chExt cx="1125622" cy="1757987"/>
          </a:xfrm>
        </p:grpSpPr>
        <p:sp>
          <p:nvSpPr>
            <p:cNvPr id="75" name="Rectangle 74">
              <a:hlinkClick r:id="rId5" action="ppaction://hlinksldjump"/>
              <a:extLst>
                <a:ext uri="{FF2B5EF4-FFF2-40B4-BE49-F238E27FC236}">
                  <a16:creationId xmlns:a16="http://schemas.microsoft.com/office/drawing/2014/main" id="{33E32280-80FE-9B5E-0261-62C1DB300B7E}"/>
                </a:ext>
              </a:extLst>
            </p:cNvPr>
            <p:cNvSpPr/>
            <p:nvPr/>
          </p:nvSpPr>
          <p:spPr>
            <a:xfrm>
              <a:off x="8387000" y="2749687"/>
              <a:ext cx="1124260" cy="1757987"/>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7534B38A-6912-8993-2069-90EBFC197CBD}"/>
                </a:ext>
              </a:extLst>
            </p:cNvPr>
            <p:cNvSpPr/>
            <p:nvPr/>
          </p:nvSpPr>
          <p:spPr>
            <a:xfrm>
              <a:off x="8786403" y="3196479"/>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77" name="Rectangle 76">
              <a:extLst>
                <a:ext uri="{FF2B5EF4-FFF2-40B4-BE49-F238E27FC236}">
                  <a16:creationId xmlns:a16="http://schemas.microsoft.com/office/drawing/2014/main" id="{E2677CB2-AA58-9FD3-B658-C4F170624DC2}"/>
                </a:ext>
              </a:extLst>
            </p:cNvPr>
            <p:cNvSpPr/>
            <p:nvPr/>
          </p:nvSpPr>
          <p:spPr>
            <a:xfrm>
              <a:off x="8786403" y="3508774"/>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sp>
          <p:nvSpPr>
            <p:cNvPr id="78" name="Rectangle 77">
              <a:extLst>
                <a:ext uri="{FF2B5EF4-FFF2-40B4-BE49-F238E27FC236}">
                  <a16:creationId xmlns:a16="http://schemas.microsoft.com/office/drawing/2014/main" id="{F3E16400-CED9-1572-BEBD-A33B2DA50BFB}"/>
                </a:ext>
              </a:extLst>
            </p:cNvPr>
            <p:cNvSpPr/>
            <p:nvPr/>
          </p:nvSpPr>
          <p:spPr>
            <a:xfrm>
              <a:off x="8786403" y="3826065"/>
              <a:ext cx="487180" cy="26982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CQE</a:t>
              </a:r>
            </a:p>
          </p:txBody>
        </p:sp>
        <p:cxnSp>
          <p:nvCxnSpPr>
            <p:cNvPr id="79" name="Straight Connector 78">
              <a:extLst>
                <a:ext uri="{FF2B5EF4-FFF2-40B4-BE49-F238E27FC236}">
                  <a16:creationId xmlns:a16="http://schemas.microsoft.com/office/drawing/2014/main" id="{8FE6625F-F9AA-E31E-D6AE-CB0DBF5D67AF}"/>
                </a:ext>
              </a:extLst>
            </p:cNvPr>
            <p:cNvCxnSpPr>
              <a:cxnSpLocks/>
            </p:cNvCxnSpPr>
            <p:nvPr/>
          </p:nvCxnSpPr>
          <p:spPr>
            <a:xfrm>
              <a:off x="8786403"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F638940D-D1E7-090F-4426-901472D929EF}"/>
                </a:ext>
              </a:extLst>
            </p:cNvPr>
            <p:cNvCxnSpPr>
              <a:cxnSpLocks/>
            </p:cNvCxnSpPr>
            <p:nvPr/>
          </p:nvCxnSpPr>
          <p:spPr>
            <a:xfrm>
              <a:off x="9276081" y="3091548"/>
              <a:ext cx="0" cy="1109272"/>
            </a:xfrm>
            <a:prstGeom prst="line">
              <a:avLst/>
            </a:prstGeom>
            <a:solidFill>
              <a:schemeClr val="accent4"/>
            </a:solidFill>
          </p:spPr>
          <p:style>
            <a:lnRef idx="2">
              <a:schemeClr val="accent1"/>
            </a:lnRef>
            <a:fillRef idx="0">
              <a:schemeClr val="accent1"/>
            </a:fillRef>
            <a:effectRef idx="1">
              <a:schemeClr val="accent1"/>
            </a:effectRef>
            <a:fontRef idx="minor">
              <a:schemeClr val="tx1"/>
            </a:fontRef>
          </p:style>
        </p:cxnSp>
        <p:cxnSp>
          <p:nvCxnSpPr>
            <p:cNvPr id="81" name="Straight Arrow Connector 80">
              <a:extLst>
                <a:ext uri="{FF2B5EF4-FFF2-40B4-BE49-F238E27FC236}">
                  <a16:creationId xmlns:a16="http://schemas.microsoft.com/office/drawing/2014/main" id="{26881FCD-06AF-E381-F0B0-0136ADAACE4B}"/>
                </a:ext>
              </a:extLst>
            </p:cNvPr>
            <p:cNvCxnSpPr>
              <a:cxnSpLocks/>
            </p:cNvCxnSpPr>
            <p:nvPr/>
          </p:nvCxnSpPr>
          <p:spPr>
            <a:xfrm flipV="1">
              <a:off x="9027163" y="2810226"/>
              <a:ext cx="0" cy="288387"/>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cxnSp>
          <p:nvCxnSpPr>
            <p:cNvPr id="82" name="Straight Arrow Connector 81">
              <a:extLst>
                <a:ext uri="{FF2B5EF4-FFF2-40B4-BE49-F238E27FC236}">
                  <a16:creationId xmlns:a16="http://schemas.microsoft.com/office/drawing/2014/main" id="{7E794AC3-1260-4CE0-B8B6-156D78422163}"/>
                </a:ext>
              </a:extLst>
            </p:cNvPr>
            <p:cNvCxnSpPr>
              <a:cxnSpLocks/>
            </p:cNvCxnSpPr>
            <p:nvPr/>
          </p:nvCxnSpPr>
          <p:spPr>
            <a:xfrm flipH="1" flipV="1">
              <a:off x="9028744" y="4171619"/>
              <a:ext cx="1249" cy="288734"/>
            </a:xfrm>
            <a:prstGeom prst="straightConnector1">
              <a:avLst/>
            </a:prstGeom>
            <a:solidFill>
              <a:schemeClr val="accent4"/>
            </a:solidFill>
            <a:ln>
              <a:tailEnd type="triangle"/>
            </a:ln>
          </p:spPr>
          <p:style>
            <a:lnRef idx="2">
              <a:schemeClr val="accent1"/>
            </a:lnRef>
            <a:fillRef idx="0">
              <a:schemeClr val="accent1"/>
            </a:fillRef>
            <a:effectRef idx="1">
              <a:schemeClr val="accent1"/>
            </a:effectRef>
            <a:fontRef idx="minor">
              <a:schemeClr val="tx1"/>
            </a:fontRef>
          </p:style>
        </p:cxnSp>
        <p:sp>
          <p:nvSpPr>
            <p:cNvPr id="83" name="TextBox 82">
              <a:extLst>
                <a:ext uri="{FF2B5EF4-FFF2-40B4-BE49-F238E27FC236}">
                  <a16:creationId xmlns:a16="http://schemas.microsoft.com/office/drawing/2014/main" id="{87BBFD4B-D23A-3AF0-9BBB-471B390AA1AB}"/>
                </a:ext>
              </a:extLst>
            </p:cNvPr>
            <p:cNvSpPr txBox="1"/>
            <p:nvPr/>
          </p:nvSpPr>
          <p:spPr>
            <a:xfrm>
              <a:off x="8385638" y="2760471"/>
              <a:ext cx="512128" cy="369332"/>
            </a:xfrm>
            <a:prstGeom prst="rect">
              <a:avLst/>
            </a:prstGeom>
            <a:noFill/>
          </p:spPr>
          <p:txBody>
            <a:bodyPr wrap="none" rtlCol="0">
              <a:spAutoFit/>
            </a:bodyPr>
            <a:lstStyle/>
            <a:p>
              <a:r>
                <a:rPr lang="en-US" dirty="0"/>
                <a:t>CQ</a:t>
              </a:r>
            </a:p>
          </p:txBody>
        </p:sp>
      </p:grpSp>
      <p:sp>
        <p:nvSpPr>
          <p:cNvPr id="84" name="Rectangle 83">
            <a:extLst>
              <a:ext uri="{FF2B5EF4-FFF2-40B4-BE49-F238E27FC236}">
                <a16:creationId xmlns:a16="http://schemas.microsoft.com/office/drawing/2014/main" id="{8479390B-765F-5854-B1AD-D34EC49937D4}"/>
              </a:ext>
            </a:extLst>
          </p:cNvPr>
          <p:cNvSpPr/>
          <p:nvPr/>
        </p:nvSpPr>
        <p:spPr>
          <a:xfrm>
            <a:off x="6711187" y="2725118"/>
            <a:ext cx="4198257" cy="28812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hlinkClick r:id="rId5" action="ppaction://hlinksldjump"/>
            <a:extLst>
              <a:ext uri="{FF2B5EF4-FFF2-40B4-BE49-F238E27FC236}">
                <a16:creationId xmlns:a16="http://schemas.microsoft.com/office/drawing/2014/main" id="{63D0A1D4-D165-DBB8-F2D8-682D6A1C2293}"/>
              </a:ext>
            </a:extLst>
          </p:cNvPr>
          <p:cNvSpPr/>
          <p:nvPr/>
        </p:nvSpPr>
        <p:spPr>
          <a:xfrm>
            <a:off x="10055414" y="2955971"/>
            <a:ext cx="810746" cy="175798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56B18AA1-EE83-13AB-D100-8CF2ACA78247}"/>
              </a:ext>
            </a:extLst>
          </p:cNvPr>
          <p:cNvSpPr/>
          <p:nvPr/>
        </p:nvSpPr>
        <p:spPr>
          <a:xfrm>
            <a:off x="10142663" y="3402763"/>
            <a:ext cx="552100"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VA</a:t>
            </a:r>
          </a:p>
        </p:txBody>
      </p:sp>
      <p:sp>
        <p:nvSpPr>
          <p:cNvPr id="88" name="Rectangle 87">
            <a:extLst>
              <a:ext uri="{FF2B5EF4-FFF2-40B4-BE49-F238E27FC236}">
                <a16:creationId xmlns:a16="http://schemas.microsoft.com/office/drawing/2014/main" id="{E275D6AC-F1EB-755E-B7E3-7F5DD69DCBF0}"/>
              </a:ext>
            </a:extLst>
          </p:cNvPr>
          <p:cNvSpPr/>
          <p:nvPr/>
        </p:nvSpPr>
        <p:spPr>
          <a:xfrm>
            <a:off x="10142663" y="4032349"/>
            <a:ext cx="552100" cy="269823"/>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LKEY</a:t>
            </a:r>
          </a:p>
        </p:txBody>
      </p:sp>
      <p:sp>
        <p:nvSpPr>
          <p:cNvPr id="89" name="TextBox 88">
            <a:extLst>
              <a:ext uri="{FF2B5EF4-FFF2-40B4-BE49-F238E27FC236}">
                <a16:creationId xmlns:a16="http://schemas.microsoft.com/office/drawing/2014/main" id="{5992352A-0A48-4DC8-A780-BAE3EE9C6915}"/>
              </a:ext>
            </a:extLst>
          </p:cNvPr>
          <p:cNvSpPr txBox="1"/>
          <p:nvPr/>
        </p:nvSpPr>
        <p:spPr>
          <a:xfrm>
            <a:off x="10125339" y="3006627"/>
            <a:ext cx="365523" cy="369332"/>
          </a:xfrm>
          <a:prstGeom prst="rect">
            <a:avLst/>
          </a:prstGeom>
          <a:noFill/>
        </p:spPr>
        <p:txBody>
          <a:bodyPr wrap="none" rtlCol="0">
            <a:spAutoFit/>
          </a:bodyPr>
          <a:lstStyle/>
          <a:p>
            <a:r>
              <a:rPr lang="en-US" dirty="0"/>
              <a:t>MR</a:t>
            </a:r>
          </a:p>
        </p:txBody>
      </p:sp>
      <p:grpSp>
        <p:nvGrpSpPr>
          <p:cNvPr id="90" name="Group 89">
            <a:extLst>
              <a:ext uri="{FF2B5EF4-FFF2-40B4-BE49-F238E27FC236}">
                <a16:creationId xmlns:a16="http://schemas.microsoft.com/office/drawing/2014/main" id="{85958305-123C-DE97-9428-E3D66A6D5316}"/>
              </a:ext>
            </a:extLst>
          </p:cNvPr>
          <p:cNvGrpSpPr/>
          <p:nvPr/>
        </p:nvGrpSpPr>
        <p:grpSpPr>
          <a:xfrm>
            <a:off x="8348642" y="5355946"/>
            <a:ext cx="813215" cy="552141"/>
            <a:chOff x="2488367" y="5254052"/>
            <a:chExt cx="813215" cy="552141"/>
          </a:xfrm>
        </p:grpSpPr>
        <p:sp>
          <p:nvSpPr>
            <p:cNvPr id="91" name="Rectangle 90">
              <a:extLst>
                <a:ext uri="{FF2B5EF4-FFF2-40B4-BE49-F238E27FC236}">
                  <a16:creationId xmlns:a16="http://schemas.microsoft.com/office/drawing/2014/main" id="{C84FFBBE-6F66-FF45-6064-2EB8E90CA95E}"/>
                </a:ext>
              </a:extLst>
            </p:cNvPr>
            <p:cNvSpPr/>
            <p:nvPr/>
          </p:nvSpPr>
          <p:spPr>
            <a:xfrm>
              <a:off x="2585800" y="5343993"/>
              <a:ext cx="715782" cy="32470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rPr>
                <a:t>R</a:t>
              </a:r>
              <a:r>
                <a:rPr lang="en-US" sz="1600" dirty="0">
                  <a:solidFill>
                    <a:schemeClr val="tx1"/>
                  </a:solidFill>
                </a:rPr>
                <a:t>NIC</a:t>
              </a:r>
              <a:endParaRPr lang="en-US" dirty="0">
                <a:solidFill>
                  <a:schemeClr val="tx1"/>
                </a:solidFill>
              </a:endParaRPr>
            </a:p>
          </p:txBody>
        </p:sp>
        <p:sp>
          <p:nvSpPr>
            <p:cNvPr id="92" name="Rectangle 91">
              <a:extLst>
                <a:ext uri="{FF2B5EF4-FFF2-40B4-BE49-F238E27FC236}">
                  <a16:creationId xmlns:a16="http://schemas.microsoft.com/office/drawing/2014/main" id="{C7543E23-031D-43EE-97C5-05932C16BA7A}"/>
                </a:ext>
              </a:extLst>
            </p:cNvPr>
            <p:cNvSpPr/>
            <p:nvPr/>
          </p:nvSpPr>
          <p:spPr>
            <a:xfrm>
              <a:off x="2720715" y="5608741"/>
              <a:ext cx="112426" cy="11750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62474B5E-C39F-0FB5-9C57-B37EAF279E51}"/>
                </a:ext>
              </a:extLst>
            </p:cNvPr>
            <p:cNvSpPr/>
            <p:nvPr/>
          </p:nvSpPr>
          <p:spPr>
            <a:xfrm>
              <a:off x="2723215" y="5686191"/>
              <a:ext cx="112426" cy="11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4" name="Straight Connector 93">
              <a:extLst>
                <a:ext uri="{FF2B5EF4-FFF2-40B4-BE49-F238E27FC236}">
                  <a16:creationId xmlns:a16="http://schemas.microsoft.com/office/drawing/2014/main" id="{5D4C8BA2-0E4C-8B06-9060-F7CD6027BD75}"/>
                </a:ext>
              </a:extLst>
            </p:cNvPr>
            <p:cNvCxnSpPr/>
            <p:nvPr/>
          </p:nvCxnSpPr>
          <p:spPr>
            <a:xfrm>
              <a:off x="2585800" y="52540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EC30DED0-8CE7-73D9-7BCA-273F73CC0D7C}"/>
                </a:ext>
              </a:extLst>
            </p:cNvPr>
            <p:cNvCxnSpPr/>
            <p:nvPr/>
          </p:nvCxnSpPr>
          <p:spPr>
            <a:xfrm>
              <a:off x="2543330" y="5256552"/>
              <a:ext cx="0" cy="54964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180FCAC4-A76B-5630-2B16-BC55CF8EB167}"/>
                </a:ext>
              </a:extLst>
            </p:cNvPr>
            <p:cNvCxnSpPr/>
            <p:nvPr/>
          </p:nvCxnSpPr>
          <p:spPr>
            <a:xfrm flipH="1">
              <a:off x="2488367" y="5254052"/>
              <a:ext cx="974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EAA8FD8A-2902-0B6D-E368-CF0C875FE56F}"/>
                </a:ext>
              </a:extLst>
            </p:cNvPr>
            <p:cNvCxnSpPr>
              <a:cxnSpLocks/>
            </p:cNvCxnSpPr>
            <p:nvPr/>
          </p:nvCxnSpPr>
          <p:spPr>
            <a:xfrm flipH="1">
              <a:off x="2528341" y="5803693"/>
              <a:ext cx="574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100" name="Straight Arrow Connector 99">
            <a:extLst>
              <a:ext uri="{FF2B5EF4-FFF2-40B4-BE49-F238E27FC236}">
                <a16:creationId xmlns:a16="http://schemas.microsoft.com/office/drawing/2014/main" id="{CAF949F4-621F-ED51-8359-F29E9A47866F}"/>
              </a:ext>
            </a:extLst>
          </p:cNvPr>
          <p:cNvCxnSpPr>
            <a:cxnSpLocks/>
          </p:cNvCxnSpPr>
          <p:nvPr/>
        </p:nvCxnSpPr>
        <p:spPr>
          <a:xfrm flipH="1" flipV="1">
            <a:off x="4207755" y="2181265"/>
            <a:ext cx="799336" cy="785490"/>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101" name="Straight Arrow Connector 100">
            <a:extLst>
              <a:ext uri="{FF2B5EF4-FFF2-40B4-BE49-F238E27FC236}">
                <a16:creationId xmlns:a16="http://schemas.microsoft.com/office/drawing/2014/main" id="{4F0A72BB-E7E3-3FBE-0846-544294E42F34}"/>
              </a:ext>
            </a:extLst>
          </p:cNvPr>
          <p:cNvCxnSpPr>
            <a:cxnSpLocks/>
          </p:cNvCxnSpPr>
          <p:nvPr/>
        </p:nvCxnSpPr>
        <p:spPr>
          <a:xfrm flipH="1" flipV="1">
            <a:off x="5639908" y="2181265"/>
            <a:ext cx="177929" cy="785490"/>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102" name="Straight Arrow Connector 101">
            <a:extLst>
              <a:ext uri="{FF2B5EF4-FFF2-40B4-BE49-F238E27FC236}">
                <a16:creationId xmlns:a16="http://schemas.microsoft.com/office/drawing/2014/main" id="{D8B6BABE-DDA2-215A-BC6F-4B2E614027B9}"/>
              </a:ext>
            </a:extLst>
          </p:cNvPr>
          <p:cNvCxnSpPr>
            <a:cxnSpLocks/>
          </p:cNvCxnSpPr>
          <p:nvPr/>
        </p:nvCxnSpPr>
        <p:spPr>
          <a:xfrm flipH="1" flipV="1">
            <a:off x="9367441" y="2202833"/>
            <a:ext cx="687973" cy="761441"/>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103" name="Straight Arrow Connector 102">
            <a:extLst>
              <a:ext uri="{FF2B5EF4-FFF2-40B4-BE49-F238E27FC236}">
                <a16:creationId xmlns:a16="http://schemas.microsoft.com/office/drawing/2014/main" id="{08F64E72-C408-7440-01A8-1608D8C7AA0E}"/>
              </a:ext>
            </a:extLst>
          </p:cNvPr>
          <p:cNvCxnSpPr>
            <a:cxnSpLocks/>
          </p:cNvCxnSpPr>
          <p:nvPr/>
        </p:nvCxnSpPr>
        <p:spPr>
          <a:xfrm flipH="1" flipV="1">
            <a:off x="10765344" y="2192049"/>
            <a:ext cx="100816" cy="772225"/>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sp>
        <p:nvSpPr>
          <p:cNvPr id="104" name="Rectangle 103">
            <a:extLst>
              <a:ext uri="{FF2B5EF4-FFF2-40B4-BE49-F238E27FC236}">
                <a16:creationId xmlns:a16="http://schemas.microsoft.com/office/drawing/2014/main" id="{80B17947-A01A-52C6-41C0-04FB3961FAB9}"/>
              </a:ext>
            </a:extLst>
          </p:cNvPr>
          <p:cNvSpPr/>
          <p:nvPr/>
        </p:nvSpPr>
        <p:spPr>
          <a:xfrm>
            <a:off x="1727885" y="1757850"/>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RQ </a:t>
            </a:r>
            <a:r>
              <a:rPr lang="en-US" sz="1000" dirty="0"/>
              <a:t>buffers</a:t>
            </a:r>
            <a:endParaRPr lang="en-US" sz="1050" dirty="0"/>
          </a:p>
        </p:txBody>
      </p:sp>
      <p:sp>
        <p:nvSpPr>
          <p:cNvPr id="105" name="Rectangle 104">
            <a:extLst>
              <a:ext uri="{FF2B5EF4-FFF2-40B4-BE49-F238E27FC236}">
                <a16:creationId xmlns:a16="http://schemas.microsoft.com/office/drawing/2014/main" id="{8CEF208C-CABD-BF19-AF05-E1BFBDCD2DD6}"/>
              </a:ext>
            </a:extLst>
          </p:cNvPr>
          <p:cNvSpPr/>
          <p:nvPr/>
        </p:nvSpPr>
        <p:spPr>
          <a:xfrm>
            <a:off x="1727885" y="2022013"/>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RQ </a:t>
            </a:r>
            <a:r>
              <a:rPr lang="en-US" sz="1000" dirty="0"/>
              <a:t>buffers</a:t>
            </a:r>
            <a:endParaRPr lang="en-US" sz="1050" dirty="0"/>
          </a:p>
        </p:txBody>
      </p:sp>
      <p:sp>
        <p:nvSpPr>
          <p:cNvPr id="106" name="Rectangle 105">
            <a:extLst>
              <a:ext uri="{FF2B5EF4-FFF2-40B4-BE49-F238E27FC236}">
                <a16:creationId xmlns:a16="http://schemas.microsoft.com/office/drawing/2014/main" id="{EA3C7CC6-8C17-C2EC-DD5B-21C6AA176A9A}"/>
              </a:ext>
            </a:extLst>
          </p:cNvPr>
          <p:cNvSpPr/>
          <p:nvPr/>
        </p:nvSpPr>
        <p:spPr>
          <a:xfrm>
            <a:off x="1727885" y="2279743"/>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RQ buffers</a:t>
            </a:r>
          </a:p>
        </p:txBody>
      </p:sp>
      <p:sp>
        <p:nvSpPr>
          <p:cNvPr id="107" name="Rectangle 106">
            <a:extLst>
              <a:ext uri="{FF2B5EF4-FFF2-40B4-BE49-F238E27FC236}">
                <a16:creationId xmlns:a16="http://schemas.microsoft.com/office/drawing/2014/main" id="{7834A914-80B2-7353-1EB7-F9208D6A7D55}"/>
              </a:ext>
            </a:extLst>
          </p:cNvPr>
          <p:cNvSpPr/>
          <p:nvPr/>
        </p:nvSpPr>
        <p:spPr>
          <a:xfrm>
            <a:off x="6791830" y="1752585"/>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RQ </a:t>
            </a:r>
            <a:r>
              <a:rPr lang="en-US" sz="1000" dirty="0"/>
              <a:t>buffers</a:t>
            </a:r>
            <a:endParaRPr lang="en-US" sz="1050" dirty="0"/>
          </a:p>
        </p:txBody>
      </p:sp>
      <p:sp>
        <p:nvSpPr>
          <p:cNvPr id="108" name="Rectangle 107">
            <a:extLst>
              <a:ext uri="{FF2B5EF4-FFF2-40B4-BE49-F238E27FC236}">
                <a16:creationId xmlns:a16="http://schemas.microsoft.com/office/drawing/2014/main" id="{73F46698-FB8A-5167-F817-FF9782914C68}"/>
              </a:ext>
            </a:extLst>
          </p:cNvPr>
          <p:cNvSpPr/>
          <p:nvPr/>
        </p:nvSpPr>
        <p:spPr>
          <a:xfrm>
            <a:off x="6791830" y="2016748"/>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RQ </a:t>
            </a:r>
            <a:r>
              <a:rPr lang="en-US" sz="1050" dirty="0"/>
              <a:t>buffers</a:t>
            </a:r>
            <a:endParaRPr lang="en-US" sz="1000" dirty="0"/>
          </a:p>
        </p:txBody>
      </p:sp>
      <p:sp>
        <p:nvSpPr>
          <p:cNvPr id="109" name="Rectangle 108">
            <a:extLst>
              <a:ext uri="{FF2B5EF4-FFF2-40B4-BE49-F238E27FC236}">
                <a16:creationId xmlns:a16="http://schemas.microsoft.com/office/drawing/2014/main" id="{7ED991BB-3434-C7D9-10CC-F464C50F027B}"/>
              </a:ext>
            </a:extLst>
          </p:cNvPr>
          <p:cNvSpPr/>
          <p:nvPr/>
        </p:nvSpPr>
        <p:spPr>
          <a:xfrm>
            <a:off x="6791830" y="2274478"/>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RQ </a:t>
            </a:r>
            <a:r>
              <a:rPr lang="en-US" sz="1000" dirty="0"/>
              <a:t>buffers</a:t>
            </a:r>
            <a:endParaRPr lang="en-US" sz="1050" dirty="0"/>
          </a:p>
        </p:txBody>
      </p:sp>
      <p:sp>
        <p:nvSpPr>
          <p:cNvPr id="110" name="Freeform: Shape 109">
            <a:extLst>
              <a:ext uri="{FF2B5EF4-FFF2-40B4-BE49-F238E27FC236}">
                <a16:creationId xmlns:a16="http://schemas.microsoft.com/office/drawing/2014/main" id="{A1419801-938D-7980-F991-310C7A0A291A}"/>
              </a:ext>
            </a:extLst>
          </p:cNvPr>
          <p:cNvSpPr/>
          <p:nvPr/>
        </p:nvSpPr>
        <p:spPr>
          <a:xfrm>
            <a:off x="2165033" y="2502172"/>
            <a:ext cx="906905" cy="562131"/>
          </a:xfrm>
          <a:custGeom>
            <a:avLst/>
            <a:gdLst>
              <a:gd name="connsiteX0" fmla="*/ 0 w 906905"/>
              <a:gd name="connsiteY0" fmla="*/ 0 h 562131"/>
              <a:gd name="connsiteX1" fmla="*/ 29980 w 906905"/>
              <a:gd name="connsiteY1" fmla="*/ 37475 h 562131"/>
              <a:gd name="connsiteX2" fmla="*/ 164892 w 906905"/>
              <a:gd name="connsiteY2" fmla="*/ 119921 h 562131"/>
              <a:gd name="connsiteX3" fmla="*/ 224853 w 906905"/>
              <a:gd name="connsiteY3" fmla="*/ 149901 h 562131"/>
              <a:gd name="connsiteX4" fmla="*/ 329784 w 906905"/>
              <a:gd name="connsiteY4" fmla="*/ 179882 h 562131"/>
              <a:gd name="connsiteX5" fmla="*/ 434715 w 906905"/>
              <a:gd name="connsiteY5" fmla="*/ 209862 h 562131"/>
              <a:gd name="connsiteX6" fmla="*/ 517161 w 906905"/>
              <a:gd name="connsiteY6" fmla="*/ 224852 h 562131"/>
              <a:gd name="connsiteX7" fmla="*/ 562131 w 906905"/>
              <a:gd name="connsiteY7" fmla="*/ 239842 h 562131"/>
              <a:gd name="connsiteX8" fmla="*/ 629587 w 906905"/>
              <a:gd name="connsiteY8" fmla="*/ 254833 h 562131"/>
              <a:gd name="connsiteX9" fmla="*/ 689548 w 906905"/>
              <a:gd name="connsiteY9" fmla="*/ 284813 h 562131"/>
              <a:gd name="connsiteX10" fmla="*/ 824459 w 906905"/>
              <a:gd name="connsiteY10" fmla="*/ 352269 h 562131"/>
              <a:gd name="connsiteX11" fmla="*/ 846944 w 906905"/>
              <a:gd name="connsiteY11" fmla="*/ 382249 h 562131"/>
              <a:gd name="connsiteX12" fmla="*/ 861935 w 906905"/>
              <a:gd name="connsiteY12" fmla="*/ 397239 h 562131"/>
              <a:gd name="connsiteX13" fmla="*/ 891915 w 906905"/>
              <a:gd name="connsiteY13" fmla="*/ 472190 h 562131"/>
              <a:gd name="connsiteX14" fmla="*/ 899410 w 906905"/>
              <a:gd name="connsiteY14" fmla="*/ 494675 h 562131"/>
              <a:gd name="connsiteX15" fmla="*/ 906905 w 906905"/>
              <a:gd name="connsiteY15" fmla="*/ 562131 h 56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6905" h="562131">
                <a:moveTo>
                  <a:pt x="0" y="0"/>
                </a:moveTo>
                <a:cubicBezTo>
                  <a:pt x="9993" y="12492"/>
                  <a:pt x="18225" y="26624"/>
                  <a:pt x="29980" y="37475"/>
                </a:cubicBezTo>
                <a:cubicBezTo>
                  <a:pt x="95215" y="97692"/>
                  <a:pt x="90101" y="84726"/>
                  <a:pt x="164892" y="119921"/>
                </a:cubicBezTo>
                <a:cubicBezTo>
                  <a:pt x="185111" y="129436"/>
                  <a:pt x="204314" y="141098"/>
                  <a:pt x="224853" y="149901"/>
                </a:cubicBezTo>
                <a:cubicBezTo>
                  <a:pt x="258372" y="164267"/>
                  <a:pt x="294907" y="170370"/>
                  <a:pt x="329784" y="179882"/>
                </a:cubicBezTo>
                <a:cubicBezTo>
                  <a:pt x="364879" y="189453"/>
                  <a:pt x="398925" y="203355"/>
                  <a:pt x="434715" y="209862"/>
                </a:cubicBezTo>
                <a:cubicBezTo>
                  <a:pt x="462197" y="214859"/>
                  <a:pt x="489971" y="218454"/>
                  <a:pt x="517161" y="224852"/>
                </a:cubicBezTo>
                <a:cubicBezTo>
                  <a:pt x="532542" y="228471"/>
                  <a:pt x="546864" y="235771"/>
                  <a:pt x="562131" y="239842"/>
                </a:cubicBezTo>
                <a:cubicBezTo>
                  <a:pt x="584387" y="245777"/>
                  <a:pt x="607102" y="249836"/>
                  <a:pt x="629587" y="254833"/>
                </a:cubicBezTo>
                <a:cubicBezTo>
                  <a:pt x="649574" y="264826"/>
                  <a:pt x="668921" y="276218"/>
                  <a:pt x="689548" y="284813"/>
                </a:cubicBezTo>
                <a:cubicBezTo>
                  <a:pt x="735047" y="303771"/>
                  <a:pt x="786342" y="318387"/>
                  <a:pt x="824459" y="352269"/>
                </a:cubicBezTo>
                <a:cubicBezTo>
                  <a:pt x="833795" y="360568"/>
                  <a:pt x="838947" y="372653"/>
                  <a:pt x="846944" y="382249"/>
                </a:cubicBezTo>
                <a:cubicBezTo>
                  <a:pt x="851468" y="387678"/>
                  <a:pt x="856938" y="392242"/>
                  <a:pt x="861935" y="397239"/>
                </a:cubicBezTo>
                <a:cubicBezTo>
                  <a:pt x="883992" y="441353"/>
                  <a:pt x="873391" y="416619"/>
                  <a:pt x="891915" y="472190"/>
                </a:cubicBezTo>
                <a:lnTo>
                  <a:pt x="899410" y="494675"/>
                </a:lnTo>
                <a:lnTo>
                  <a:pt x="906905" y="562131"/>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Shape 110">
            <a:extLst>
              <a:ext uri="{FF2B5EF4-FFF2-40B4-BE49-F238E27FC236}">
                <a16:creationId xmlns:a16="http://schemas.microsoft.com/office/drawing/2014/main" id="{B12D1B49-2E28-0390-6543-E271C2F1E25E}"/>
              </a:ext>
            </a:extLst>
          </p:cNvPr>
          <p:cNvSpPr/>
          <p:nvPr/>
        </p:nvSpPr>
        <p:spPr>
          <a:xfrm>
            <a:off x="7216718" y="2494677"/>
            <a:ext cx="899410" cy="547141"/>
          </a:xfrm>
          <a:custGeom>
            <a:avLst/>
            <a:gdLst>
              <a:gd name="connsiteX0" fmla="*/ 0 w 899410"/>
              <a:gd name="connsiteY0" fmla="*/ 0 h 547141"/>
              <a:gd name="connsiteX1" fmla="*/ 29981 w 899410"/>
              <a:gd name="connsiteY1" fmla="*/ 37475 h 547141"/>
              <a:gd name="connsiteX2" fmla="*/ 164892 w 899410"/>
              <a:gd name="connsiteY2" fmla="*/ 202367 h 547141"/>
              <a:gd name="connsiteX3" fmla="*/ 307299 w 899410"/>
              <a:gd name="connsiteY3" fmla="*/ 299803 h 547141"/>
              <a:gd name="connsiteX4" fmla="*/ 374754 w 899410"/>
              <a:gd name="connsiteY4" fmla="*/ 344773 h 547141"/>
              <a:gd name="connsiteX5" fmla="*/ 434715 w 899410"/>
              <a:gd name="connsiteY5" fmla="*/ 374754 h 547141"/>
              <a:gd name="connsiteX6" fmla="*/ 532151 w 899410"/>
              <a:gd name="connsiteY6" fmla="*/ 412229 h 547141"/>
              <a:gd name="connsiteX7" fmla="*/ 614597 w 899410"/>
              <a:gd name="connsiteY7" fmla="*/ 434714 h 547141"/>
              <a:gd name="connsiteX8" fmla="*/ 637082 w 899410"/>
              <a:gd name="connsiteY8" fmla="*/ 442209 h 547141"/>
              <a:gd name="connsiteX9" fmla="*/ 674558 w 899410"/>
              <a:gd name="connsiteY9" fmla="*/ 449705 h 547141"/>
              <a:gd name="connsiteX10" fmla="*/ 719528 w 899410"/>
              <a:gd name="connsiteY10" fmla="*/ 472190 h 547141"/>
              <a:gd name="connsiteX11" fmla="*/ 764499 w 899410"/>
              <a:gd name="connsiteY11" fmla="*/ 479685 h 547141"/>
              <a:gd name="connsiteX12" fmla="*/ 846945 w 899410"/>
              <a:gd name="connsiteY12" fmla="*/ 509665 h 547141"/>
              <a:gd name="connsiteX13" fmla="*/ 869430 w 899410"/>
              <a:gd name="connsiteY13" fmla="*/ 524655 h 547141"/>
              <a:gd name="connsiteX14" fmla="*/ 899410 w 899410"/>
              <a:gd name="connsiteY14" fmla="*/ 547141 h 54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99410" h="547141">
                <a:moveTo>
                  <a:pt x="0" y="0"/>
                </a:moveTo>
                <a:cubicBezTo>
                  <a:pt x="9994" y="12492"/>
                  <a:pt x="20572" y="24537"/>
                  <a:pt x="29981" y="37475"/>
                </a:cubicBezTo>
                <a:cubicBezTo>
                  <a:pt x="73881" y="97838"/>
                  <a:pt x="93921" y="153808"/>
                  <a:pt x="164892" y="202367"/>
                </a:cubicBezTo>
                <a:lnTo>
                  <a:pt x="307299" y="299803"/>
                </a:lnTo>
                <a:cubicBezTo>
                  <a:pt x="329660" y="314977"/>
                  <a:pt x="350583" y="332688"/>
                  <a:pt x="374754" y="344773"/>
                </a:cubicBezTo>
                <a:cubicBezTo>
                  <a:pt x="394741" y="354767"/>
                  <a:pt x="414176" y="365951"/>
                  <a:pt x="434715" y="374754"/>
                </a:cubicBezTo>
                <a:cubicBezTo>
                  <a:pt x="466699" y="388462"/>
                  <a:pt x="501026" y="396667"/>
                  <a:pt x="532151" y="412229"/>
                </a:cubicBezTo>
                <a:cubicBezTo>
                  <a:pt x="577933" y="435119"/>
                  <a:pt x="551071" y="425639"/>
                  <a:pt x="614597" y="434714"/>
                </a:cubicBezTo>
                <a:cubicBezTo>
                  <a:pt x="622092" y="437212"/>
                  <a:pt x="629417" y="440293"/>
                  <a:pt x="637082" y="442209"/>
                </a:cubicBezTo>
                <a:cubicBezTo>
                  <a:pt x="649441" y="445299"/>
                  <a:pt x="662586" y="445351"/>
                  <a:pt x="674558" y="449705"/>
                </a:cubicBezTo>
                <a:cubicBezTo>
                  <a:pt x="690308" y="455432"/>
                  <a:pt x="703629" y="466890"/>
                  <a:pt x="719528" y="472190"/>
                </a:cubicBezTo>
                <a:cubicBezTo>
                  <a:pt x="733945" y="476996"/>
                  <a:pt x="749691" y="476268"/>
                  <a:pt x="764499" y="479685"/>
                </a:cubicBezTo>
                <a:cubicBezTo>
                  <a:pt x="801724" y="488275"/>
                  <a:pt x="816658" y="492358"/>
                  <a:pt x="846945" y="509665"/>
                </a:cubicBezTo>
                <a:cubicBezTo>
                  <a:pt x="854766" y="514134"/>
                  <a:pt x="861373" y="520627"/>
                  <a:pt x="869430" y="524655"/>
                </a:cubicBezTo>
                <a:cubicBezTo>
                  <a:pt x="900302" y="540091"/>
                  <a:pt x="886199" y="520717"/>
                  <a:pt x="899410" y="547141"/>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E44BBA4E-7083-0E66-99FA-1611A67C2F9B}"/>
              </a:ext>
            </a:extLst>
          </p:cNvPr>
          <p:cNvSpPr/>
          <p:nvPr/>
        </p:nvSpPr>
        <p:spPr>
          <a:xfrm>
            <a:off x="2638461" y="1759459"/>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SQ buffers</a:t>
            </a:r>
          </a:p>
        </p:txBody>
      </p:sp>
      <p:sp>
        <p:nvSpPr>
          <p:cNvPr id="115" name="Rectangle 114">
            <a:extLst>
              <a:ext uri="{FF2B5EF4-FFF2-40B4-BE49-F238E27FC236}">
                <a16:creationId xmlns:a16="http://schemas.microsoft.com/office/drawing/2014/main" id="{D0CE03A3-C998-3BFA-FC0D-B7AA93C3D515}"/>
              </a:ext>
            </a:extLst>
          </p:cNvPr>
          <p:cNvSpPr/>
          <p:nvPr/>
        </p:nvSpPr>
        <p:spPr>
          <a:xfrm>
            <a:off x="7702406" y="1753372"/>
            <a:ext cx="829933" cy="22814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t>SQ buffers</a:t>
            </a:r>
          </a:p>
        </p:txBody>
      </p:sp>
      <p:sp>
        <p:nvSpPr>
          <p:cNvPr id="118" name="Rectangle 117">
            <a:extLst>
              <a:ext uri="{FF2B5EF4-FFF2-40B4-BE49-F238E27FC236}">
                <a16:creationId xmlns:a16="http://schemas.microsoft.com/office/drawing/2014/main" id="{62E51C3F-CB43-A16B-0769-5D9CE82DA688}"/>
              </a:ext>
            </a:extLst>
          </p:cNvPr>
          <p:cNvSpPr/>
          <p:nvPr/>
        </p:nvSpPr>
        <p:spPr>
          <a:xfrm>
            <a:off x="2165033" y="3702007"/>
            <a:ext cx="487180" cy="2698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WQE</a:t>
            </a:r>
            <a:endParaRPr lang="en-US" sz="1050" b="1" dirty="0"/>
          </a:p>
        </p:txBody>
      </p:sp>
      <p:cxnSp>
        <p:nvCxnSpPr>
          <p:cNvPr id="120" name="Connector: Curved 119">
            <a:extLst>
              <a:ext uri="{FF2B5EF4-FFF2-40B4-BE49-F238E27FC236}">
                <a16:creationId xmlns:a16="http://schemas.microsoft.com/office/drawing/2014/main" id="{CD2E57C9-119F-8134-7FCE-1C87DD83F2CF}"/>
              </a:ext>
            </a:extLst>
          </p:cNvPr>
          <p:cNvCxnSpPr>
            <a:cxnSpLocks/>
          </p:cNvCxnSpPr>
          <p:nvPr/>
        </p:nvCxnSpPr>
        <p:spPr>
          <a:xfrm rot="16200000" flipH="1">
            <a:off x="7481158" y="-717922"/>
            <a:ext cx="10784" cy="5125436"/>
          </a:xfrm>
          <a:prstGeom prst="curvedConnector3">
            <a:avLst>
              <a:gd name="adj1" fmla="val -4969381"/>
            </a:avLst>
          </a:prstGeom>
          <a:ln>
            <a:tailEnd type="triangle"/>
          </a:ln>
        </p:spPr>
        <p:style>
          <a:lnRef idx="2">
            <a:schemeClr val="accent2"/>
          </a:lnRef>
          <a:fillRef idx="0">
            <a:schemeClr val="accent2"/>
          </a:fillRef>
          <a:effectRef idx="1">
            <a:schemeClr val="accent2"/>
          </a:effectRef>
          <a:fontRef idx="minor">
            <a:schemeClr val="tx1"/>
          </a:fontRef>
        </p:style>
      </p:cxnSp>
      <p:sp>
        <p:nvSpPr>
          <p:cNvPr id="119" name="TextBox 118">
            <a:extLst>
              <a:ext uri="{FF2B5EF4-FFF2-40B4-BE49-F238E27FC236}">
                <a16:creationId xmlns:a16="http://schemas.microsoft.com/office/drawing/2014/main" id="{651B2682-C6B1-DF5B-4202-2ADD568AD11F}"/>
              </a:ext>
            </a:extLst>
          </p:cNvPr>
          <p:cNvSpPr txBox="1"/>
          <p:nvPr/>
        </p:nvSpPr>
        <p:spPr>
          <a:xfrm>
            <a:off x="6814032" y="4713958"/>
            <a:ext cx="1728743" cy="738664"/>
          </a:xfrm>
          <a:prstGeom prst="rect">
            <a:avLst/>
          </a:prstGeom>
          <a:noFill/>
        </p:spPr>
        <p:txBody>
          <a:bodyPr wrap="none" rtlCol="0">
            <a:spAutoFit/>
          </a:bodyPr>
          <a:lstStyle/>
          <a:p>
            <a:r>
              <a:rPr lang="en-US" sz="1400" dirty="0"/>
              <a:t>OP: Read, length</a:t>
            </a:r>
          </a:p>
          <a:p>
            <a:r>
              <a:rPr lang="en-US" sz="1400" dirty="0"/>
              <a:t>Remote: </a:t>
            </a:r>
            <a:r>
              <a:rPr lang="en-US" sz="1400" dirty="0" err="1"/>
              <a:t>rkey</a:t>
            </a:r>
            <a:r>
              <a:rPr lang="en-US" sz="1400" dirty="0"/>
              <a:t>, </a:t>
            </a:r>
            <a:r>
              <a:rPr lang="en-US" sz="1400" dirty="0" err="1"/>
              <a:t>addr</a:t>
            </a:r>
            <a:endParaRPr lang="en-US" sz="1400" dirty="0"/>
          </a:p>
          <a:p>
            <a:r>
              <a:rPr lang="en-US" sz="1400" dirty="0"/>
              <a:t>Local: </a:t>
            </a:r>
            <a:r>
              <a:rPr lang="en-US" sz="1400" dirty="0" err="1"/>
              <a:t>lkey,addr</a:t>
            </a:r>
            <a:endParaRPr lang="en-US" sz="1400" dirty="0"/>
          </a:p>
        </p:txBody>
      </p:sp>
      <p:sp>
        <p:nvSpPr>
          <p:cNvPr id="121" name="TextBox 120">
            <a:extLst>
              <a:ext uri="{FF2B5EF4-FFF2-40B4-BE49-F238E27FC236}">
                <a16:creationId xmlns:a16="http://schemas.microsoft.com/office/drawing/2014/main" id="{EC9346FB-9615-42B1-F1B1-FCE47AE1FEEE}"/>
              </a:ext>
            </a:extLst>
          </p:cNvPr>
          <p:cNvSpPr txBox="1"/>
          <p:nvPr/>
        </p:nvSpPr>
        <p:spPr>
          <a:xfrm>
            <a:off x="1687020" y="4687980"/>
            <a:ext cx="1728743" cy="738664"/>
          </a:xfrm>
          <a:prstGeom prst="rect">
            <a:avLst/>
          </a:prstGeom>
          <a:noFill/>
        </p:spPr>
        <p:txBody>
          <a:bodyPr wrap="none" rtlCol="0">
            <a:spAutoFit/>
          </a:bodyPr>
          <a:lstStyle/>
          <a:p>
            <a:r>
              <a:rPr lang="en-US" sz="1400" dirty="0"/>
              <a:t>OP: Write, length</a:t>
            </a:r>
          </a:p>
          <a:p>
            <a:r>
              <a:rPr lang="en-US" sz="1400" dirty="0"/>
              <a:t>Remote: </a:t>
            </a:r>
            <a:r>
              <a:rPr lang="en-US" sz="1400" dirty="0" err="1"/>
              <a:t>rkey</a:t>
            </a:r>
            <a:r>
              <a:rPr lang="en-US" sz="1400" dirty="0"/>
              <a:t>, </a:t>
            </a:r>
            <a:r>
              <a:rPr lang="en-US" sz="1400" dirty="0" err="1"/>
              <a:t>addr</a:t>
            </a:r>
            <a:endParaRPr lang="en-US" sz="1400" dirty="0"/>
          </a:p>
          <a:p>
            <a:r>
              <a:rPr lang="en-US" sz="1400" dirty="0"/>
              <a:t>Local: </a:t>
            </a:r>
            <a:r>
              <a:rPr lang="en-US" sz="1400" dirty="0" err="1"/>
              <a:t>lkey,addr</a:t>
            </a:r>
            <a:endParaRPr lang="en-US" sz="1400" dirty="0"/>
          </a:p>
        </p:txBody>
      </p:sp>
      <p:cxnSp>
        <p:nvCxnSpPr>
          <p:cNvPr id="123" name="Connector: Curved 122">
            <a:extLst>
              <a:ext uri="{FF2B5EF4-FFF2-40B4-BE49-F238E27FC236}">
                <a16:creationId xmlns:a16="http://schemas.microsoft.com/office/drawing/2014/main" id="{85242B91-0D80-0455-56EE-8381C75898C5}"/>
              </a:ext>
            </a:extLst>
          </p:cNvPr>
          <p:cNvCxnSpPr>
            <a:stCxn id="14" idx="1"/>
            <a:endCxn id="121" idx="1"/>
          </p:cNvCxnSpPr>
          <p:nvPr/>
        </p:nvCxnSpPr>
        <p:spPr>
          <a:xfrm rot="10800000" flipV="1">
            <a:off x="1687021" y="4156476"/>
            <a:ext cx="485999" cy="900835"/>
          </a:xfrm>
          <a:prstGeom prst="curvedConnector3">
            <a:avLst>
              <a:gd name="adj1" fmla="val 14703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Curved 123">
            <a:extLst>
              <a:ext uri="{FF2B5EF4-FFF2-40B4-BE49-F238E27FC236}">
                <a16:creationId xmlns:a16="http://schemas.microsoft.com/office/drawing/2014/main" id="{A4C2AAE5-0F69-8530-CF04-E0FCF36C1454}"/>
              </a:ext>
            </a:extLst>
          </p:cNvPr>
          <p:cNvCxnSpPr>
            <a:cxnSpLocks/>
            <a:stCxn id="60" idx="1"/>
            <a:endCxn id="119" idx="1"/>
          </p:cNvCxnSpPr>
          <p:nvPr/>
        </p:nvCxnSpPr>
        <p:spPr>
          <a:xfrm rot="10800000" flipV="1">
            <a:off x="6814032" y="4156476"/>
            <a:ext cx="407310" cy="926813"/>
          </a:xfrm>
          <a:prstGeom prst="curvedConnector3">
            <a:avLst>
              <a:gd name="adj1" fmla="val 156124"/>
            </a:avLst>
          </a:prstGeom>
          <a:ln>
            <a:tailEnd type="triangle"/>
          </a:ln>
        </p:spPr>
        <p:style>
          <a:lnRef idx="1">
            <a:schemeClr val="accent1"/>
          </a:lnRef>
          <a:fillRef idx="0">
            <a:schemeClr val="accent1"/>
          </a:fillRef>
          <a:effectRef idx="0">
            <a:schemeClr val="accent1"/>
          </a:effectRef>
          <a:fontRef idx="minor">
            <a:schemeClr val="tx1"/>
          </a:fontRef>
        </p:style>
      </p:cxnSp>
      <p:sp>
        <p:nvSpPr>
          <p:cNvPr id="127" name="Rectangle 126">
            <a:extLst>
              <a:ext uri="{FF2B5EF4-FFF2-40B4-BE49-F238E27FC236}">
                <a16:creationId xmlns:a16="http://schemas.microsoft.com/office/drawing/2014/main" id="{073DDE06-644F-2372-C3D9-4ADA10714829}"/>
              </a:ext>
            </a:extLst>
          </p:cNvPr>
          <p:cNvSpPr/>
          <p:nvPr/>
        </p:nvSpPr>
        <p:spPr>
          <a:xfrm>
            <a:off x="5094340" y="3715058"/>
            <a:ext cx="552100" cy="269823"/>
          </a:xfrm>
          <a:prstGeom prst="rect">
            <a:avLst/>
          </a:prstGeom>
          <a:solidFill>
            <a:srgbClr val="FFD25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2"/>
                </a:solidFill>
              </a:rPr>
              <a:t>RKEY</a:t>
            </a:r>
          </a:p>
        </p:txBody>
      </p:sp>
      <p:sp>
        <p:nvSpPr>
          <p:cNvPr id="128" name="Rectangle 127">
            <a:extLst>
              <a:ext uri="{FF2B5EF4-FFF2-40B4-BE49-F238E27FC236}">
                <a16:creationId xmlns:a16="http://schemas.microsoft.com/office/drawing/2014/main" id="{762D6AF9-8696-96B4-5623-35EDA0A404E8}"/>
              </a:ext>
            </a:extLst>
          </p:cNvPr>
          <p:cNvSpPr/>
          <p:nvPr/>
        </p:nvSpPr>
        <p:spPr>
          <a:xfrm>
            <a:off x="10142663" y="3715058"/>
            <a:ext cx="552100" cy="269823"/>
          </a:xfrm>
          <a:prstGeom prst="rect">
            <a:avLst/>
          </a:prstGeom>
          <a:solidFill>
            <a:srgbClr val="FF9C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2"/>
                </a:solidFill>
              </a:rPr>
              <a:t>RKEY</a:t>
            </a:r>
          </a:p>
        </p:txBody>
      </p:sp>
      <p:sp>
        <p:nvSpPr>
          <p:cNvPr id="129" name="Rectangle 128">
            <a:extLst>
              <a:ext uri="{FF2B5EF4-FFF2-40B4-BE49-F238E27FC236}">
                <a16:creationId xmlns:a16="http://schemas.microsoft.com/office/drawing/2014/main" id="{2949A3FE-11DD-4A72-911E-0E64F43D28F1}"/>
              </a:ext>
            </a:extLst>
          </p:cNvPr>
          <p:cNvSpPr/>
          <p:nvPr/>
        </p:nvSpPr>
        <p:spPr>
          <a:xfrm>
            <a:off x="4207755" y="1839404"/>
            <a:ext cx="1432153" cy="341861"/>
          </a:xfrm>
          <a:prstGeom prst="rect">
            <a:avLst/>
          </a:prstGeom>
          <a:solidFill>
            <a:schemeClr val="accent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solidFill>
                  <a:schemeClr val="tx2"/>
                </a:solidFill>
              </a:rPr>
              <a:t>S-Buffer</a:t>
            </a:r>
          </a:p>
        </p:txBody>
      </p:sp>
      <p:sp>
        <p:nvSpPr>
          <p:cNvPr id="130" name="Rectangle 129">
            <a:extLst>
              <a:ext uri="{FF2B5EF4-FFF2-40B4-BE49-F238E27FC236}">
                <a16:creationId xmlns:a16="http://schemas.microsoft.com/office/drawing/2014/main" id="{440FA7B5-66F0-335E-5301-89259F62FB8E}"/>
              </a:ext>
            </a:extLst>
          </p:cNvPr>
          <p:cNvSpPr/>
          <p:nvPr/>
        </p:nvSpPr>
        <p:spPr>
          <a:xfrm>
            <a:off x="9333191" y="1850188"/>
            <a:ext cx="1432153" cy="341861"/>
          </a:xfrm>
          <a:prstGeom prst="rect">
            <a:avLst/>
          </a:prstGeom>
          <a:solidFill>
            <a:schemeClr val="accent3"/>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solidFill>
                  <a:schemeClr val="tx2"/>
                </a:solidFill>
              </a:rPr>
              <a:t>C-Buffer</a:t>
            </a:r>
          </a:p>
        </p:txBody>
      </p:sp>
      <p:sp>
        <p:nvSpPr>
          <p:cNvPr id="131" name="Rectangle 130">
            <a:extLst>
              <a:ext uri="{FF2B5EF4-FFF2-40B4-BE49-F238E27FC236}">
                <a16:creationId xmlns:a16="http://schemas.microsoft.com/office/drawing/2014/main" id="{CDCA2D37-0B16-728A-264E-BF35A7C31215}"/>
              </a:ext>
            </a:extLst>
          </p:cNvPr>
          <p:cNvSpPr/>
          <p:nvPr/>
        </p:nvSpPr>
        <p:spPr>
          <a:xfrm>
            <a:off x="4661110" y="2240133"/>
            <a:ext cx="552100" cy="269823"/>
          </a:xfrm>
          <a:prstGeom prst="rect">
            <a:avLst/>
          </a:prstGeom>
          <a:solidFill>
            <a:srgbClr val="FF9C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2"/>
                </a:solidFill>
              </a:rPr>
              <a:t>RKEY</a:t>
            </a:r>
          </a:p>
        </p:txBody>
      </p:sp>
      <p:sp>
        <p:nvSpPr>
          <p:cNvPr id="132" name="Rectangle 131">
            <a:extLst>
              <a:ext uri="{FF2B5EF4-FFF2-40B4-BE49-F238E27FC236}">
                <a16:creationId xmlns:a16="http://schemas.microsoft.com/office/drawing/2014/main" id="{54DB1EFE-319A-252B-7369-C4AC041B73C1}"/>
              </a:ext>
            </a:extLst>
          </p:cNvPr>
          <p:cNvSpPr/>
          <p:nvPr/>
        </p:nvSpPr>
        <p:spPr>
          <a:xfrm>
            <a:off x="9788211" y="2256917"/>
            <a:ext cx="552100" cy="269823"/>
          </a:xfrm>
          <a:prstGeom prst="rect">
            <a:avLst/>
          </a:prstGeom>
          <a:solidFill>
            <a:srgbClr val="FFD25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2"/>
                </a:solidFill>
              </a:rPr>
              <a:t>RKEY</a:t>
            </a:r>
          </a:p>
        </p:txBody>
      </p:sp>
    </p:spTree>
    <p:extLst>
      <p:ext uri="{BB962C8B-B14F-4D97-AF65-F5344CB8AC3E}">
        <p14:creationId xmlns:p14="http://schemas.microsoft.com/office/powerpoint/2010/main" val="1432778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06717B-B23F-EF41-A5AE-5E5CC6D5C2CA}"/>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Example RDMA Write – 8k (MTU=2K)</a:t>
            </a:r>
          </a:p>
        </p:txBody>
      </p:sp>
      <p:cxnSp>
        <p:nvCxnSpPr>
          <p:cNvPr id="6" name="Straight Connector 5">
            <a:extLst>
              <a:ext uri="{FF2B5EF4-FFF2-40B4-BE49-F238E27FC236}">
                <a16:creationId xmlns:a16="http://schemas.microsoft.com/office/drawing/2014/main" id="{590A334D-223A-AA40-B0E3-506922AAB68B}"/>
              </a:ext>
            </a:extLst>
          </p:cNvPr>
          <p:cNvCxnSpPr>
            <a:cxnSpLocks/>
          </p:cNvCxnSpPr>
          <p:nvPr/>
        </p:nvCxnSpPr>
        <p:spPr>
          <a:xfrm flipH="1">
            <a:off x="1394533" y="1823795"/>
            <a:ext cx="24715" cy="4267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F618B47-DA50-4C42-98F0-687483CE4352}"/>
              </a:ext>
            </a:extLst>
          </p:cNvPr>
          <p:cNvCxnSpPr>
            <a:cxnSpLocks/>
          </p:cNvCxnSpPr>
          <p:nvPr/>
        </p:nvCxnSpPr>
        <p:spPr>
          <a:xfrm flipH="1">
            <a:off x="10170542" y="1823795"/>
            <a:ext cx="6179" cy="427350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6D9AB68-EF1F-EE44-833D-AFE97AB291C4}"/>
              </a:ext>
            </a:extLst>
          </p:cNvPr>
          <p:cNvSpPr txBox="1"/>
          <p:nvPr/>
        </p:nvSpPr>
        <p:spPr>
          <a:xfrm>
            <a:off x="1458337" y="3557632"/>
            <a:ext cx="7390515" cy="276999"/>
          </a:xfrm>
          <a:prstGeom prst="rect">
            <a:avLst/>
          </a:prstGeom>
          <a:noFill/>
        </p:spPr>
        <p:txBody>
          <a:bodyPr wrap="squar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RDMA Write Middle(PSN=3,Ack=0/</a:t>
            </a:r>
            <a:r>
              <a:rPr kumimoji="0" lang="en-US" sz="2000" b="0" i="0" u="none" strike="noStrike" kern="1200" cap="none" spc="0" normalizeH="0" baseline="0" noProof="0" dirty="0" err="1">
                <a:ln>
                  <a:noFill/>
                </a:ln>
                <a:solidFill>
                  <a:prstClr val="black"/>
                </a:solidFill>
                <a:effectLst/>
                <a:uLnTx/>
                <a:uFillTx/>
                <a:latin typeface="Arial"/>
                <a:ea typeface="+mn-ea"/>
                <a:cs typeface="+mn-cs"/>
              </a:rPr>
              <a:t>Pld</a:t>
            </a:r>
            <a:r>
              <a:rPr kumimoji="0" lang="en-US" sz="2000" b="0" i="0" u="none" strike="noStrike" kern="1200" cap="none" spc="0" normalizeH="0" baseline="0" noProof="0" dirty="0">
                <a:ln>
                  <a:noFill/>
                </a:ln>
                <a:solidFill>
                  <a:prstClr val="black"/>
                </a:solidFill>
                <a:effectLst/>
                <a:uLnTx/>
                <a:uFillTx/>
                <a:latin typeface="Arial"/>
                <a:ea typeface="+mn-ea"/>
                <a:cs typeface="+mn-cs"/>
              </a:rPr>
              <a:t>=2048)</a:t>
            </a:r>
          </a:p>
        </p:txBody>
      </p:sp>
      <p:sp>
        <p:nvSpPr>
          <p:cNvPr id="27" name="TextBox 26">
            <a:extLst>
              <a:ext uri="{FF2B5EF4-FFF2-40B4-BE49-F238E27FC236}">
                <a16:creationId xmlns:a16="http://schemas.microsoft.com/office/drawing/2014/main" id="{2E3A7E9E-80BE-E046-989F-2352E6153FE0}"/>
              </a:ext>
            </a:extLst>
          </p:cNvPr>
          <p:cNvSpPr txBox="1"/>
          <p:nvPr/>
        </p:nvSpPr>
        <p:spPr>
          <a:xfrm>
            <a:off x="999261" y="1520434"/>
            <a:ext cx="839974" cy="276999"/>
          </a:xfrm>
          <a:prstGeom prst="rect">
            <a:avLst/>
          </a:prstGeom>
          <a:noFill/>
        </p:spPr>
        <p:txBody>
          <a:bodyPr wrap="non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Initiator</a:t>
            </a:r>
          </a:p>
        </p:txBody>
      </p:sp>
      <p:sp>
        <p:nvSpPr>
          <p:cNvPr id="66" name="Rounded Rectangle 65">
            <a:extLst>
              <a:ext uri="{FF2B5EF4-FFF2-40B4-BE49-F238E27FC236}">
                <a16:creationId xmlns:a16="http://schemas.microsoft.com/office/drawing/2014/main" id="{A2D5A199-C940-7748-927C-927AA24B8D49}"/>
              </a:ext>
            </a:extLst>
          </p:cNvPr>
          <p:cNvSpPr/>
          <p:nvPr/>
        </p:nvSpPr>
        <p:spPr>
          <a:xfrm>
            <a:off x="254977" y="2315072"/>
            <a:ext cx="967941" cy="3276594"/>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a:ea typeface="+mn-ea"/>
                <a:cs typeface="+mn-cs"/>
              </a:rPr>
              <a:t>Local QPN</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a:ea typeface="+mn-ea"/>
                <a:cs typeface="+mn-cs"/>
              </a:rPr>
              <a:t>101</a:t>
            </a:r>
          </a:p>
        </p:txBody>
      </p:sp>
      <p:sp>
        <p:nvSpPr>
          <p:cNvPr id="75" name="Rounded Rectangle 74">
            <a:extLst>
              <a:ext uri="{FF2B5EF4-FFF2-40B4-BE49-F238E27FC236}">
                <a16:creationId xmlns:a16="http://schemas.microsoft.com/office/drawing/2014/main" id="{F35845E0-EA5F-8045-B01D-8B941BCE0116}"/>
              </a:ext>
            </a:extLst>
          </p:cNvPr>
          <p:cNvSpPr/>
          <p:nvPr/>
        </p:nvSpPr>
        <p:spPr>
          <a:xfrm>
            <a:off x="10458898" y="2315072"/>
            <a:ext cx="967941" cy="3276594"/>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a:ea typeface="+mn-ea"/>
                <a:cs typeface="+mn-cs"/>
              </a:rPr>
              <a:t>Local QPN</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a:ea typeface="+mn-ea"/>
                <a:cs typeface="+mn-cs"/>
              </a:rPr>
              <a:t>201</a:t>
            </a:r>
          </a:p>
        </p:txBody>
      </p:sp>
      <p:cxnSp>
        <p:nvCxnSpPr>
          <p:cNvPr id="19" name="Straight Connector 18">
            <a:extLst>
              <a:ext uri="{FF2B5EF4-FFF2-40B4-BE49-F238E27FC236}">
                <a16:creationId xmlns:a16="http://schemas.microsoft.com/office/drawing/2014/main" id="{FB671C70-340A-E346-BB37-EA9DF60930FC}"/>
              </a:ext>
            </a:extLst>
          </p:cNvPr>
          <p:cNvCxnSpPr>
            <a:cxnSpLocks/>
          </p:cNvCxnSpPr>
          <p:nvPr/>
        </p:nvCxnSpPr>
        <p:spPr>
          <a:xfrm>
            <a:off x="1222918" y="2696066"/>
            <a:ext cx="9235980" cy="0"/>
          </a:xfrm>
          <a:prstGeom prst="line">
            <a:avLst/>
          </a:prstGeom>
          <a:ln w="38100" cap="flat" cmpd="sng" algn="ctr">
            <a:solidFill>
              <a:srgbClr val="0F9ED5"/>
            </a:solidFill>
            <a:prstDash val="solid"/>
            <a:round/>
            <a:headEnd type="none" w="med" len="med"/>
            <a:tailEnd type="triangle" w="lg" len="lg"/>
          </a:ln>
        </p:spPr>
        <p:style>
          <a:lnRef idx="0">
            <a:scrgbClr r="0" g="0" b="0"/>
          </a:lnRef>
          <a:fillRef idx="0">
            <a:scrgbClr r="0" g="0" b="0"/>
          </a:fillRef>
          <a:effectRef idx="0">
            <a:scrgbClr r="0" g="0" b="0"/>
          </a:effectRef>
          <a:fontRef idx="minor">
            <a:schemeClr val="tx1"/>
          </a:fontRef>
        </p:style>
      </p:cxnSp>
      <p:sp>
        <p:nvSpPr>
          <p:cNvPr id="16" name="TextBox 15">
            <a:extLst>
              <a:ext uri="{FF2B5EF4-FFF2-40B4-BE49-F238E27FC236}">
                <a16:creationId xmlns:a16="http://schemas.microsoft.com/office/drawing/2014/main" id="{1D9B3C25-2DC1-B744-8015-A83CACA4DE0F}"/>
              </a:ext>
            </a:extLst>
          </p:cNvPr>
          <p:cNvSpPr txBox="1"/>
          <p:nvPr/>
        </p:nvSpPr>
        <p:spPr>
          <a:xfrm>
            <a:off x="9814450" y="1471287"/>
            <a:ext cx="712183" cy="276999"/>
          </a:xfrm>
          <a:prstGeom prst="rect">
            <a:avLst/>
          </a:prstGeom>
          <a:noFill/>
        </p:spPr>
        <p:txBody>
          <a:bodyPr wrap="non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Target</a:t>
            </a:r>
          </a:p>
        </p:txBody>
      </p:sp>
      <p:cxnSp>
        <p:nvCxnSpPr>
          <p:cNvPr id="20" name="Straight Connector 19">
            <a:extLst>
              <a:ext uri="{FF2B5EF4-FFF2-40B4-BE49-F238E27FC236}">
                <a16:creationId xmlns:a16="http://schemas.microsoft.com/office/drawing/2014/main" id="{9D606A97-7EAD-F141-AABE-C783A48E4464}"/>
              </a:ext>
            </a:extLst>
          </p:cNvPr>
          <p:cNvCxnSpPr>
            <a:cxnSpLocks/>
          </p:cNvCxnSpPr>
          <p:nvPr/>
        </p:nvCxnSpPr>
        <p:spPr>
          <a:xfrm>
            <a:off x="1222918" y="3271587"/>
            <a:ext cx="9235980" cy="0"/>
          </a:xfrm>
          <a:prstGeom prst="line">
            <a:avLst/>
          </a:prstGeom>
          <a:ln w="38100" cap="flat" cmpd="sng" algn="ctr">
            <a:solidFill>
              <a:srgbClr val="0F9ED5"/>
            </a:solidFill>
            <a:prstDash val="solid"/>
            <a:round/>
            <a:headEnd type="none" w="med" len="med"/>
            <a:tailEnd type="triangle" w="lg" len="lg"/>
          </a:ln>
        </p:spPr>
        <p:style>
          <a:lnRef idx="0">
            <a:scrgbClr r="0" g="0" b="0"/>
          </a:lnRef>
          <a:fillRef idx="0">
            <a:scrgbClr r="0" g="0" b="0"/>
          </a:fillRef>
          <a:effectRef idx="0">
            <a:scrgbClr r="0" g="0" b="0"/>
          </a:effectRef>
          <a:fontRef idx="minor">
            <a:schemeClr val="tx1"/>
          </a:fontRef>
        </p:style>
      </p:cxnSp>
      <p:sp>
        <p:nvSpPr>
          <p:cNvPr id="21" name="TextBox 20">
            <a:extLst>
              <a:ext uri="{FF2B5EF4-FFF2-40B4-BE49-F238E27FC236}">
                <a16:creationId xmlns:a16="http://schemas.microsoft.com/office/drawing/2014/main" id="{FA988E19-ACF5-D74B-B0F6-6EE7C6F3F2D9}"/>
              </a:ext>
            </a:extLst>
          </p:cNvPr>
          <p:cNvSpPr txBox="1"/>
          <p:nvPr/>
        </p:nvSpPr>
        <p:spPr>
          <a:xfrm>
            <a:off x="1458338" y="2982716"/>
            <a:ext cx="7390515" cy="276999"/>
          </a:xfrm>
          <a:prstGeom prst="rect">
            <a:avLst/>
          </a:prstGeom>
          <a:noFill/>
        </p:spPr>
        <p:txBody>
          <a:bodyPr wrap="squar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RDMA Write Middle(PSN=2,Ack=0/</a:t>
            </a:r>
            <a:r>
              <a:rPr kumimoji="0" lang="en-US" sz="2000" b="0" i="0" u="none" strike="noStrike" kern="1200" cap="none" spc="0" normalizeH="0" baseline="0" noProof="0" dirty="0" err="1">
                <a:ln>
                  <a:noFill/>
                </a:ln>
                <a:solidFill>
                  <a:prstClr val="black"/>
                </a:solidFill>
                <a:effectLst/>
                <a:uLnTx/>
                <a:uFillTx/>
                <a:latin typeface="Arial"/>
                <a:ea typeface="+mn-ea"/>
                <a:cs typeface="+mn-cs"/>
              </a:rPr>
              <a:t>Pld</a:t>
            </a:r>
            <a:r>
              <a:rPr kumimoji="0" lang="en-US" sz="2000" b="0" i="0" u="none" strike="noStrike" kern="1200" cap="none" spc="0" normalizeH="0" baseline="0" noProof="0" dirty="0">
                <a:ln>
                  <a:noFill/>
                </a:ln>
                <a:solidFill>
                  <a:prstClr val="black"/>
                </a:solidFill>
                <a:effectLst/>
                <a:uLnTx/>
                <a:uFillTx/>
                <a:latin typeface="Arial"/>
                <a:ea typeface="+mn-ea"/>
                <a:cs typeface="+mn-cs"/>
              </a:rPr>
              <a:t>=2048)</a:t>
            </a:r>
          </a:p>
        </p:txBody>
      </p:sp>
      <p:sp>
        <p:nvSpPr>
          <p:cNvPr id="22" name="TextBox 21">
            <a:extLst>
              <a:ext uri="{FF2B5EF4-FFF2-40B4-BE49-F238E27FC236}">
                <a16:creationId xmlns:a16="http://schemas.microsoft.com/office/drawing/2014/main" id="{9CB6F2BB-7FDF-504C-A9A6-E8498D050F52}"/>
              </a:ext>
            </a:extLst>
          </p:cNvPr>
          <p:cNvSpPr txBox="1"/>
          <p:nvPr/>
        </p:nvSpPr>
        <p:spPr>
          <a:xfrm>
            <a:off x="1458338" y="2413452"/>
            <a:ext cx="8718383" cy="276999"/>
          </a:xfrm>
          <a:prstGeom prst="rect">
            <a:avLst/>
          </a:prstGeom>
          <a:noFill/>
        </p:spPr>
        <p:txBody>
          <a:bodyPr wrap="squar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RDMA Write First(PSN=1,Ack=0/VA=100,Rkey=</a:t>
            </a:r>
            <a:r>
              <a:rPr kumimoji="0" lang="en-US" sz="2000" b="0" i="0" u="none" strike="noStrike" kern="1200" cap="none" spc="0" normalizeH="0" baseline="0" noProof="0" dirty="0" err="1">
                <a:ln>
                  <a:noFill/>
                </a:ln>
                <a:solidFill>
                  <a:prstClr val="black"/>
                </a:solidFill>
                <a:effectLst/>
                <a:uLnTx/>
                <a:uFillTx/>
                <a:latin typeface="Arial"/>
                <a:ea typeface="+mn-ea"/>
                <a:cs typeface="+mn-cs"/>
              </a:rPr>
              <a:t>Ah,DMAlen</a:t>
            </a:r>
            <a:r>
              <a:rPr kumimoji="0" lang="en-US" sz="2000" b="0" i="0" u="none" strike="noStrike" kern="1200" cap="none" spc="0" normalizeH="0" baseline="0" noProof="0" dirty="0">
                <a:ln>
                  <a:noFill/>
                </a:ln>
                <a:solidFill>
                  <a:prstClr val="black"/>
                </a:solidFill>
                <a:effectLst/>
                <a:uLnTx/>
                <a:uFillTx/>
                <a:latin typeface="Arial"/>
                <a:ea typeface="+mn-ea"/>
                <a:cs typeface="+mn-cs"/>
              </a:rPr>
              <a:t>=8192/</a:t>
            </a:r>
            <a:r>
              <a:rPr kumimoji="0" lang="en-US" sz="2000" b="0" i="0" u="none" strike="noStrike" kern="1200" cap="none" spc="0" normalizeH="0" baseline="0" noProof="0" dirty="0" err="1">
                <a:ln>
                  <a:noFill/>
                </a:ln>
                <a:solidFill>
                  <a:prstClr val="black"/>
                </a:solidFill>
                <a:effectLst/>
                <a:uLnTx/>
                <a:uFillTx/>
                <a:latin typeface="Arial"/>
                <a:ea typeface="+mn-ea"/>
                <a:cs typeface="+mn-cs"/>
              </a:rPr>
              <a:t>Pld</a:t>
            </a:r>
            <a:r>
              <a:rPr kumimoji="0" lang="en-US" sz="2000" b="0" i="0" u="none" strike="noStrike" kern="1200" cap="none" spc="0" normalizeH="0" baseline="0" noProof="0" dirty="0">
                <a:ln>
                  <a:noFill/>
                </a:ln>
                <a:solidFill>
                  <a:prstClr val="black"/>
                </a:solidFill>
                <a:effectLst/>
                <a:uLnTx/>
                <a:uFillTx/>
                <a:latin typeface="Arial"/>
                <a:ea typeface="+mn-ea"/>
                <a:cs typeface="+mn-cs"/>
              </a:rPr>
              <a:t>=2048)</a:t>
            </a:r>
          </a:p>
        </p:txBody>
      </p:sp>
      <p:cxnSp>
        <p:nvCxnSpPr>
          <p:cNvPr id="23" name="Straight Connector 22">
            <a:extLst>
              <a:ext uri="{FF2B5EF4-FFF2-40B4-BE49-F238E27FC236}">
                <a16:creationId xmlns:a16="http://schemas.microsoft.com/office/drawing/2014/main" id="{198F0C08-F90A-DD43-AB58-1B958D89D0AE}"/>
              </a:ext>
            </a:extLst>
          </p:cNvPr>
          <p:cNvCxnSpPr>
            <a:cxnSpLocks/>
          </p:cNvCxnSpPr>
          <p:nvPr/>
        </p:nvCxnSpPr>
        <p:spPr>
          <a:xfrm>
            <a:off x="1222918" y="3847107"/>
            <a:ext cx="9235980" cy="0"/>
          </a:xfrm>
          <a:prstGeom prst="line">
            <a:avLst/>
          </a:prstGeom>
          <a:ln w="38100" cap="flat" cmpd="sng" algn="ctr">
            <a:solidFill>
              <a:srgbClr val="0F9ED5"/>
            </a:solidFill>
            <a:prstDash val="solid"/>
            <a:round/>
            <a:headEnd type="none" w="med" len="med"/>
            <a:tailEnd type="triangle" w="lg" len="lg"/>
          </a:ln>
        </p:spPr>
        <p:style>
          <a:lnRef idx="0">
            <a:scrgbClr r="0" g="0" b="0"/>
          </a:lnRef>
          <a:fillRef idx="0">
            <a:scrgbClr r="0" g="0" b="0"/>
          </a:fillRef>
          <a:effectRef idx="0">
            <a:scrgbClr r="0" g="0" b="0"/>
          </a:effectRef>
          <a:fontRef idx="minor">
            <a:schemeClr val="tx1"/>
          </a:fontRef>
        </p:style>
      </p:cxnSp>
      <p:sp>
        <p:nvSpPr>
          <p:cNvPr id="24" name="TextBox 23">
            <a:extLst>
              <a:ext uri="{FF2B5EF4-FFF2-40B4-BE49-F238E27FC236}">
                <a16:creationId xmlns:a16="http://schemas.microsoft.com/office/drawing/2014/main" id="{61389E7F-5B15-B944-8726-9E15E6AE8367}"/>
              </a:ext>
            </a:extLst>
          </p:cNvPr>
          <p:cNvSpPr txBox="1"/>
          <p:nvPr/>
        </p:nvSpPr>
        <p:spPr>
          <a:xfrm>
            <a:off x="1458337" y="4133151"/>
            <a:ext cx="7390515" cy="276999"/>
          </a:xfrm>
          <a:prstGeom prst="rect">
            <a:avLst/>
          </a:prstGeom>
          <a:noFill/>
        </p:spPr>
        <p:txBody>
          <a:bodyPr wrap="squar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RDMA Write Last(PSN=4,Ack=1/</a:t>
            </a:r>
            <a:r>
              <a:rPr kumimoji="0" lang="en-US" sz="2000" b="0" i="0" u="none" strike="noStrike" kern="1200" cap="none" spc="0" normalizeH="0" baseline="0" noProof="0" dirty="0" err="1">
                <a:ln>
                  <a:noFill/>
                </a:ln>
                <a:solidFill>
                  <a:prstClr val="black"/>
                </a:solidFill>
                <a:effectLst/>
                <a:uLnTx/>
                <a:uFillTx/>
                <a:latin typeface="Arial"/>
                <a:ea typeface="+mn-ea"/>
                <a:cs typeface="+mn-cs"/>
              </a:rPr>
              <a:t>Pld</a:t>
            </a:r>
            <a:r>
              <a:rPr kumimoji="0" lang="en-US" sz="2000" b="0" i="0" u="none" strike="noStrike" kern="1200" cap="none" spc="0" normalizeH="0" baseline="0" noProof="0" dirty="0">
                <a:ln>
                  <a:noFill/>
                </a:ln>
                <a:solidFill>
                  <a:prstClr val="black"/>
                </a:solidFill>
                <a:effectLst/>
                <a:uLnTx/>
                <a:uFillTx/>
                <a:latin typeface="Arial"/>
                <a:ea typeface="+mn-ea"/>
                <a:cs typeface="+mn-cs"/>
              </a:rPr>
              <a:t>=2048)</a:t>
            </a:r>
          </a:p>
        </p:txBody>
      </p:sp>
      <p:cxnSp>
        <p:nvCxnSpPr>
          <p:cNvPr id="25" name="Straight Connector 24">
            <a:extLst>
              <a:ext uri="{FF2B5EF4-FFF2-40B4-BE49-F238E27FC236}">
                <a16:creationId xmlns:a16="http://schemas.microsoft.com/office/drawing/2014/main" id="{68A1F745-A2CD-9D47-ACC5-21564792D283}"/>
              </a:ext>
            </a:extLst>
          </p:cNvPr>
          <p:cNvCxnSpPr>
            <a:cxnSpLocks/>
          </p:cNvCxnSpPr>
          <p:nvPr/>
        </p:nvCxnSpPr>
        <p:spPr>
          <a:xfrm>
            <a:off x="1222918" y="4425865"/>
            <a:ext cx="9235980" cy="0"/>
          </a:xfrm>
          <a:prstGeom prst="line">
            <a:avLst/>
          </a:prstGeom>
          <a:ln w="38100" cap="flat" cmpd="sng" algn="ctr">
            <a:solidFill>
              <a:srgbClr val="0F9ED5"/>
            </a:solidFill>
            <a:prstDash val="solid"/>
            <a:round/>
            <a:headEnd type="none" w="med" len="med"/>
            <a:tailEnd type="triangle" w="lg" len="lg"/>
          </a:ln>
        </p:spPr>
        <p:style>
          <a:lnRef idx="0">
            <a:scrgbClr r="0" g="0" b="0"/>
          </a:lnRef>
          <a:fillRef idx="0">
            <a:scrgbClr r="0" g="0" b="0"/>
          </a:fillRef>
          <a:effectRef idx="0">
            <a:scrgbClr r="0" g="0" b="0"/>
          </a:effectRef>
          <a:fontRef idx="minor">
            <a:schemeClr val="tx1"/>
          </a:fontRef>
        </p:style>
      </p:cxnSp>
      <p:cxnSp>
        <p:nvCxnSpPr>
          <p:cNvPr id="26" name="Straight Connector 25">
            <a:extLst>
              <a:ext uri="{FF2B5EF4-FFF2-40B4-BE49-F238E27FC236}">
                <a16:creationId xmlns:a16="http://schemas.microsoft.com/office/drawing/2014/main" id="{313623C6-D7BB-9D48-BE21-77C4C4DD48D9}"/>
              </a:ext>
            </a:extLst>
          </p:cNvPr>
          <p:cNvCxnSpPr>
            <a:cxnSpLocks/>
          </p:cNvCxnSpPr>
          <p:nvPr/>
        </p:nvCxnSpPr>
        <p:spPr>
          <a:xfrm flipH="1">
            <a:off x="1172082" y="4858598"/>
            <a:ext cx="9286816" cy="0"/>
          </a:xfrm>
          <a:prstGeom prst="line">
            <a:avLst/>
          </a:prstGeom>
          <a:ln w="38100" cap="flat" cmpd="sng" algn="ctr">
            <a:solidFill>
              <a:srgbClr val="0F9ED5"/>
            </a:solidFill>
            <a:prstDash val="solid"/>
            <a:round/>
            <a:headEnd type="none" w="med" len="med"/>
            <a:tailEnd type="triangle" w="lg" len="lg"/>
          </a:ln>
        </p:spPr>
        <p:style>
          <a:lnRef idx="0">
            <a:scrgbClr r="0" g="0" b="0"/>
          </a:lnRef>
          <a:fillRef idx="0">
            <a:scrgbClr r="0" g="0" b="0"/>
          </a:fillRef>
          <a:effectRef idx="0">
            <a:scrgbClr r="0" g="0" b="0"/>
          </a:effectRef>
          <a:fontRef idx="minor">
            <a:schemeClr val="tx1"/>
          </a:fontRef>
        </p:style>
      </p:cxnSp>
      <p:sp>
        <p:nvSpPr>
          <p:cNvPr id="32" name="TextBox 31">
            <a:extLst>
              <a:ext uri="{FF2B5EF4-FFF2-40B4-BE49-F238E27FC236}">
                <a16:creationId xmlns:a16="http://schemas.microsoft.com/office/drawing/2014/main" id="{15054B71-33A1-C34C-8BA0-94B2896A39D3}"/>
              </a:ext>
            </a:extLst>
          </p:cNvPr>
          <p:cNvSpPr txBox="1"/>
          <p:nvPr/>
        </p:nvSpPr>
        <p:spPr>
          <a:xfrm>
            <a:off x="3001737" y="4575983"/>
            <a:ext cx="7168804" cy="276999"/>
          </a:xfrm>
          <a:prstGeom prst="rect">
            <a:avLst/>
          </a:prstGeom>
          <a:noFill/>
        </p:spPr>
        <p:txBody>
          <a:bodyPr wrap="square" lIns="0" tIns="0" rIns="0" bIns="0" rtlCol="0" anchor="t">
            <a:spAutoFit/>
          </a:bodyPr>
          <a:lstStyle/>
          <a:p>
            <a:pPr marL="0" marR="0" lvl="0" indent="0" algn="r"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Ack(PSN=4)</a:t>
            </a:r>
          </a:p>
        </p:txBody>
      </p:sp>
    </p:spTree>
    <p:extLst>
      <p:ext uri="{BB962C8B-B14F-4D97-AF65-F5344CB8AC3E}">
        <p14:creationId xmlns:p14="http://schemas.microsoft.com/office/powerpoint/2010/main" val="28463206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B81D9-00C4-0CE2-44C1-5A4F2A3505EF}"/>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On the Wire RDMA Write (MTU=1K)</a:t>
            </a:r>
          </a:p>
        </p:txBody>
      </p:sp>
      <p:pic>
        <p:nvPicPr>
          <p:cNvPr id="4" name="Picture 3" descr="A screenshot of a computer&#10;&#10;AI-generated content may be incorrect.">
            <a:extLst>
              <a:ext uri="{FF2B5EF4-FFF2-40B4-BE49-F238E27FC236}">
                <a16:creationId xmlns:a16="http://schemas.microsoft.com/office/drawing/2014/main" id="{0B390268-82D6-55C4-37E7-B7D0FEF37C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231" y="1362551"/>
            <a:ext cx="4563112" cy="3248478"/>
          </a:xfrm>
          <a:prstGeom prst="rect">
            <a:avLst/>
          </a:prstGeom>
        </p:spPr>
      </p:pic>
      <p:pic>
        <p:nvPicPr>
          <p:cNvPr id="6" name="Picture 5" descr="A screenshot of a computer program&#10;&#10;AI-generated content may be incorrect.">
            <a:extLst>
              <a:ext uri="{FF2B5EF4-FFF2-40B4-BE49-F238E27FC236}">
                <a16:creationId xmlns:a16="http://schemas.microsoft.com/office/drawing/2014/main" id="{42FCA1FD-1374-9EEF-9910-2E82BBA937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3419" y="2354839"/>
            <a:ext cx="4525006" cy="2553056"/>
          </a:xfrm>
          <a:prstGeom prst="rect">
            <a:avLst/>
          </a:prstGeom>
        </p:spPr>
      </p:pic>
      <p:pic>
        <p:nvPicPr>
          <p:cNvPr id="8" name="Picture 7" descr="A screenshot of a computer program&#10;&#10;AI-generated content may be incorrect.">
            <a:extLst>
              <a:ext uri="{FF2B5EF4-FFF2-40B4-BE49-F238E27FC236}">
                <a16:creationId xmlns:a16="http://schemas.microsoft.com/office/drawing/2014/main" id="{83E5967F-783A-CDA4-E4F4-6E16A11C7D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2553" y="3999765"/>
            <a:ext cx="4372585" cy="2695951"/>
          </a:xfrm>
          <a:prstGeom prst="rect">
            <a:avLst/>
          </a:prstGeom>
        </p:spPr>
      </p:pic>
      <p:sp>
        <p:nvSpPr>
          <p:cNvPr id="9" name="Rectangle 8">
            <a:extLst>
              <a:ext uri="{FF2B5EF4-FFF2-40B4-BE49-F238E27FC236}">
                <a16:creationId xmlns:a16="http://schemas.microsoft.com/office/drawing/2014/main" id="{E9889B0E-60E6-DC3D-E776-C03739F59C14}"/>
              </a:ext>
            </a:extLst>
          </p:cNvPr>
          <p:cNvSpPr/>
          <p:nvPr/>
        </p:nvSpPr>
        <p:spPr>
          <a:xfrm>
            <a:off x="494675" y="3443990"/>
            <a:ext cx="2840636" cy="682052"/>
          </a:xfrm>
          <a:prstGeom prst="rect">
            <a:avLst/>
          </a:prstGeom>
          <a:noFill/>
          <a:ln w="28575">
            <a:solidFill>
              <a:srgbClr val="0F9E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1A7433E-8B04-DC6A-264D-1AEB9781FD41}"/>
              </a:ext>
            </a:extLst>
          </p:cNvPr>
          <p:cNvSpPr/>
          <p:nvPr/>
        </p:nvSpPr>
        <p:spPr>
          <a:xfrm>
            <a:off x="3162924" y="1603398"/>
            <a:ext cx="1184223" cy="329783"/>
          </a:xfrm>
          <a:prstGeom prst="rect">
            <a:avLst/>
          </a:prstGeom>
          <a:noFill/>
          <a:ln w="28575">
            <a:solidFill>
              <a:srgbClr val="0F9E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EB4F7A1-8F96-DAD8-FFC2-3847AD763CAD}"/>
              </a:ext>
            </a:extLst>
          </p:cNvPr>
          <p:cNvSpPr/>
          <p:nvPr/>
        </p:nvSpPr>
        <p:spPr>
          <a:xfrm>
            <a:off x="6808032" y="2615381"/>
            <a:ext cx="1184223" cy="242854"/>
          </a:xfrm>
          <a:prstGeom prst="rect">
            <a:avLst/>
          </a:prstGeom>
          <a:noFill/>
          <a:ln w="28575">
            <a:solidFill>
              <a:srgbClr val="0F9E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1CDEBB-49D7-BE84-6CD5-DC76ACA61832}"/>
              </a:ext>
            </a:extLst>
          </p:cNvPr>
          <p:cNvSpPr/>
          <p:nvPr/>
        </p:nvSpPr>
        <p:spPr>
          <a:xfrm>
            <a:off x="9993442" y="4281246"/>
            <a:ext cx="1184223" cy="329783"/>
          </a:xfrm>
          <a:prstGeom prst="rect">
            <a:avLst/>
          </a:prstGeom>
          <a:noFill/>
          <a:ln w="28575">
            <a:solidFill>
              <a:srgbClr val="0F9E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C6E9D3F-E505-55E2-A023-247448C54E53}"/>
              </a:ext>
            </a:extLst>
          </p:cNvPr>
          <p:cNvSpPr/>
          <p:nvPr/>
        </p:nvSpPr>
        <p:spPr>
          <a:xfrm>
            <a:off x="8478425" y="5633779"/>
            <a:ext cx="1789837" cy="168026"/>
          </a:xfrm>
          <a:prstGeom prst="rect">
            <a:avLst/>
          </a:prstGeom>
          <a:noFill/>
          <a:ln w="28575">
            <a:solidFill>
              <a:srgbClr val="EF5B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A969D80-6483-3F99-1905-6D26F9D32B7D}"/>
              </a:ext>
            </a:extLst>
          </p:cNvPr>
          <p:cNvSpPr/>
          <p:nvPr/>
        </p:nvSpPr>
        <p:spPr>
          <a:xfrm>
            <a:off x="5258038" y="3958016"/>
            <a:ext cx="1789837" cy="168026"/>
          </a:xfrm>
          <a:prstGeom prst="rect">
            <a:avLst/>
          </a:prstGeom>
          <a:noFill/>
          <a:ln w="28575">
            <a:solidFill>
              <a:srgbClr val="EF5B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F339DF34-6E01-FAEA-FEC1-CB737515D8C8}"/>
              </a:ext>
            </a:extLst>
          </p:cNvPr>
          <p:cNvSpPr txBox="1"/>
          <p:nvPr/>
        </p:nvSpPr>
        <p:spPr>
          <a:xfrm>
            <a:off x="8416977" y="2528772"/>
            <a:ext cx="410690" cy="369332"/>
          </a:xfrm>
          <a:prstGeom prst="rect">
            <a:avLst/>
          </a:prstGeom>
          <a:noFill/>
        </p:spPr>
        <p:txBody>
          <a:bodyPr wrap="none" rtlCol="0">
            <a:spAutoFit/>
          </a:bodyPr>
          <a:lstStyle/>
          <a:p>
            <a:r>
              <a:rPr lang="en-US" dirty="0"/>
              <a:t>x6</a:t>
            </a:r>
          </a:p>
        </p:txBody>
      </p:sp>
      <p:sp>
        <p:nvSpPr>
          <p:cNvPr id="3" name="Rectangle 2">
            <a:extLst>
              <a:ext uri="{FF2B5EF4-FFF2-40B4-BE49-F238E27FC236}">
                <a16:creationId xmlns:a16="http://schemas.microsoft.com/office/drawing/2014/main" id="{D1D49500-209D-659A-FB30-5106C7CA6D74}"/>
              </a:ext>
            </a:extLst>
          </p:cNvPr>
          <p:cNvSpPr/>
          <p:nvPr/>
        </p:nvSpPr>
        <p:spPr>
          <a:xfrm>
            <a:off x="1653209" y="2979098"/>
            <a:ext cx="1789837" cy="168026"/>
          </a:xfrm>
          <a:prstGeom prst="rect">
            <a:avLst/>
          </a:prstGeom>
          <a:noFill/>
          <a:ln w="28575">
            <a:solidFill>
              <a:srgbClr val="EF5B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71640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06717B-B23F-EF41-A5AE-5E5CC6D5C2CA}"/>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Example RDMA Read – 8k (MTU=2K)</a:t>
            </a:r>
          </a:p>
        </p:txBody>
      </p:sp>
      <p:cxnSp>
        <p:nvCxnSpPr>
          <p:cNvPr id="6" name="Straight Connector 5">
            <a:extLst>
              <a:ext uri="{FF2B5EF4-FFF2-40B4-BE49-F238E27FC236}">
                <a16:creationId xmlns:a16="http://schemas.microsoft.com/office/drawing/2014/main" id="{590A334D-223A-AA40-B0E3-506922AAB68B}"/>
              </a:ext>
            </a:extLst>
          </p:cNvPr>
          <p:cNvCxnSpPr>
            <a:cxnSpLocks/>
          </p:cNvCxnSpPr>
          <p:nvPr/>
        </p:nvCxnSpPr>
        <p:spPr>
          <a:xfrm flipH="1">
            <a:off x="1394533" y="1783843"/>
            <a:ext cx="24715" cy="4267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F618B47-DA50-4C42-98F0-687483CE4352}"/>
              </a:ext>
            </a:extLst>
          </p:cNvPr>
          <p:cNvCxnSpPr>
            <a:cxnSpLocks/>
          </p:cNvCxnSpPr>
          <p:nvPr/>
        </p:nvCxnSpPr>
        <p:spPr>
          <a:xfrm flipH="1">
            <a:off x="10170542" y="1783843"/>
            <a:ext cx="6179" cy="427350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2E3A7E9E-80BE-E046-989F-2352E6153FE0}"/>
              </a:ext>
            </a:extLst>
          </p:cNvPr>
          <p:cNvSpPr txBox="1"/>
          <p:nvPr/>
        </p:nvSpPr>
        <p:spPr>
          <a:xfrm>
            <a:off x="999261" y="1480482"/>
            <a:ext cx="839974" cy="276999"/>
          </a:xfrm>
          <a:prstGeom prst="rect">
            <a:avLst/>
          </a:prstGeom>
          <a:noFill/>
        </p:spPr>
        <p:txBody>
          <a:bodyPr wrap="non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Initiator</a:t>
            </a:r>
          </a:p>
        </p:txBody>
      </p:sp>
      <p:sp>
        <p:nvSpPr>
          <p:cNvPr id="66" name="Rounded Rectangle 65">
            <a:extLst>
              <a:ext uri="{FF2B5EF4-FFF2-40B4-BE49-F238E27FC236}">
                <a16:creationId xmlns:a16="http://schemas.microsoft.com/office/drawing/2014/main" id="{A2D5A199-C940-7748-927C-927AA24B8D49}"/>
              </a:ext>
            </a:extLst>
          </p:cNvPr>
          <p:cNvSpPr/>
          <p:nvPr/>
        </p:nvSpPr>
        <p:spPr>
          <a:xfrm>
            <a:off x="254977" y="2275120"/>
            <a:ext cx="967941" cy="3276594"/>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a:ea typeface="+mn-ea"/>
                <a:cs typeface="+mn-cs"/>
              </a:rPr>
              <a:t>Local QPN</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a:ea typeface="+mn-ea"/>
                <a:cs typeface="+mn-cs"/>
              </a:rPr>
              <a:t>101</a:t>
            </a:r>
          </a:p>
        </p:txBody>
      </p:sp>
      <p:sp>
        <p:nvSpPr>
          <p:cNvPr id="75" name="Rounded Rectangle 74">
            <a:extLst>
              <a:ext uri="{FF2B5EF4-FFF2-40B4-BE49-F238E27FC236}">
                <a16:creationId xmlns:a16="http://schemas.microsoft.com/office/drawing/2014/main" id="{F35845E0-EA5F-8045-B01D-8B941BCE0116}"/>
              </a:ext>
            </a:extLst>
          </p:cNvPr>
          <p:cNvSpPr/>
          <p:nvPr/>
        </p:nvSpPr>
        <p:spPr>
          <a:xfrm>
            <a:off x="10458898" y="2275120"/>
            <a:ext cx="967941" cy="3276594"/>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a:ea typeface="+mn-ea"/>
                <a:cs typeface="+mn-cs"/>
              </a:rPr>
              <a:t>Local QPN</a:t>
            </a:r>
          </a:p>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a:ea typeface="+mn-ea"/>
                <a:cs typeface="+mn-cs"/>
              </a:rPr>
              <a:t>201</a:t>
            </a:r>
          </a:p>
        </p:txBody>
      </p:sp>
      <p:cxnSp>
        <p:nvCxnSpPr>
          <p:cNvPr id="19" name="Straight Connector 18">
            <a:extLst>
              <a:ext uri="{FF2B5EF4-FFF2-40B4-BE49-F238E27FC236}">
                <a16:creationId xmlns:a16="http://schemas.microsoft.com/office/drawing/2014/main" id="{FB671C70-340A-E346-BB37-EA9DF60930FC}"/>
              </a:ext>
            </a:extLst>
          </p:cNvPr>
          <p:cNvCxnSpPr>
            <a:cxnSpLocks/>
          </p:cNvCxnSpPr>
          <p:nvPr/>
        </p:nvCxnSpPr>
        <p:spPr>
          <a:xfrm>
            <a:off x="1222918" y="2656114"/>
            <a:ext cx="9235980" cy="0"/>
          </a:xfrm>
          <a:prstGeom prst="line">
            <a:avLst/>
          </a:prstGeom>
          <a:ln w="38100" cap="flat" cmpd="sng" algn="ctr">
            <a:solidFill>
              <a:srgbClr val="0F9ED5"/>
            </a:solidFill>
            <a:prstDash val="solid"/>
            <a:round/>
            <a:headEnd type="none" w="med" len="med"/>
            <a:tailEnd type="triangle" w="lg" len="lg"/>
          </a:ln>
        </p:spPr>
        <p:style>
          <a:lnRef idx="0">
            <a:scrgbClr r="0" g="0" b="0"/>
          </a:lnRef>
          <a:fillRef idx="0">
            <a:scrgbClr r="0" g="0" b="0"/>
          </a:fillRef>
          <a:effectRef idx="0">
            <a:scrgbClr r="0" g="0" b="0"/>
          </a:effectRef>
          <a:fontRef idx="minor">
            <a:schemeClr val="tx1"/>
          </a:fontRef>
        </p:style>
      </p:cxnSp>
      <p:sp>
        <p:nvSpPr>
          <p:cNvPr id="16" name="TextBox 15">
            <a:extLst>
              <a:ext uri="{FF2B5EF4-FFF2-40B4-BE49-F238E27FC236}">
                <a16:creationId xmlns:a16="http://schemas.microsoft.com/office/drawing/2014/main" id="{1D9B3C25-2DC1-B744-8015-A83CACA4DE0F}"/>
              </a:ext>
            </a:extLst>
          </p:cNvPr>
          <p:cNvSpPr txBox="1"/>
          <p:nvPr/>
        </p:nvSpPr>
        <p:spPr>
          <a:xfrm>
            <a:off x="9814450" y="1431335"/>
            <a:ext cx="712183" cy="276999"/>
          </a:xfrm>
          <a:prstGeom prst="rect">
            <a:avLst/>
          </a:prstGeom>
          <a:noFill/>
        </p:spPr>
        <p:txBody>
          <a:bodyPr wrap="non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Target</a:t>
            </a:r>
          </a:p>
        </p:txBody>
      </p:sp>
      <p:sp>
        <p:nvSpPr>
          <p:cNvPr id="22" name="TextBox 21">
            <a:extLst>
              <a:ext uri="{FF2B5EF4-FFF2-40B4-BE49-F238E27FC236}">
                <a16:creationId xmlns:a16="http://schemas.microsoft.com/office/drawing/2014/main" id="{9CB6F2BB-7FDF-504C-A9A6-E8498D050F52}"/>
              </a:ext>
            </a:extLst>
          </p:cNvPr>
          <p:cNvSpPr txBox="1"/>
          <p:nvPr/>
        </p:nvSpPr>
        <p:spPr>
          <a:xfrm>
            <a:off x="1458338" y="2373500"/>
            <a:ext cx="8718383" cy="276999"/>
          </a:xfrm>
          <a:prstGeom prst="rect">
            <a:avLst/>
          </a:prstGeom>
          <a:noFill/>
        </p:spPr>
        <p:txBody>
          <a:bodyPr wrap="square" lIns="0" tIns="0" rIns="0" bIns="0" rtlCol="0" anchor="t">
            <a:spAutoFit/>
          </a:body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RDMA Read request(PSN=1,Ack=1/VA=100,Rkey=</a:t>
            </a:r>
            <a:r>
              <a:rPr kumimoji="0" lang="en-US" sz="2000" b="0" i="0" u="none" strike="noStrike" kern="1200" cap="none" spc="0" normalizeH="0" baseline="0" noProof="0" dirty="0" err="1">
                <a:ln>
                  <a:noFill/>
                </a:ln>
                <a:solidFill>
                  <a:prstClr val="black"/>
                </a:solidFill>
                <a:effectLst/>
                <a:uLnTx/>
                <a:uFillTx/>
                <a:latin typeface="Arial"/>
                <a:ea typeface="+mn-ea"/>
                <a:cs typeface="+mn-cs"/>
              </a:rPr>
              <a:t>Ah,DMAlen</a:t>
            </a:r>
            <a:r>
              <a:rPr kumimoji="0" lang="en-US" sz="2000" b="0" i="0" u="none" strike="noStrike" kern="1200" cap="none" spc="0" normalizeH="0" baseline="0" noProof="0" dirty="0">
                <a:ln>
                  <a:noFill/>
                </a:ln>
                <a:solidFill>
                  <a:prstClr val="black"/>
                </a:solidFill>
                <a:effectLst/>
                <a:uLnTx/>
                <a:uFillTx/>
                <a:latin typeface="Arial"/>
                <a:ea typeface="+mn-ea"/>
                <a:cs typeface="+mn-cs"/>
              </a:rPr>
              <a:t>=8192)</a:t>
            </a:r>
          </a:p>
        </p:txBody>
      </p:sp>
      <p:cxnSp>
        <p:nvCxnSpPr>
          <p:cNvPr id="26" name="Straight Connector 25">
            <a:extLst>
              <a:ext uri="{FF2B5EF4-FFF2-40B4-BE49-F238E27FC236}">
                <a16:creationId xmlns:a16="http://schemas.microsoft.com/office/drawing/2014/main" id="{313623C6-D7BB-9D48-BE21-77C4C4DD48D9}"/>
              </a:ext>
            </a:extLst>
          </p:cNvPr>
          <p:cNvCxnSpPr>
            <a:cxnSpLocks/>
          </p:cNvCxnSpPr>
          <p:nvPr/>
        </p:nvCxnSpPr>
        <p:spPr>
          <a:xfrm flipH="1">
            <a:off x="1172082" y="4361640"/>
            <a:ext cx="9286816" cy="0"/>
          </a:xfrm>
          <a:prstGeom prst="line">
            <a:avLst/>
          </a:prstGeom>
          <a:ln w="38100" cap="flat" cmpd="sng" algn="ctr">
            <a:solidFill>
              <a:srgbClr val="0F9ED5"/>
            </a:solidFill>
            <a:prstDash val="solid"/>
            <a:round/>
            <a:headEnd type="none" w="med" len="med"/>
            <a:tailEnd type="triangle" w="lg" len="lg"/>
          </a:ln>
        </p:spPr>
        <p:style>
          <a:lnRef idx="0">
            <a:scrgbClr r="0" g="0" b="0"/>
          </a:lnRef>
          <a:fillRef idx="0">
            <a:scrgbClr r="0" g="0" b="0"/>
          </a:fillRef>
          <a:effectRef idx="0">
            <a:scrgbClr r="0" g="0" b="0"/>
          </a:effectRef>
          <a:fontRef idx="minor">
            <a:schemeClr val="tx1"/>
          </a:fontRef>
        </p:style>
      </p:cxnSp>
      <p:cxnSp>
        <p:nvCxnSpPr>
          <p:cNvPr id="28" name="Straight Connector 27">
            <a:extLst>
              <a:ext uri="{FF2B5EF4-FFF2-40B4-BE49-F238E27FC236}">
                <a16:creationId xmlns:a16="http://schemas.microsoft.com/office/drawing/2014/main" id="{9C3B3D11-8649-0842-8FC8-206167021680}"/>
              </a:ext>
            </a:extLst>
          </p:cNvPr>
          <p:cNvCxnSpPr>
            <a:cxnSpLocks/>
          </p:cNvCxnSpPr>
          <p:nvPr/>
        </p:nvCxnSpPr>
        <p:spPr>
          <a:xfrm flipH="1">
            <a:off x="1172082" y="3219763"/>
            <a:ext cx="9286816" cy="0"/>
          </a:xfrm>
          <a:prstGeom prst="line">
            <a:avLst/>
          </a:prstGeom>
          <a:ln w="38100" cap="flat" cmpd="sng" algn="ctr">
            <a:solidFill>
              <a:srgbClr val="0F9ED5"/>
            </a:solidFill>
            <a:prstDash val="solid"/>
            <a:round/>
            <a:headEnd type="none" w="med" len="med"/>
            <a:tailEnd type="triangle" w="lg" len="lg"/>
          </a:ln>
        </p:spPr>
        <p:style>
          <a:lnRef idx="0">
            <a:scrgbClr r="0" g="0" b="0"/>
          </a:lnRef>
          <a:fillRef idx="0">
            <a:scrgbClr r="0" g="0" b="0"/>
          </a:fillRef>
          <a:effectRef idx="0">
            <a:scrgbClr r="0" g="0" b="0"/>
          </a:effectRef>
          <a:fontRef idx="minor">
            <a:schemeClr val="tx1"/>
          </a:fontRef>
        </p:style>
      </p:cxnSp>
      <p:cxnSp>
        <p:nvCxnSpPr>
          <p:cNvPr id="29" name="Straight Connector 28">
            <a:extLst>
              <a:ext uri="{FF2B5EF4-FFF2-40B4-BE49-F238E27FC236}">
                <a16:creationId xmlns:a16="http://schemas.microsoft.com/office/drawing/2014/main" id="{A3686DFE-3C72-9A49-8119-3EA28056D5C7}"/>
              </a:ext>
            </a:extLst>
          </p:cNvPr>
          <p:cNvCxnSpPr>
            <a:cxnSpLocks/>
          </p:cNvCxnSpPr>
          <p:nvPr/>
        </p:nvCxnSpPr>
        <p:spPr>
          <a:xfrm flipH="1">
            <a:off x="1172082" y="3812228"/>
            <a:ext cx="9286816" cy="0"/>
          </a:xfrm>
          <a:prstGeom prst="line">
            <a:avLst/>
          </a:prstGeom>
          <a:ln w="38100" cap="flat" cmpd="sng" algn="ctr">
            <a:solidFill>
              <a:srgbClr val="0F9ED5"/>
            </a:solidFill>
            <a:prstDash val="solid"/>
            <a:round/>
            <a:headEnd type="none" w="med" len="med"/>
            <a:tailEnd type="triangle" w="lg" len="lg"/>
          </a:ln>
        </p:spPr>
        <p:style>
          <a:lnRef idx="0">
            <a:scrgbClr r="0" g="0" b="0"/>
          </a:lnRef>
          <a:fillRef idx="0">
            <a:scrgbClr r="0" g="0" b="0"/>
          </a:fillRef>
          <a:effectRef idx="0">
            <a:scrgbClr r="0" g="0" b="0"/>
          </a:effectRef>
          <a:fontRef idx="minor">
            <a:schemeClr val="tx1"/>
          </a:fontRef>
        </p:style>
      </p:cxnSp>
      <p:sp>
        <p:nvSpPr>
          <p:cNvPr id="30" name="TextBox 29">
            <a:extLst>
              <a:ext uri="{FF2B5EF4-FFF2-40B4-BE49-F238E27FC236}">
                <a16:creationId xmlns:a16="http://schemas.microsoft.com/office/drawing/2014/main" id="{7ADC7295-9CDD-D24F-B8F4-CEE1453828F1}"/>
              </a:ext>
            </a:extLst>
          </p:cNvPr>
          <p:cNvSpPr txBox="1"/>
          <p:nvPr/>
        </p:nvSpPr>
        <p:spPr>
          <a:xfrm>
            <a:off x="3001737" y="2921215"/>
            <a:ext cx="7168804" cy="276999"/>
          </a:xfrm>
          <a:prstGeom prst="rect">
            <a:avLst/>
          </a:prstGeom>
          <a:noFill/>
        </p:spPr>
        <p:txBody>
          <a:bodyPr wrap="square" lIns="0" tIns="0" rIns="0" bIns="0" rtlCol="0" anchor="t">
            <a:spAutoFit/>
          </a:bodyPr>
          <a:lstStyle/>
          <a:p>
            <a:pPr marL="0" marR="0" lvl="0" indent="0" algn="r"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RDMA Read response First(PSN=1,Ack=0/ACK/</a:t>
            </a:r>
            <a:r>
              <a:rPr kumimoji="0" lang="en-US" sz="2000" b="0" i="0" u="none" strike="noStrike" kern="1200" cap="none" spc="0" normalizeH="0" baseline="0" noProof="0" dirty="0" err="1">
                <a:ln>
                  <a:noFill/>
                </a:ln>
                <a:solidFill>
                  <a:prstClr val="black"/>
                </a:solidFill>
                <a:effectLst/>
                <a:uLnTx/>
                <a:uFillTx/>
                <a:latin typeface="Arial"/>
                <a:ea typeface="+mn-ea"/>
                <a:cs typeface="+mn-cs"/>
              </a:rPr>
              <a:t>Pld</a:t>
            </a:r>
            <a:r>
              <a:rPr kumimoji="0" lang="en-US" sz="2000" b="0" i="0" u="none" strike="noStrike" kern="1200" cap="none" spc="0" normalizeH="0" baseline="0" noProof="0" dirty="0">
                <a:ln>
                  <a:noFill/>
                </a:ln>
                <a:solidFill>
                  <a:prstClr val="black"/>
                </a:solidFill>
                <a:effectLst/>
                <a:uLnTx/>
                <a:uFillTx/>
                <a:latin typeface="Arial"/>
                <a:ea typeface="+mn-ea"/>
                <a:cs typeface="+mn-cs"/>
              </a:rPr>
              <a:t>=2048)</a:t>
            </a:r>
          </a:p>
        </p:txBody>
      </p:sp>
      <p:sp>
        <p:nvSpPr>
          <p:cNvPr id="31" name="TextBox 30">
            <a:extLst>
              <a:ext uri="{FF2B5EF4-FFF2-40B4-BE49-F238E27FC236}">
                <a16:creationId xmlns:a16="http://schemas.microsoft.com/office/drawing/2014/main" id="{47FA1496-FCD4-154C-99D8-5F5B4AA4C253}"/>
              </a:ext>
            </a:extLst>
          </p:cNvPr>
          <p:cNvSpPr txBox="1"/>
          <p:nvPr/>
        </p:nvSpPr>
        <p:spPr>
          <a:xfrm>
            <a:off x="3001737" y="3534880"/>
            <a:ext cx="7168804" cy="276999"/>
          </a:xfrm>
          <a:prstGeom prst="rect">
            <a:avLst/>
          </a:prstGeom>
          <a:noFill/>
        </p:spPr>
        <p:txBody>
          <a:bodyPr wrap="square" lIns="0" tIns="0" rIns="0" bIns="0" rtlCol="0" anchor="t">
            <a:spAutoFit/>
          </a:bodyPr>
          <a:lstStyle/>
          <a:p>
            <a:pPr marL="0" marR="0" lvl="0" indent="0" algn="r"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RDMA Read response Middle(PSN=2,Ack=0/</a:t>
            </a:r>
            <a:r>
              <a:rPr kumimoji="0" lang="en-US" sz="2000" b="0" i="0" u="none" strike="noStrike" kern="1200" cap="none" spc="0" normalizeH="0" baseline="0" noProof="0" dirty="0" err="1">
                <a:ln>
                  <a:noFill/>
                </a:ln>
                <a:solidFill>
                  <a:prstClr val="black"/>
                </a:solidFill>
                <a:effectLst/>
                <a:uLnTx/>
                <a:uFillTx/>
                <a:latin typeface="Arial"/>
                <a:ea typeface="+mn-ea"/>
                <a:cs typeface="+mn-cs"/>
              </a:rPr>
              <a:t>Pld</a:t>
            </a:r>
            <a:r>
              <a:rPr kumimoji="0" lang="en-US" sz="2000" b="0" i="0" u="none" strike="noStrike" kern="1200" cap="none" spc="0" normalizeH="0" baseline="0" noProof="0" dirty="0">
                <a:ln>
                  <a:noFill/>
                </a:ln>
                <a:solidFill>
                  <a:prstClr val="black"/>
                </a:solidFill>
                <a:effectLst/>
                <a:uLnTx/>
                <a:uFillTx/>
                <a:latin typeface="Arial"/>
                <a:ea typeface="+mn-ea"/>
                <a:cs typeface="+mn-cs"/>
              </a:rPr>
              <a:t>=2048)</a:t>
            </a:r>
          </a:p>
        </p:txBody>
      </p:sp>
      <p:sp>
        <p:nvSpPr>
          <p:cNvPr id="33" name="TextBox 32">
            <a:extLst>
              <a:ext uri="{FF2B5EF4-FFF2-40B4-BE49-F238E27FC236}">
                <a16:creationId xmlns:a16="http://schemas.microsoft.com/office/drawing/2014/main" id="{DA226DEB-61A5-6140-904E-F527E7558137}"/>
              </a:ext>
            </a:extLst>
          </p:cNvPr>
          <p:cNvSpPr txBox="1"/>
          <p:nvPr/>
        </p:nvSpPr>
        <p:spPr>
          <a:xfrm>
            <a:off x="3001737" y="4082778"/>
            <a:ext cx="7168804" cy="276999"/>
          </a:xfrm>
          <a:prstGeom prst="rect">
            <a:avLst/>
          </a:prstGeom>
          <a:noFill/>
        </p:spPr>
        <p:txBody>
          <a:bodyPr wrap="square" lIns="0" tIns="0" rIns="0" bIns="0" rtlCol="0" anchor="t">
            <a:spAutoFit/>
          </a:bodyPr>
          <a:lstStyle/>
          <a:p>
            <a:pPr marL="0" marR="0" lvl="0" indent="0" algn="r"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RDMA Read response Middle(PSN=3,Ack=0/</a:t>
            </a:r>
            <a:r>
              <a:rPr kumimoji="0" lang="en-US" sz="2000" b="0" i="0" u="none" strike="noStrike" kern="1200" cap="none" spc="0" normalizeH="0" baseline="0" noProof="0" dirty="0" err="1">
                <a:ln>
                  <a:noFill/>
                </a:ln>
                <a:solidFill>
                  <a:prstClr val="black"/>
                </a:solidFill>
                <a:effectLst/>
                <a:uLnTx/>
                <a:uFillTx/>
                <a:latin typeface="Arial"/>
                <a:ea typeface="+mn-ea"/>
                <a:cs typeface="+mn-cs"/>
              </a:rPr>
              <a:t>Pld</a:t>
            </a:r>
            <a:r>
              <a:rPr kumimoji="0" lang="en-US" sz="2000" b="0" i="0" u="none" strike="noStrike" kern="1200" cap="none" spc="0" normalizeH="0" baseline="0" noProof="0" dirty="0">
                <a:ln>
                  <a:noFill/>
                </a:ln>
                <a:solidFill>
                  <a:prstClr val="black"/>
                </a:solidFill>
                <a:effectLst/>
                <a:uLnTx/>
                <a:uFillTx/>
                <a:latin typeface="Arial"/>
                <a:ea typeface="+mn-ea"/>
                <a:cs typeface="+mn-cs"/>
              </a:rPr>
              <a:t>=2048)</a:t>
            </a:r>
          </a:p>
        </p:txBody>
      </p:sp>
      <p:sp>
        <p:nvSpPr>
          <p:cNvPr id="34" name="TextBox 33">
            <a:extLst>
              <a:ext uri="{FF2B5EF4-FFF2-40B4-BE49-F238E27FC236}">
                <a16:creationId xmlns:a16="http://schemas.microsoft.com/office/drawing/2014/main" id="{9E7CD2ED-3FDC-F44C-B4FD-74485CE7BF19}"/>
              </a:ext>
            </a:extLst>
          </p:cNvPr>
          <p:cNvSpPr txBox="1"/>
          <p:nvPr/>
        </p:nvSpPr>
        <p:spPr>
          <a:xfrm>
            <a:off x="3001737" y="4625388"/>
            <a:ext cx="7168804" cy="276999"/>
          </a:xfrm>
          <a:prstGeom prst="rect">
            <a:avLst/>
          </a:prstGeom>
          <a:noFill/>
        </p:spPr>
        <p:txBody>
          <a:bodyPr wrap="square" lIns="0" tIns="0" rIns="0" bIns="0" rtlCol="0" anchor="t">
            <a:spAutoFit/>
          </a:bodyPr>
          <a:lstStyle/>
          <a:p>
            <a:pPr marL="0" marR="0" lvl="0" indent="0" algn="r" defTabSz="914400" rtl="0" eaLnBrk="1" fontAlgn="auto" latinLnBrk="0" hangingPunct="1">
              <a:lnSpc>
                <a:spcPct val="90000"/>
              </a:lnSpc>
              <a:spcBef>
                <a:spcPts val="60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RDMA Read response Last(PSN=4,Ack=0/ACK/</a:t>
            </a:r>
            <a:r>
              <a:rPr kumimoji="0" lang="en-US" sz="2000" b="0" i="0" u="none" strike="noStrike" kern="1200" cap="none" spc="0" normalizeH="0" baseline="0" noProof="0" dirty="0" err="1">
                <a:ln>
                  <a:noFill/>
                </a:ln>
                <a:solidFill>
                  <a:prstClr val="black"/>
                </a:solidFill>
                <a:effectLst/>
                <a:uLnTx/>
                <a:uFillTx/>
                <a:latin typeface="Arial"/>
                <a:ea typeface="+mn-ea"/>
                <a:cs typeface="+mn-cs"/>
              </a:rPr>
              <a:t>Pld</a:t>
            </a:r>
            <a:r>
              <a:rPr kumimoji="0" lang="en-US" sz="2000" b="0" i="0" u="none" strike="noStrike" kern="1200" cap="none" spc="0" normalizeH="0" baseline="0" noProof="0" dirty="0">
                <a:ln>
                  <a:noFill/>
                </a:ln>
                <a:solidFill>
                  <a:prstClr val="black"/>
                </a:solidFill>
                <a:effectLst/>
                <a:uLnTx/>
                <a:uFillTx/>
                <a:latin typeface="Arial"/>
                <a:ea typeface="+mn-ea"/>
                <a:cs typeface="+mn-cs"/>
              </a:rPr>
              <a:t>=2048)</a:t>
            </a:r>
          </a:p>
        </p:txBody>
      </p:sp>
      <p:cxnSp>
        <p:nvCxnSpPr>
          <p:cNvPr id="35" name="Straight Connector 34">
            <a:extLst>
              <a:ext uri="{FF2B5EF4-FFF2-40B4-BE49-F238E27FC236}">
                <a16:creationId xmlns:a16="http://schemas.microsoft.com/office/drawing/2014/main" id="{0748A03C-63C0-1542-9975-20FFB6609D65}"/>
              </a:ext>
            </a:extLst>
          </p:cNvPr>
          <p:cNvCxnSpPr>
            <a:cxnSpLocks/>
          </p:cNvCxnSpPr>
          <p:nvPr/>
        </p:nvCxnSpPr>
        <p:spPr>
          <a:xfrm flipH="1">
            <a:off x="1172082" y="4887994"/>
            <a:ext cx="9286816" cy="0"/>
          </a:xfrm>
          <a:prstGeom prst="line">
            <a:avLst/>
          </a:prstGeom>
          <a:ln w="38100" cap="flat" cmpd="sng" algn="ctr">
            <a:solidFill>
              <a:srgbClr val="0F9ED5"/>
            </a:solidFill>
            <a:prstDash val="solid"/>
            <a:round/>
            <a:headEnd type="none" w="med" len="med"/>
            <a:tailEnd type="triangle" w="lg" len="lg"/>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5068417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B0FAE-0FD1-1E8C-0351-C938BC9542F4}"/>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On the Wire Read (MTU=1K)</a:t>
            </a:r>
          </a:p>
        </p:txBody>
      </p:sp>
      <p:pic>
        <p:nvPicPr>
          <p:cNvPr id="8" name="Picture 7" descr="A screenshot of a computer&#10;&#10;AI-generated content may be incorrect.">
            <a:extLst>
              <a:ext uri="{FF2B5EF4-FFF2-40B4-BE49-F238E27FC236}">
                <a16:creationId xmlns:a16="http://schemas.microsoft.com/office/drawing/2014/main" id="{97336382-55AB-63F0-CA24-11E3250ED5A1}"/>
              </a:ext>
            </a:extLst>
          </p:cNvPr>
          <p:cNvPicPr>
            <a:picLocks noChangeAspect="1"/>
          </p:cNvPicPr>
          <p:nvPr/>
        </p:nvPicPr>
        <p:blipFill>
          <a:blip r:embed="rId2">
            <a:extLst>
              <a:ext uri="{28A0092B-C50C-407E-A947-70E740481C1C}">
                <a14:useLocalDpi xmlns:a14="http://schemas.microsoft.com/office/drawing/2010/main" val="0"/>
              </a:ext>
            </a:extLst>
          </a:blip>
          <a:srcRect t="33056"/>
          <a:stretch/>
        </p:blipFill>
        <p:spPr>
          <a:xfrm>
            <a:off x="467193" y="1484027"/>
            <a:ext cx="4686954" cy="2946340"/>
          </a:xfrm>
          <a:prstGeom prst="rect">
            <a:avLst/>
          </a:prstGeom>
        </p:spPr>
      </p:pic>
      <p:pic>
        <p:nvPicPr>
          <p:cNvPr id="6" name="Picture 5" descr="A blue screen with black text&#10;&#10;AI-generated content may be incorrect.">
            <a:extLst>
              <a:ext uri="{FF2B5EF4-FFF2-40B4-BE49-F238E27FC236}">
                <a16:creationId xmlns:a16="http://schemas.microsoft.com/office/drawing/2014/main" id="{F6D92307-DB06-B78C-AB1D-253B957B8C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21635">
            <a:off x="1794736" y="3511140"/>
            <a:ext cx="9514577" cy="1739348"/>
          </a:xfrm>
          <a:prstGeom prst="rect">
            <a:avLst/>
          </a:prstGeom>
        </p:spPr>
      </p:pic>
      <p:sp>
        <p:nvSpPr>
          <p:cNvPr id="9" name="Rectangle 8">
            <a:extLst>
              <a:ext uri="{FF2B5EF4-FFF2-40B4-BE49-F238E27FC236}">
                <a16:creationId xmlns:a16="http://schemas.microsoft.com/office/drawing/2014/main" id="{5311F01B-8F45-F4FB-6794-C13E2A737CB7}"/>
              </a:ext>
            </a:extLst>
          </p:cNvPr>
          <p:cNvSpPr/>
          <p:nvPr/>
        </p:nvSpPr>
        <p:spPr>
          <a:xfrm>
            <a:off x="605352" y="3587632"/>
            <a:ext cx="2808408" cy="649088"/>
          </a:xfrm>
          <a:prstGeom prst="rect">
            <a:avLst/>
          </a:prstGeom>
          <a:noFill/>
          <a:ln w="28575">
            <a:solidFill>
              <a:srgbClr val="0F9E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71148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244F5-AB6D-73C6-76B0-7170FC1A521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D231CB9-2970-D3D7-80C4-272168F096D4}"/>
              </a:ext>
            </a:extLst>
          </p:cNvPr>
          <p:cNvSpPr>
            <a:spLocks noGrp="1"/>
          </p:cNvSpPr>
          <p:nvPr>
            <p:ph type="body" sz="quarter" idx="10"/>
          </p:nvPr>
        </p:nvSpPr>
        <p:spPr/>
        <p:txBody>
          <a:bodyPr>
            <a:normAutofit fontScale="47500" lnSpcReduction="20000"/>
          </a:bodyPr>
          <a:lstStyle/>
          <a:p>
            <a:r>
              <a:rPr lang="en-US" b="1" dirty="0">
                <a:effectLst>
                  <a:outerShdw blurRad="38100" dist="38100" dir="2700000" algn="tl">
                    <a:srgbClr val="000000">
                      <a:alpha val="43137"/>
                    </a:srgbClr>
                  </a:outerShdw>
                </a:effectLst>
              </a:rPr>
              <a:t>Transports and Congestion Control</a:t>
            </a:r>
          </a:p>
        </p:txBody>
      </p:sp>
    </p:spTree>
    <p:extLst>
      <p:ext uri="{BB962C8B-B14F-4D97-AF65-F5344CB8AC3E}">
        <p14:creationId xmlns:p14="http://schemas.microsoft.com/office/powerpoint/2010/main" val="2241212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F5CF6-966C-903C-054B-7BD146972983}"/>
              </a:ext>
            </a:extLst>
          </p:cNvPr>
          <p:cNvSpPr>
            <a:spLocks noGrp="1"/>
          </p:cNvSpPr>
          <p:nvPr>
            <p:ph type="title"/>
          </p:nvPr>
        </p:nvSpPr>
        <p:spPr/>
        <p:txBody>
          <a:bodyPr/>
          <a:lstStyle/>
          <a:p>
            <a:r>
              <a:rPr lang="en-US" dirty="0"/>
              <a:t>Logistics</a:t>
            </a:r>
          </a:p>
        </p:txBody>
      </p:sp>
      <p:sp>
        <p:nvSpPr>
          <p:cNvPr id="3" name="Content Placeholder 2">
            <a:extLst>
              <a:ext uri="{FF2B5EF4-FFF2-40B4-BE49-F238E27FC236}">
                <a16:creationId xmlns:a16="http://schemas.microsoft.com/office/drawing/2014/main" id="{610805A8-557A-D9A0-895E-0207BA582785}"/>
              </a:ext>
            </a:extLst>
          </p:cNvPr>
          <p:cNvSpPr>
            <a:spLocks noGrp="1"/>
          </p:cNvSpPr>
          <p:nvPr>
            <p:ph idx="1"/>
          </p:nvPr>
        </p:nvSpPr>
        <p:spPr/>
        <p:txBody>
          <a:bodyPr/>
          <a:lstStyle/>
          <a:p>
            <a:r>
              <a:rPr lang="en-US" dirty="0"/>
              <a:t>The slides are available under the attachments tab at the bottom of your console.</a:t>
            </a:r>
          </a:p>
          <a:p>
            <a:r>
              <a:rPr lang="en-US" dirty="0"/>
              <a:t>Questions are welcome!</a:t>
            </a:r>
          </a:p>
          <a:p>
            <a:r>
              <a:rPr lang="en-US" dirty="0"/>
              <a:t>Please rate the session and provide feedback!</a:t>
            </a:r>
          </a:p>
          <a:p>
            <a:r>
              <a:rPr lang="en-US" dirty="0"/>
              <a:t>Want more sessions like this or other topics, let us know!</a:t>
            </a:r>
          </a:p>
          <a:p>
            <a:pPr lvl="1"/>
            <a:r>
              <a:rPr lang="en-US" dirty="0"/>
              <a:t>JOIN US! We meet on Thursday mornings at 10 AM eastern.</a:t>
            </a:r>
          </a:p>
          <a:p>
            <a:pPr lvl="1"/>
            <a:r>
              <a:rPr lang="en-US" dirty="0"/>
              <a:t>Email </a:t>
            </a:r>
            <a:r>
              <a:rPr lang="en-US" dirty="0">
                <a:hlinkClick r:id="rId2"/>
              </a:rPr>
              <a:t>dsn-chair@snia.com</a:t>
            </a:r>
            <a:r>
              <a:rPr lang="en-US" dirty="0"/>
              <a:t> if you have questions.</a:t>
            </a:r>
          </a:p>
        </p:txBody>
      </p:sp>
    </p:spTree>
    <p:extLst>
      <p:ext uri="{BB962C8B-B14F-4D97-AF65-F5344CB8AC3E}">
        <p14:creationId xmlns:p14="http://schemas.microsoft.com/office/powerpoint/2010/main" val="32859063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EF0D5B-EDA2-C61D-6C75-221AA831C72C}"/>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RDMA Transports</a:t>
            </a:r>
          </a:p>
        </p:txBody>
      </p:sp>
      <p:graphicFrame>
        <p:nvGraphicFramePr>
          <p:cNvPr id="2" name="Table 1">
            <a:extLst>
              <a:ext uri="{FF2B5EF4-FFF2-40B4-BE49-F238E27FC236}">
                <a16:creationId xmlns:a16="http://schemas.microsoft.com/office/drawing/2014/main" id="{FFD70D51-C68D-869C-3922-3C57F90EF49B}"/>
              </a:ext>
            </a:extLst>
          </p:cNvPr>
          <p:cNvGraphicFramePr>
            <a:graphicFrameLocks noGrp="1"/>
          </p:cNvGraphicFramePr>
          <p:nvPr>
            <p:extLst>
              <p:ext uri="{D42A27DB-BD31-4B8C-83A1-F6EECF244321}">
                <p14:modId xmlns:p14="http://schemas.microsoft.com/office/powerpoint/2010/main" val="3535345409"/>
              </p:ext>
            </p:extLst>
          </p:nvPr>
        </p:nvGraphicFramePr>
        <p:xfrm>
          <a:off x="2968884" y="2478269"/>
          <a:ext cx="1333292" cy="1112520"/>
        </p:xfrm>
        <a:graphic>
          <a:graphicData uri="http://schemas.openxmlformats.org/drawingml/2006/table">
            <a:tbl>
              <a:tblPr firstRow="1" bandRow="1">
                <a:tableStyleId>{5C22544A-7EE6-4342-B048-85BDC9FD1C3A}</a:tableStyleId>
              </a:tblPr>
              <a:tblGrid>
                <a:gridCol w="1333292">
                  <a:extLst>
                    <a:ext uri="{9D8B030D-6E8A-4147-A177-3AD203B41FA5}">
                      <a16:colId xmlns:a16="http://schemas.microsoft.com/office/drawing/2014/main" val="3854847870"/>
                    </a:ext>
                  </a:extLst>
                </a:gridCol>
              </a:tblGrid>
              <a:tr h="370840">
                <a:tc>
                  <a:txBody>
                    <a:bodyPr/>
                    <a:lstStyle/>
                    <a:p>
                      <a:r>
                        <a:rPr lang="en-US" sz="1600" b="0" dirty="0"/>
                        <a:t>IB Transport</a:t>
                      </a:r>
                    </a:p>
                  </a:txBody>
                  <a:tcPr/>
                </a:tc>
                <a:extLst>
                  <a:ext uri="{0D108BD9-81ED-4DB2-BD59-A6C34878D82A}">
                    <a16:rowId xmlns:a16="http://schemas.microsoft.com/office/drawing/2014/main" val="3577501142"/>
                  </a:ext>
                </a:extLst>
              </a:tr>
              <a:tr h="370840">
                <a:tc>
                  <a:txBody>
                    <a:bodyPr/>
                    <a:lstStyle/>
                    <a:p>
                      <a:r>
                        <a:rPr lang="en-US" b="0" dirty="0"/>
                        <a:t>IB Network</a:t>
                      </a:r>
                    </a:p>
                  </a:txBody>
                  <a:tcPr/>
                </a:tc>
                <a:extLst>
                  <a:ext uri="{0D108BD9-81ED-4DB2-BD59-A6C34878D82A}">
                    <a16:rowId xmlns:a16="http://schemas.microsoft.com/office/drawing/2014/main" val="1076286122"/>
                  </a:ext>
                </a:extLst>
              </a:tr>
              <a:tr h="370840">
                <a:tc>
                  <a:txBody>
                    <a:bodyPr/>
                    <a:lstStyle/>
                    <a:p>
                      <a:r>
                        <a:rPr lang="en-US" b="0" dirty="0"/>
                        <a:t>IB Link </a:t>
                      </a:r>
                    </a:p>
                  </a:txBody>
                  <a:tcPr/>
                </a:tc>
                <a:extLst>
                  <a:ext uri="{0D108BD9-81ED-4DB2-BD59-A6C34878D82A}">
                    <a16:rowId xmlns:a16="http://schemas.microsoft.com/office/drawing/2014/main" val="3869217162"/>
                  </a:ext>
                </a:extLst>
              </a:tr>
            </a:tbl>
          </a:graphicData>
        </a:graphic>
      </p:graphicFrame>
      <p:graphicFrame>
        <p:nvGraphicFramePr>
          <p:cNvPr id="3" name="Table 2">
            <a:extLst>
              <a:ext uri="{FF2B5EF4-FFF2-40B4-BE49-F238E27FC236}">
                <a16:creationId xmlns:a16="http://schemas.microsoft.com/office/drawing/2014/main" id="{49EF3B6E-E69F-A1AA-5435-4B82813F37C7}"/>
              </a:ext>
            </a:extLst>
          </p:cNvPr>
          <p:cNvGraphicFramePr>
            <a:graphicFrameLocks noGrp="1"/>
          </p:cNvGraphicFramePr>
          <p:nvPr>
            <p:extLst>
              <p:ext uri="{D42A27DB-BD31-4B8C-83A1-F6EECF244321}">
                <p14:modId xmlns:p14="http://schemas.microsoft.com/office/powerpoint/2010/main" val="49423093"/>
              </p:ext>
            </p:extLst>
          </p:nvPr>
        </p:nvGraphicFramePr>
        <p:xfrm>
          <a:off x="4470399" y="2478269"/>
          <a:ext cx="1333292" cy="1112520"/>
        </p:xfrm>
        <a:graphic>
          <a:graphicData uri="http://schemas.openxmlformats.org/drawingml/2006/table">
            <a:tbl>
              <a:tblPr firstRow="1" bandRow="1">
                <a:tableStyleId>{5C22544A-7EE6-4342-B048-85BDC9FD1C3A}</a:tableStyleId>
              </a:tblPr>
              <a:tblGrid>
                <a:gridCol w="1333292">
                  <a:extLst>
                    <a:ext uri="{9D8B030D-6E8A-4147-A177-3AD203B41FA5}">
                      <a16:colId xmlns:a16="http://schemas.microsoft.com/office/drawing/2014/main" val="3854847870"/>
                    </a:ext>
                  </a:extLst>
                </a:gridCol>
              </a:tblGrid>
              <a:tr h="370840">
                <a:tc>
                  <a:txBody>
                    <a:bodyPr/>
                    <a:lstStyle/>
                    <a:p>
                      <a:r>
                        <a:rPr lang="en-US" sz="1600" b="0" dirty="0"/>
                        <a:t>IB Transport</a:t>
                      </a:r>
                    </a:p>
                  </a:txBody>
                  <a:tcPr/>
                </a:tc>
                <a:extLst>
                  <a:ext uri="{0D108BD9-81ED-4DB2-BD59-A6C34878D82A}">
                    <a16:rowId xmlns:a16="http://schemas.microsoft.com/office/drawing/2014/main" val="3577501142"/>
                  </a:ext>
                </a:extLst>
              </a:tr>
              <a:tr h="370840">
                <a:tc>
                  <a:txBody>
                    <a:bodyPr/>
                    <a:lstStyle/>
                    <a:p>
                      <a:r>
                        <a:rPr lang="en-US" b="0" dirty="0"/>
                        <a:t>IB Network</a:t>
                      </a:r>
                    </a:p>
                  </a:txBody>
                  <a:tcPr/>
                </a:tc>
                <a:extLst>
                  <a:ext uri="{0D108BD9-81ED-4DB2-BD59-A6C34878D82A}">
                    <a16:rowId xmlns:a16="http://schemas.microsoft.com/office/drawing/2014/main" val="1076286122"/>
                  </a:ext>
                </a:extLst>
              </a:tr>
              <a:tr h="370840">
                <a:tc>
                  <a:txBody>
                    <a:bodyPr/>
                    <a:lstStyle/>
                    <a:p>
                      <a:r>
                        <a:rPr lang="en-US" b="0" dirty="0"/>
                        <a:t>Eth Link</a:t>
                      </a:r>
                    </a:p>
                  </a:txBody>
                  <a:tcPr/>
                </a:tc>
                <a:extLst>
                  <a:ext uri="{0D108BD9-81ED-4DB2-BD59-A6C34878D82A}">
                    <a16:rowId xmlns:a16="http://schemas.microsoft.com/office/drawing/2014/main" val="3869217162"/>
                  </a:ext>
                </a:extLst>
              </a:tr>
            </a:tbl>
          </a:graphicData>
        </a:graphic>
      </p:graphicFrame>
      <p:graphicFrame>
        <p:nvGraphicFramePr>
          <p:cNvPr id="5" name="Table 4">
            <a:extLst>
              <a:ext uri="{FF2B5EF4-FFF2-40B4-BE49-F238E27FC236}">
                <a16:creationId xmlns:a16="http://schemas.microsoft.com/office/drawing/2014/main" id="{EC3715C4-0462-28C0-1513-B603D83B18AC}"/>
              </a:ext>
            </a:extLst>
          </p:cNvPr>
          <p:cNvGraphicFramePr>
            <a:graphicFrameLocks noGrp="1"/>
          </p:cNvGraphicFramePr>
          <p:nvPr>
            <p:extLst>
              <p:ext uri="{D42A27DB-BD31-4B8C-83A1-F6EECF244321}">
                <p14:modId xmlns:p14="http://schemas.microsoft.com/office/powerpoint/2010/main" val="59839657"/>
              </p:ext>
            </p:extLst>
          </p:nvPr>
        </p:nvGraphicFramePr>
        <p:xfrm>
          <a:off x="5971914" y="2478269"/>
          <a:ext cx="1333292" cy="1112520"/>
        </p:xfrm>
        <a:graphic>
          <a:graphicData uri="http://schemas.openxmlformats.org/drawingml/2006/table">
            <a:tbl>
              <a:tblPr firstRow="1" bandRow="1">
                <a:tableStyleId>{5C22544A-7EE6-4342-B048-85BDC9FD1C3A}</a:tableStyleId>
              </a:tblPr>
              <a:tblGrid>
                <a:gridCol w="1333292">
                  <a:extLst>
                    <a:ext uri="{9D8B030D-6E8A-4147-A177-3AD203B41FA5}">
                      <a16:colId xmlns:a16="http://schemas.microsoft.com/office/drawing/2014/main" val="3854847870"/>
                    </a:ext>
                  </a:extLst>
                </a:gridCol>
              </a:tblGrid>
              <a:tr h="370840">
                <a:tc>
                  <a:txBody>
                    <a:bodyPr/>
                    <a:lstStyle/>
                    <a:p>
                      <a:r>
                        <a:rPr lang="en-US" sz="1600" b="0" dirty="0"/>
                        <a:t>IB Transport</a:t>
                      </a:r>
                    </a:p>
                  </a:txBody>
                  <a:tcPr/>
                </a:tc>
                <a:extLst>
                  <a:ext uri="{0D108BD9-81ED-4DB2-BD59-A6C34878D82A}">
                    <a16:rowId xmlns:a16="http://schemas.microsoft.com/office/drawing/2014/main" val="3577501142"/>
                  </a:ext>
                </a:extLst>
              </a:tr>
              <a:tr h="370840">
                <a:tc>
                  <a:txBody>
                    <a:bodyPr/>
                    <a:lstStyle/>
                    <a:p>
                      <a:r>
                        <a:rPr lang="en-US" b="0" dirty="0"/>
                        <a:t>UDP/IP</a:t>
                      </a:r>
                    </a:p>
                  </a:txBody>
                  <a:tcPr/>
                </a:tc>
                <a:extLst>
                  <a:ext uri="{0D108BD9-81ED-4DB2-BD59-A6C34878D82A}">
                    <a16:rowId xmlns:a16="http://schemas.microsoft.com/office/drawing/2014/main" val="1076286122"/>
                  </a:ext>
                </a:extLst>
              </a:tr>
              <a:tr h="370840">
                <a:tc>
                  <a:txBody>
                    <a:bodyPr/>
                    <a:lstStyle/>
                    <a:p>
                      <a:r>
                        <a:rPr lang="en-US" b="0" dirty="0"/>
                        <a:t>Eth Link</a:t>
                      </a:r>
                    </a:p>
                  </a:txBody>
                  <a:tcPr/>
                </a:tc>
                <a:extLst>
                  <a:ext uri="{0D108BD9-81ED-4DB2-BD59-A6C34878D82A}">
                    <a16:rowId xmlns:a16="http://schemas.microsoft.com/office/drawing/2014/main" val="3869217162"/>
                  </a:ext>
                </a:extLst>
              </a:tr>
            </a:tbl>
          </a:graphicData>
        </a:graphic>
      </p:graphicFrame>
      <p:graphicFrame>
        <p:nvGraphicFramePr>
          <p:cNvPr id="6" name="Table 5">
            <a:extLst>
              <a:ext uri="{FF2B5EF4-FFF2-40B4-BE49-F238E27FC236}">
                <a16:creationId xmlns:a16="http://schemas.microsoft.com/office/drawing/2014/main" id="{9303698D-7579-C669-8648-9D48AD56EEFD}"/>
              </a:ext>
            </a:extLst>
          </p:cNvPr>
          <p:cNvGraphicFramePr>
            <a:graphicFrameLocks noGrp="1"/>
          </p:cNvGraphicFramePr>
          <p:nvPr>
            <p:extLst>
              <p:ext uri="{D42A27DB-BD31-4B8C-83A1-F6EECF244321}">
                <p14:modId xmlns:p14="http://schemas.microsoft.com/office/powerpoint/2010/main" val="3557356770"/>
              </p:ext>
            </p:extLst>
          </p:nvPr>
        </p:nvGraphicFramePr>
        <p:xfrm>
          <a:off x="7473429" y="2478269"/>
          <a:ext cx="1333292" cy="1112520"/>
        </p:xfrm>
        <a:graphic>
          <a:graphicData uri="http://schemas.openxmlformats.org/drawingml/2006/table">
            <a:tbl>
              <a:tblPr firstRow="1" bandRow="1">
                <a:tableStyleId>{5C22544A-7EE6-4342-B048-85BDC9FD1C3A}</a:tableStyleId>
              </a:tblPr>
              <a:tblGrid>
                <a:gridCol w="1333292">
                  <a:extLst>
                    <a:ext uri="{9D8B030D-6E8A-4147-A177-3AD203B41FA5}">
                      <a16:colId xmlns:a16="http://schemas.microsoft.com/office/drawing/2014/main" val="3854847870"/>
                    </a:ext>
                  </a:extLst>
                </a:gridCol>
              </a:tblGrid>
              <a:tr h="370840">
                <a:tc>
                  <a:txBody>
                    <a:bodyPr/>
                    <a:lstStyle/>
                    <a:p>
                      <a:r>
                        <a:rPr lang="en-US" sz="1600" b="0" dirty="0" err="1"/>
                        <a:t>iWARP</a:t>
                      </a:r>
                      <a:endParaRPr lang="en-US" sz="1600" b="0" dirty="0"/>
                    </a:p>
                  </a:txBody>
                  <a:tcPr/>
                </a:tc>
                <a:extLst>
                  <a:ext uri="{0D108BD9-81ED-4DB2-BD59-A6C34878D82A}">
                    <a16:rowId xmlns:a16="http://schemas.microsoft.com/office/drawing/2014/main" val="3577501142"/>
                  </a:ext>
                </a:extLst>
              </a:tr>
              <a:tr h="370840">
                <a:tc>
                  <a:txBody>
                    <a:bodyPr/>
                    <a:lstStyle/>
                    <a:p>
                      <a:r>
                        <a:rPr lang="en-US" b="0" dirty="0"/>
                        <a:t>TCP/IP</a:t>
                      </a:r>
                    </a:p>
                  </a:txBody>
                  <a:tcPr/>
                </a:tc>
                <a:extLst>
                  <a:ext uri="{0D108BD9-81ED-4DB2-BD59-A6C34878D82A}">
                    <a16:rowId xmlns:a16="http://schemas.microsoft.com/office/drawing/2014/main" val="1076286122"/>
                  </a:ext>
                </a:extLst>
              </a:tr>
              <a:tr h="370840">
                <a:tc>
                  <a:txBody>
                    <a:bodyPr/>
                    <a:lstStyle/>
                    <a:p>
                      <a:r>
                        <a:rPr lang="en-US" b="0" dirty="0"/>
                        <a:t>Eth Link</a:t>
                      </a:r>
                    </a:p>
                  </a:txBody>
                  <a:tcPr/>
                </a:tc>
                <a:extLst>
                  <a:ext uri="{0D108BD9-81ED-4DB2-BD59-A6C34878D82A}">
                    <a16:rowId xmlns:a16="http://schemas.microsoft.com/office/drawing/2014/main" val="3869217162"/>
                  </a:ext>
                </a:extLst>
              </a:tr>
            </a:tbl>
          </a:graphicData>
        </a:graphic>
      </p:graphicFrame>
      <p:grpSp>
        <p:nvGrpSpPr>
          <p:cNvPr id="13" name="Group 12">
            <a:extLst>
              <a:ext uri="{FF2B5EF4-FFF2-40B4-BE49-F238E27FC236}">
                <a16:creationId xmlns:a16="http://schemas.microsoft.com/office/drawing/2014/main" id="{44C6808F-7C2A-6D1D-6789-E0AB3285DA89}"/>
              </a:ext>
            </a:extLst>
          </p:cNvPr>
          <p:cNvGrpSpPr/>
          <p:nvPr/>
        </p:nvGrpSpPr>
        <p:grpSpPr>
          <a:xfrm>
            <a:off x="2968884" y="1421888"/>
            <a:ext cx="5810354" cy="897464"/>
            <a:chOff x="2848963" y="2246347"/>
            <a:chExt cx="5810354" cy="897464"/>
          </a:xfrm>
        </p:grpSpPr>
        <p:sp>
          <p:nvSpPr>
            <p:cNvPr id="7" name="Rectangle 6">
              <a:extLst>
                <a:ext uri="{FF2B5EF4-FFF2-40B4-BE49-F238E27FC236}">
                  <a16:creationId xmlns:a16="http://schemas.microsoft.com/office/drawing/2014/main" id="{144130E2-0E13-4AC4-475A-25FFBB634381}"/>
                </a:ext>
              </a:extLst>
            </p:cNvPr>
            <p:cNvSpPr/>
            <p:nvPr/>
          </p:nvSpPr>
          <p:spPr>
            <a:xfrm>
              <a:off x="2848963" y="2246347"/>
              <a:ext cx="5810354" cy="3692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lang="en-US" dirty="0"/>
                <a:t>Application</a:t>
              </a:r>
            </a:p>
          </p:txBody>
        </p:sp>
        <p:sp>
          <p:nvSpPr>
            <p:cNvPr id="8" name="Rectangle 7">
              <a:extLst>
                <a:ext uri="{FF2B5EF4-FFF2-40B4-BE49-F238E27FC236}">
                  <a16:creationId xmlns:a16="http://schemas.microsoft.com/office/drawing/2014/main" id="{BF44822F-6718-868A-F789-F91DEF8F06E7}"/>
                </a:ext>
              </a:extLst>
            </p:cNvPr>
            <p:cNvSpPr/>
            <p:nvPr/>
          </p:nvSpPr>
          <p:spPr>
            <a:xfrm>
              <a:off x="2848963" y="2774537"/>
              <a:ext cx="5810354" cy="3692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lang="en-US" dirty="0"/>
                <a:t>Verbs</a:t>
              </a:r>
            </a:p>
          </p:txBody>
        </p:sp>
      </p:grpSp>
      <p:sp>
        <p:nvSpPr>
          <p:cNvPr id="9" name="TextBox 8">
            <a:extLst>
              <a:ext uri="{FF2B5EF4-FFF2-40B4-BE49-F238E27FC236}">
                <a16:creationId xmlns:a16="http://schemas.microsoft.com/office/drawing/2014/main" id="{EFD14731-E3BE-14B1-7308-010558F50637}"/>
              </a:ext>
            </a:extLst>
          </p:cNvPr>
          <p:cNvSpPr txBox="1"/>
          <p:nvPr/>
        </p:nvSpPr>
        <p:spPr>
          <a:xfrm>
            <a:off x="3007835" y="3755606"/>
            <a:ext cx="1184940" cy="338554"/>
          </a:xfrm>
          <a:prstGeom prst="rect">
            <a:avLst/>
          </a:prstGeom>
          <a:noFill/>
        </p:spPr>
        <p:txBody>
          <a:bodyPr wrap="square" rtlCol="0">
            <a:spAutoFit/>
          </a:bodyPr>
          <a:lstStyle/>
          <a:p>
            <a:r>
              <a:rPr lang="en-US" sz="1600" dirty="0"/>
              <a:t>InfiniBand</a:t>
            </a:r>
          </a:p>
        </p:txBody>
      </p:sp>
      <p:sp>
        <p:nvSpPr>
          <p:cNvPr id="10" name="TextBox 9">
            <a:extLst>
              <a:ext uri="{FF2B5EF4-FFF2-40B4-BE49-F238E27FC236}">
                <a16:creationId xmlns:a16="http://schemas.microsoft.com/office/drawing/2014/main" id="{1B694497-1078-02A0-064D-1844D63FA3F3}"/>
              </a:ext>
            </a:extLst>
          </p:cNvPr>
          <p:cNvSpPr txBox="1"/>
          <p:nvPr/>
        </p:nvSpPr>
        <p:spPr>
          <a:xfrm>
            <a:off x="4567835" y="3745670"/>
            <a:ext cx="967509" cy="338554"/>
          </a:xfrm>
          <a:prstGeom prst="rect">
            <a:avLst/>
          </a:prstGeom>
          <a:noFill/>
        </p:spPr>
        <p:txBody>
          <a:bodyPr wrap="square" rtlCol="0">
            <a:spAutoFit/>
          </a:bodyPr>
          <a:lstStyle/>
          <a:p>
            <a:r>
              <a:rPr lang="en-US" sz="1600" dirty="0"/>
              <a:t>RoCEv1</a:t>
            </a:r>
            <a:endParaRPr lang="en-US" dirty="0"/>
          </a:p>
        </p:txBody>
      </p:sp>
      <p:sp>
        <p:nvSpPr>
          <p:cNvPr id="11" name="TextBox 10">
            <a:extLst>
              <a:ext uri="{FF2B5EF4-FFF2-40B4-BE49-F238E27FC236}">
                <a16:creationId xmlns:a16="http://schemas.microsoft.com/office/drawing/2014/main" id="{C944E288-B047-C35E-EEBA-4A37F5B7AEB1}"/>
              </a:ext>
            </a:extLst>
          </p:cNvPr>
          <p:cNvSpPr txBox="1"/>
          <p:nvPr/>
        </p:nvSpPr>
        <p:spPr>
          <a:xfrm>
            <a:off x="6112077" y="3746383"/>
            <a:ext cx="967509" cy="338554"/>
          </a:xfrm>
          <a:prstGeom prst="rect">
            <a:avLst/>
          </a:prstGeom>
          <a:noFill/>
        </p:spPr>
        <p:txBody>
          <a:bodyPr wrap="square" rtlCol="0">
            <a:spAutoFit/>
          </a:bodyPr>
          <a:lstStyle/>
          <a:p>
            <a:r>
              <a:rPr lang="en-US" sz="1600" dirty="0"/>
              <a:t>RoCEv2</a:t>
            </a:r>
            <a:endParaRPr lang="en-US" dirty="0"/>
          </a:p>
        </p:txBody>
      </p:sp>
      <p:sp>
        <p:nvSpPr>
          <p:cNvPr id="12" name="TextBox 11">
            <a:extLst>
              <a:ext uri="{FF2B5EF4-FFF2-40B4-BE49-F238E27FC236}">
                <a16:creationId xmlns:a16="http://schemas.microsoft.com/office/drawing/2014/main" id="{6D6EA5B2-E693-5754-720F-B5CFD730BE92}"/>
              </a:ext>
            </a:extLst>
          </p:cNvPr>
          <p:cNvSpPr txBox="1"/>
          <p:nvPr/>
        </p:nvSpPr>
        <p:spPr>
          <a:xfrm>
            <a:off x="7656319" y="3746383"/>
            <a:ext cx="849720" cy="338554"/>
          </a:xfrm>
          <a:prstGeom prst="rect">
            <a:avLst/>
          </a:prstGeom>
          <a:noFill/>
        </p:spPr>
        <p:txBody>
          <a:bodyPr wrap="square" rtlCol="0">
            <a:spAutoFit/>
          </a:bodyPr>
          <a:lstStyle/>
          <a:p>
            <a:r>
              <a:rPr lang="en-US" sz="1600" dirty="0" err="1"/>
              <a:t>iWARP</a:t>
            </a:r>
            <a:endParaRPr lang="en-US" dirty="0"/>
          </a:p>
        </p:txBody>
      </p:sp>
      <p:grpSp>
        <p:nvGrpSpPr>
          <p:cNvPr id="37" name="Group 36">
            <a:extLst>
              <a:ext uri="{FF2B5EF4-FFF2-40B4-BE49-F238E27FC236}">
                <a16:creationId xmlns:a16="http://schemas.microsoft.com/office/drawing/2014/main" id="{C487FCE8-4259-C899-3457-DA4D7998DEB0}"/>
              </a:ext>
            </a:extLst>
          </p:cNvPr>
          <p:cNvGrpSpPr/>
          <p:nvPr/>
        </p:nvGrpSpPr>
        <p:grpSpPr>
          <a:xfrm>
            <a:off x="1898779" y="4486176"/>
            <a:ext cx="8583030" cy="456226"/>
            <a:chOff x="1953208" y="4585868"/>
            <a:chExt cx="8583030" cy="687479"/>
          </a:xfrm>
        </p:grpSpPr>
        <p:sp>
          <p:nvSpPr>
            <p:cNvPr id="15" name="Rectangle 3">
              <a:extLst>
                <a:ext uri="{FF2B5EF4-FFF2-40B4-BE49-F238E27FC236}">
                  <a16:creationId xmlns:a16="http://schemas.microsoft.com/office/drawing/2014/main" id="{D5573F95-2B95-F46F-DBDA-E2EAC04AF563}"/>
                </a:ext>
              </a:extLst>
            </p:cNvPr>
            <p:cNvSpPr>
              <a:spLocks noChangeArrowheads="1"/>
            </p:cNvSpPr>
            <p:nvPr/>
          </p:nvSpPr>
          <p:spPr bwMode="auto">
            <a:xfrm>
              <a:off x="1953208" y="4587392"/>
              <a:ext cx="1284667" cy="685800"/>
            </a:xfrm>
            <a:prstGeom prst="rect">
              <a:avLst/>
            </a:prstGeom>
            <a:noFill/>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a:latin typeface="Times New Roman" panose="02020603050405020304" pitchFamily="18" charset="0"/>
                </a:rPr>
                <a:t>LRH</a:t>
              </a:r>
            </a:p>
          </p:txBody>
        </p:sp>
        <p:sp>
          <p:nvSpPr>
            <p:cNvPr id="22" name="Rectangle 3">
              <a:extLst>
                <a:ext uri="{FF2B5EF4-FFF2-40B4-BE49-F238E27FC236}">
                  <a16:creationId xmlns:a16="http://schemas.microsoft.com/office/drawing/2014/main" id="{F14C56AB-363C-5717-50A2-3D3DE910666A}"/>
                </a:ext>
              </a:extLst>
            </p:cNvPr>
            <p:cNvSpPr>
              <a:spLocks noChangeArrowheads="1"/>
            </p:cNvSpPr>
            <p:nvPr/>
          </p:nvSpPr>
          <p:spPr bwMode="auto">
            <a:xfrm>
              <a:off x="3247869" y="4587392"/>
              <a:ext cx="1284667" cy="685800"/>
            </a:xfrm>
            <a:prstGeom prst="rect">
              <a:avLst/>
            </a:prstGeom>
            <a:noFill/>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a:latin typeface="Times New Roman" panose="02020603050405020304" pitchFamily="18" charset="0"/>
                </a:rPr>
                <a:t>GRH</a:t>
              </a:r>
            </a:p>
          </p:txBody>
        </p:sp>
        <p:sp>
          <p:nvSpPr>
            <p:cNvPr id="23" name="Rectangle 3">
              <a:extLst>
                <a:ext uri="{FF2B5EF4-FFF2-40B4-BE49-F238E27FC236}">
                  <a16:creationId xmlns:a16="http://schemas.microsoft.com/office/drawing/2014/main" id="{7A6632C6-3512-32C2-CE7A-3B6B3EC6184C}"/>
                </a:ext>
              </a:extLst>
            </p:cNvPr>
            <p:cNvSpPr>
              <a:spLocks noChangeArrowheads="1"/>
            </p:cNvSpPr>
            <p:nvPr/>
          </p:nvSpPr>
          <p:spPr bwMode="auto">
            <a:xfrm>
              <a:off x="4535035" y="4587392"/>
              <a:ext cx="1284667" cy="685800"/>
            </a:xfrm>
            <a:prstGeom prst="rect">
              <a:avLst/>
            </a:prstGeom>
            <a:solidFill>
              <a:schemeClr val="accent4"/>
            </a:solidFill>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a:solidFill>
                    <a:schemeClr val="bg1"/>
                  </a:solidFill>
                  <a:latin typeface="Times New Roman" panose="02020603050405020304" pitchFamily="18" charset="0"/>
                </a:rPr>
                <a:t>BTH+</a:t>
              </a:r>
            </a:p>
          </p:txBody>
        </p:sp>
        <p:sp>
          <p:nvSpPr>
            <p:cNvPr id="24" name="Rectangle 3">
              <a:extLst>
                <a:ext uri="{FF2B5EF4-FFF2-40B4-BE49-F238E27FC236}">
                  <a16:creationId xmlns:a16="http://schemas.microsoft.com/office/drawing/2014/main" id="{1231A0AA-27BB-05D5-F4C5-9BF96D4F8242}"/>
                </a:ext>
              </a:extLst>
            </p:cNvPr>
            <p:cNvSpPr>
              <a:spLocks noChangeArrowheads="1"/>
            </p:cNvSpPr>
            <p:nvPr/>
          </p:nvSpPr>
          <p:spPr bwMode="auto">
            <a:xfrm>
              <a:off x="5819702" y="4587392"/>
              <a:ext cx="2140075" cy="685800"/>
            </a:xfrm>
            <a:prstGeom prst="rect">
              <a:avLst/>
            </a:prstGeom>
            <a:solidFill>
              <a:schemeClr val="accent4"/>
            </a:solidFill>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a:solidFill>
                    <a:schemeClr val="bg1"/>
                  </a:solidFill>
                  <a:latin typeface="Times New Roman" panose="02020603050405020304" pitchFamily="18" charset="0"/>
                </a:rPr>
                <a:t>RDMA Data</a:t>
              </a:r>
              <a:endParaRPr lang="en-US" altLang="en-US" sz="1800" b="0" dirty="0">
                <a:solidFill>
                  <a:schemeClr val="bg1"/>
                </a:solidFill>
                <a:latin typeface="Times New Roman" panose="02020603050405020304" pitchFamily="18" charset="0"/>
              </a:endParaRPr>
            </a:p>
          </p:txBody>
        </p:sp>
        <p:sp>
          <p:nvSpPr>
            <p:cNvPr id="25" name="Rectangle 3">
              <a:extLst>
                <a:ext uri="{FF2B5EF4-FFF2-40B4-BE49-F238E27FC236}">
                  <a16:creationId xmlns:a16="http://schemas.microsoft.com/office/drawing/2014/main" id="{D4C67B46-C086-54CB-18D5-F2CB8C15BD81}"/>
                </a:ext>
              </a:extLst>
            </p:cNvPr>
            <p:cNvSpPr>
              <a:spLocks noChangeArrowheads="1"/>
            </p:cNvSpPr>
            <p:nvPr/>
          </p:nvSpPr>
          <p:spPr bwMode="auto">
            <a:xfrm>
              <a:off x="7959777" y="4587547"/>
              <a:ext cx="1284667" cy="685800"/>
            </a:xfrm>
            <a:prstGeom prst="rect">
              <a:avLst/>
            </a:prstGeom>
            <a:solidFill>
              <a:schemeClr val="accent4"/>
            </a:solidFill>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err="1">
                  <a:solidFill>
                    <a:schemeClr val="bg1"/>
                  </a:solidFill>
                  <a:latin typeface="Times New Roman" panose="02020603050405020304" pitchFamily="18" charset="0"/>
                </a:rPr>
                <a:t>iCRC</a:t>
              </a:r>
              <a:endParaRPr lang="en-US" altLang="en-US" sz="1800" b="0" dirty="0">
                <a:solidFill>
                  <a:schemeClr val="bg1"/>
                </a:solidFill>
                <a:latin typeface="Times New Roman" panose="02020603050405020304" pitchFamily="18" charset="0"/>
              </a:endParaRPr>
            </a:p>
          </p:txBody>
        </p:sp>
        <p:sp>
          <p:nvSpPr>
            <p:cNvPr id="26" name="Rectangle 3">
              <a:extLst>
                <a:ext uri="{FF2B5EF4-FFF2-40B4-BE49-F238E27FC236}">
                  <a16:creationId xmlns:a16="http://schemas.microsoft.com/office/drawing/2014/main" id="{9DBBC051-CC9E-EDC9-8A70-14105754539B}"/>
                </a:ext>
              </a:extLst>
            </p:cNvPr>
            <p:cNvSpPr>
              <a:spLocks noChangeArrowheads="1"/>
            </p:cNvSpPr>
            <p:nvPr/>
          </p:nvSpPr>
          <p:spPr bwMode="auto">
            <a:xfrm>
              <a:off x="9251571" y="4585868"/>
              <a:ext cx="1284667" cy="6858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err="1">
                  <a:latin typeface="Times New Roman" panose="02020603050405020304" pitchFamily="18" charset="0"/>
                </a:rPr>
                <a:t>vCRC</a:t>
              </a:r>
              <a:endParaRPr lang="en-US" altLang="en-US" sz="1800" b="0" dirty="0">
                <a:latin typeface="Times New Roman" panose="02020603050405020304" pitchFamily="18" charset="0"/>
              </a:endParaRPr>
            </a:p>
          </p:txBody>
        </p:sp>
      </p:grpSp>
      <p:sp>
        <p:nvSpPr>
          <p:cNvPr id="27" name="TextBox 26">
            <a:extLst>
              <a:ext uri="{FF2B5EF4-FFF2-40B4-BE49-F238E27FC236}">
                <a16:creationId xmlns:a16="http://schemas.microsoft.com/office/drawing/2014/main" id="{0659F4D8-DBE1-F1E3-7AFC-103ACBF1C4BD}"/>
              </a:ext>
            </a:extLst>
          </p:cNvPr>
          <p:cNvSpPr txBox="1"/>
          <p:nvPr/>
        </p:nvSpPr>
        <p:spPr>
          <a:xfrm>
            <a:off x="606985" y="4486176"/>
            <a:ext cx="1184940" cy="338554"/>
          </a:xfrm>
          <a:prstGeom prst="rect">
            <a:avLst/>
          </a:prstGeom>
          <a:noFill/>
        </p:spPr>
        <p:txBody>
          <a:bodyPr wrap="square" rtlCol="0">
            <a:spAutoFit/>
          </a:bodyPr>
          <a:lstStyle/>
          <a:p>
            <a:r>
              <a:rPr lang="en-US" sz="1600" dirty="0"/>
              <a:t>InfiniBand</a:t>
            </a:r>
            <a:endParaRPr lang="en-US" dirty="0"/>
          </a:p>
        </p:txBody>
      </p:sp>
      <p:grpSp>
        <p:nvGrpSpPr>
          <p:cNvPr id="38" name="Group 37">
            <a:extLst>
              <a:ext uri="{FF2B5EF4-FFF2-40B4-BE49-F238E27FC236}">
                <a16:creationId xmlns:a16="http://schemas.microsoft.com/office/drawing/2014/main" id="{07B18A98-DD1C-EC44-B944-100FDFDC882E}"/>
              </a:ext>
            </a:extLst>
          </p:cNvPr>
          <p:cNvGrpSpPr/>
          <p:nvPr/>
        </p:nvGrpSpPr>
        <p:grpSpPr>
          <a:xfrm>
            <a:off x="1890318" y="5114685"/>
            <a:ext cx="8593622" cy="455113"/>
            <a:chOff x="1944747" y="5445630"/>
            <a:chExt cx="8593622" cy="693295"/>
          </a:xfrm>
        </p:grpSpPr>
        <p:sp>
          <p:nvSpPr>
            <p:cNvPr id="29" name="Rectangle 3">
              <a:extLst>
                <a:ext uri="{FF2B5EF4-FFF2-40B4-BE49-F238E27FC236}">
                  <a16:creationId xmlns:a16="http://schemas.microsoft.com/office/drawing/2014/main" id="{6E2791B9-DDD4-233C-21AC-7A850DEDD337}"/>
                </a:ext>
              </a:extLst>
            </p:cNvPr>
            <p:cNvSpPr>
              <a:spLocks noChangeArrowheads="1"/>
            </p:cNvSpPr>
            <p:nvPr/>
          </p:nvSpPr>
          <p:spPr bwMode="auto">
            <a:xfrm>
              <a:off x="1944747" y="5445785"/>
              <a:ext cx="910880" cy="685800"/>
            </a:xfrm>
            <a:prstGeom prst="rect">
              <a:avLst/>
            </a:prstGeom>
            <a:noFill/>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a:latin typeface="Times New Roman" panose="02020603050405020304" pitchFamily="18" charset="0"/>
                </a:rPr>
                <a:t>Eth</a:t>
              </a:r>
              <a:endParaRPr lang="en-US" altLang="en-US" sz="1800" b="0" dirty="0">
                <a:latin typeface="Times New Roman" panose="02020603050405020304" pitchFamily="18" charset="0"/>
              </a:endParaRPr>
            </a:p>
          </p:txBody>
        </p:sp>
        <p:sp>
          <p:nvSpPr>
            <p:cNvPr id="30" name="Rectangle 3">
              <a:extLst>
                <a:ext uri="{FF2B5EF4-FFF2-40B4-BE49-F238E27FC236}">
                  <a16:creationId xmlns:a16="http://schemas.microsoft.com/office/drawing/2014/main" id="{9B490359-2F3B-FC53-1303-954643242444}"/>
                </a:ext>
              </a:extLst>
            </p:cNvPr>
            <p:cNvSpPr>
              <a:spLocks noChangeArrowheads="1"/>
            </p:cNvSpPr>
            <p:nvPr/>
          </p:nvSpPr>
          <p:spPr bwMode="auto">
            <a:xfrm>
              <a:off x="2855628" y="5445785"/>
              <a:ext cx="875995" cy="685800"/>
            </a:xfrm>
            <a:prstGeom prst="rect">
              <a:avLst/>
            </a:prstGeom>
            <a:noFill/>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a:latin typeface="Times New Roman" panose="02020603050405020304" pitchFamily="18" charset="0"/>
                </a:rPr>
                <a:t>IP</a:t>
              </a:r>
            </a:p>
          </p:txBody>
        </p:sp>
        <p:sp>
          <p:nvSpPr>
            <p:cNvPr id="31" name="Rectangle 3">
              <a:extLst>
                <a:ext uri="{FF2B5EF4-FFF2-40B4-BE49-F238E27FC236}">
                  <a16:creationId xmlns:a16="http://schemas.microsoft.com/office/drawing/2014/main" id="{34D54036-613A-94D3-D270-552EC25EAD3F}"/>
                </a:ext>
              </a:extLst>
            </p:cNvPr>
            <p:cNvSpPr>
              <a:spLocks noChangeArrowheads="1"/>
            </p:cNvSpPr>
            <p:nvPr/>
          </p:nvSpPr>
          <p:spPr bwMode="auto">
            <a:xfrm>
              <a:off x="3731623" y="5445785"/>
              <a:ext cx="800913" cy="685800"/>
            </a:xfrm>
            <a:prstGeom prst="rect">
              <a:avLst/>
            </a:prstGeom>
            <a:noFill/>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a:latin typeface="Times New Roman" panose="02020603050405020304" pitchFamily="18" charset="0"/>
                </a:rPr>
                <a:t>UDP</a:t>
              </a:r>
            </a:p>
          </p:txBody>
        </p:sp>
        <p:sp>
          <p:nvSpPr>
            <p:cNvPr id="32" name="Rectangle 3">
              <a:extLst>
                <a:ext uri="{FF2B5EF4-FFF2-40B4-BE49-F238E27FC236}">
                  <a16:creationId xmlns:a16="http://schemas.microsoft.com/office/drawing/2014/main" id="{A00CB0ED-9722-B298-AACB-A7EBF58371F8}"/>
                </a:ext>
              </a:extLst>
            </p:cNvPr>
            <p:cNvSpPr>
              <a:spLocks noChangeArrowheads="1"/>
            </p:cNvSpPr>
            <p:nvPr/>
          </p:nvSpPr>
          <p:spPr bwMode="auto">
            <a:xfrm>
              <a:off x="4542162" y="5453125"/>
              <a:ext cx="1284667" cy="685800"/>
            </a:xfrm>
            <a:prstGeom prst="rect">
              <a:avLst/>
            </a:prstGeom>
            <a:solidFill>
              <a:schemeClr val="accent4"/>
            </a:solidFill>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a:solidFill>
                    <a:schemeClr val="bg1"/>
                  </a:solidFill>
                  <a:latin typeface="Times New Roman" panose="02020603050405020304" pitchFamily="18" charset="0"/>
                </a:rPr>
                <a:t>BTH+</a:t>
              </a:r>
            </a:p>
          </p:txBody>
        </p:sp>
        <p:sp>
          <p:nvSpPr>
            <p:cNvPr id="33" name="Rectangle 3">
              <a:extLst>
                <a:ext uri="{FF2B5EF4-FFF2-40B4-BE49-F238E27FC236}">
                  <a16:creationId xmlns:a16="http://schemas.microsoft.com/office/drawing/2014/main" id="{C294DC77-5EFB-77EE-B7BD-9F3EA2F88A9D}"/>
                </a:ext>
              </a:extLst>
            </p:cNvPr>
            <p:cNvSpPr>
              <a:spLocks noChangeArrowheads="1"/>
            </p:cNvSpPr>
            <p:nvPr/>
          </p:nvSpPr>
          <p:spPr bwMode="auto">
            <a:xfrm>
              <a:off x="5826829" y="5453125"/>
              <a:ext cx="2140075" cy="685800"/>
            </a:xfrm>
            <a:prstGeom prst="rect">
              <a:avLst/>
            </a:prstGeom>
            <a:solidFill>
              <a:schemeClr val="accent4"/>
            </a:solidFill>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a:solidFill>
                    <a:schemeClr val="bg1"/>
                  </a:solidFill>
                  <a:latin typeface="Times New Roman" panose="02020603050405020304" pitchFamily="18" charset="0"/>
                </a:rPr>
                <a:t>RDMA Data</a:t>
              </a:r>
              <a:endParaRPr lang="en-US" altLang="en-US" sz="1800" b="0" dirty="0">
                <a:solidFill>
                  <a:schemeClr val="bg1"/>
                </a:solidFill>
                <a:latin typeface="Times New Roman" panose="02020603050405020304" pitchFamily="18" charset="0"/>
              </a:endParaRPr>
            </a:p>
          </p:txBody>
        </p:sp>
        <p:sp>
          <p:nvSpPr>
            <p:cNvPr id="34" name="Rectangle 3">
              <a:extLst>
                <a:ext uri="{FF2B5EF4-FFF2-40B4-BE49-F238E27FC236}">
                  <a16:creationId xmlns:a16="http://schemas.microsoft.com/office/drawing/2014/main" id="{6E4651E8-8A66-D936-35C2-2C2D918D9D94}"/>
                </a:ext>
              </a:extLst>
            </p:cNvPr>
            <p:cNvSpPr>
              <a:spLocks noChangeArrowheads="1"/>
            </p:cNvSpPr>
            <p:nvPr/>
          </p:nvSpPr>
          <p:spPr bwMode="auto">
            <a:xfrm>
              <a:off x="7966904" y="5445785"/>
              <a:ext cx="1284667" cy="685800"/>
            </a:xfrm>
            <a:prstGeom prst="rect">
              <a:avLst/>
            </a:prstGeom>
            <a:solidFill>
              <a:schemeClr val="accent4"/>
            </a:solidFill>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err="1">
                  <a:solidFill>
                    <a:schemeClr val="bg1"/>
                  </a:solidFill>
                  <a:latin typeface="Times New Roman" panose="02020603050405020304" pitchFamily="18" charset="0"/>
                </a:rPr>
                <a:t>iCRC</a:t>
              </a:r>
              <a:endParaRPr lang="en-US" altLang="en-US" sz="1800" b="0" dirty="0">
                <a:solidFill>
                  <a:schemeClr val="bg1"/>
                </a:solidFill>
                <a:latin typeface="Times New Roman" panose="02020603050405020304" pitchFamily="18" charset="0"/>
              </a:endParaRPr>
            </a:p>
          </p:txBody>
        </p:sp>
        <p:sp>
          <p:nvSpPr>
            <p:cNvPr id="35" name="Rectangle 3">
              <a:extLst>
                <a:ext uri="{FF2B5EF4-FFF2-40B4-BE49-F238E27FC236}">
                  <a16:creationId xmlns:a16="http://schemas.microsoft.com/office/drawing/2014/main" id="{C5C713A2-6C55-17E5-DC3E-FA17CADADAA6}"/>
                </a:ext>
              </a:extLst>
            </p:cNvPr>
            <p:cNvSpPr>
              <a:spLocks noChangeArrowheads="1"/>
            </p:cNvSpPr>
            <p:nvPr/>
          </p:nvSpPr>
          <p:spPr bwMode="auto">
            <a:xfrm>
              <a:off x="9253702" y="5445630"/>
              <a:ext cx="1284667" cy="6858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a:latin typeface="Times New Roman" panose="02020603050405020304" pitchFamily="18" charset="0"/>
                </a:rPr>
                <a:t>FCS</a:t>
              </a:r>
              <a:endParaRPr lang="en-US" altLang="en-US" sz="1800" b="0" dirty="0">
                <a:latin typeface="Times New Roman" panose="02020603050405020304" pitchFamily="18" charset="0"/>
              </a:endParaRPr>
            </a:p>
          </p:txBody>
        </p:sp>
      </p:grpSp>
      <p:sp>
        <p:nvSpPr>
          <p:cNvPr id="36" name="TextBox 35">
            <a:extLst>
              <a:ext uri="{FF2B5EF4-FFF2-40B4-BE49-F238E27FC236}">
                <a16:creationId xmlns:a16="http://schemas.microsoft.com/office/drawing/2014/main" id="{FD68B12E-C5CF-50AB-522B-BF1864E13467}"/>
              </a:ext>
            </a:extLst>
          </p:cNvPr>
          <p:cNvSpPr txBox="1"/>
          <p:nvPr/>
        </p:nvSpPr>
        <p:spPr>
          <a:xfrm>
            <a:off x="631693" y="5127218"/>
            <a:ext cx="967509" cy="338554"/>
          </a:xfrm>
          <a:prstGeom prst="rect">
            <a:avLst/>
          </a:prstGeom>
          <a:noFill/>
        </p:spPr>
        <p:txBody>
          <a:bodyPr wrap="square" rtlCol="0">
            <a:spAutoFit/>
          </a:bodyPr>
          <a:lstStyle/>
          <a:p>
            <a:r>
              <a:rPr lang="en-US" sz="1600" dirty="0"/>
              <a:t>RoCEv2</a:t>
            </a:r>
            <a:endParaRPr lang="en-US" dirty="0"/>
          </a:p>
        </p:txBody>
      </p:sp>
      <p:grpSp>
        <p:nvGrpSpPr>
          <p:cNvPr id="16" name="Group 15">
            <a:extLst>
              <a:ext uri="{FF2B5EF4-FFF2-40B4-BE49-F238E27FC236}">
                <a16:creationId xmlns:a16="http://schemas.microsoft.com/office/drawing/2014/main" id="{262B2F20-4F7D-20B5-7992-AA2A67B0F17B}"/>
              </a:ext>
            </a:extLst>
          </p:cNvPr>
          <p:cNvGrpSpPr/>
          <p:nvPr/>
        </p:nvGrpSpPr>
        <p:grpSpPr>
          <a:xfrm>
            <a:off x="1894765" y="5758624"/>
            <a:ext cx="8593622" cy="455113"/>
            <a:chOff x="1944747" y="5445630"/>
            <a:chExt cx="8593622" cy="693295"/>
          </a:xfrm>
        </p:grpSpPr>
        <p:sp>
          <p:nvSpPr>
            <p:cNvPr id="17" name="Rectangle 3">
              <a:extLst>
                <a:ext uri="{FF2B5EF4-FFF2-40B4-BE49-F238E27FC236}">
                  <a16:creationId xmlns:a16="http://schemas.microsoft.com/office/drawing/2014/main" id="{CB4D2B07-FC31-325F-569C-0DE0FEAEA926}"/>
                </a:ext>
              </a:extLst>
            </p:cNvPr>
            <p:cNvSpPr>
              <a:spLocks noChangeArrowheads="1"/>
            </p:cNvSpPr>
            <p:nvPr/>
          </p:nvSpPr>
          <p:spPr bwMode="auto">
            <a:xfrm>
              <a:off x="1944747" y="5445785"/>
              <a:ext cx="910880" cy="685800"/>
            </a:xfrm>
            <a:prstGeom prst="rect">
              <a:avLst/>
            </a:prstGeom>
            <a:noFill/>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a:latin typeface="Times New Roman" panose="02020603050405020304" pitchFamily="18" charset="0"/>
                </a:rPr>
                <a:t>Eth</a:t>
              </a:r>
              <a:endParaRPr lang="en-US" altLang="en-US" sz="1800" b="0" dirty="0">
                <a:latin typeface="Times New Roman" panose="02020603050405020304" pitchFamily="18" charset="0"/>
              </a:endParaRPr>
            </a:p>
          </p:txBody>
        </p:sp>
        <p:sp>
          <p:nvSpPr>
            <p:cNvPr id="18" name="Rectangle 3">
              <a:extLst>
                <a:ext uri="{FF2B5EF4-FFF2-40B4-BE49-F238E27FC236}">
                  <a16:creationId xmlns:a16="http://schemas.microsoft.com/office/drawing/2014/main" id="{5D98B80E-019D-905E-E308-9B28AB8BCCCF}"/>
                </a:ext>
              </a:extLst>
            </p:cNvPr>
            <p:cNvSpPr>
              <a:spLocks noChangeArrowheads="1"/>
            </p:cNvSpPr>
            <p:nvPr/>
          </p:nvSpPr>
          <p:spPr bwMode="auto">
            <a:xfrm>
              <a:off x="2855628" y="5445785"/>
              <a:ext cx="875995" cy="685800"/>
            </a:xfrm>
            <a:prstGeom prst="rect">
              <a:avLst/>
            </a:prstGeom>
            <a:noFill/>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a:latin typeface="Times New Roman" panose="02020603050405020304" pitchFamily="18" charset="0"/>
                </a:rPr>
                <a:t>IP</a:t>
              </a:r>
            </a:p>
          </p:txBody>
        </p:sp>
        <p:sp>
          <p:nvSpPr>
            <p:cNvPr id="19" name="Rectangle 3">
              <a:extLst>
                <a:ext uri="{FF2B5EF4-FFF2-40B4-BE49-F238E27FC236}">
                  <a16:creationId xmlns:a16="http://schemas.microsoft.com/office/drawing/2014/main" id="{95260F95-2D67-ADC2-51A5-29C53AF47EC2}"/>
                </a:ext>
              </a:extLst>
            </p:cNvPr>
            <p:cNvSpPr>
              <a:spLocks noChangeArrowheads="1"/>
            </p:cNvSpPr>
            <p:nvPr/>
          </p:nvSpPr>
          <p:spPr bwMode="auto">
            <a:xfrm>
              <a:off x="3731623" y="5445785"/>
              <a:ext cx="800913" cy="685800"/>
            </a:xfrm>
            <a:prstGeom prst="rect">
              <a:avLst/>
            </a:prstGeom>
            <a:noFill/>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a:latin typeface="Times New Roman" panose="02020603050405020304" pitchFamily="18" charset="0"/>
                </a:rPr>
                <a:t>TCP</a:t>
              </a:r>
            </a:p>
          </p:txBody>
        </p:sp>
        <p:sp>
          <p:nvSpPr>
            <p:cNvPr id="20" name="Rectangle 3">
              <a:extLst>
                <a:ext uri="{FF2B5EF4-FFF2-40B4-BE49-F238E27FC236}">
                  <a16:creationId xmlns:a16="http://schemas.microsoft.com/office/drawing/2014/main" id="{7AB05F46-37AF-74A7-671E-E9590D4E7E1F}"/>
                </a:ext>
              </a:extLst>
            </p:cNvPr>
            <p:cNvSpPr>
              <a:spLocks noChangeArrowheads="1"/>
            </p:cNvSpPr>
            <p:nvPr/>
          </p:nvSpPr>
          <p:spPr bwMode="auto">
            <a:xfrm>
              <a:off x="4542162" y="5453125"/>
              <a:ext cx="1284667" cy="685800"/>
            </a:xfrm>
            <a:prstGeom prst="rect">
              <a:avLst/>
            </a:prstGeom>
            <a:solidFill>
              <a:schemeClr val="accent4"/>
            </a:solidFill>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600" b="0" dirty="0" err="1">
                  <a:solidFill>
                    <a:schemeClr val="bg1"/>
                  </a:solidFill>
                  <a:latin typeface="Times New Roman" panose="02020603050405020304" pitchFamily="18" charset="0"/>
                </a:rPr>
                <a:t>iWARP</a:t>
              </a:r>
              <a:r>
                <a:rPr lang="en-US" altLang="en-US" sz="1600" b="0" dirty="0">
                  <a:solidFill>
                    <a:schemeClr val="bg1"/>
                  </a:solidFill>
                  <a:latin typeface="Times New Roman" panose="02020603050405020304" pitchFamily="18" charset="0"/>
                </a:rPr>
                <a:t>*</a:t>
              </a:r>
              <a:br>
                <a:rPr lang="en-US" altLang="en-US" sz="1600" b="0" dirty="0">
                  <a:solidFill>
                    <a:schemeClr val="bg1"/>
                  </a:solidFill>
                  <a:latin typeface="Times New Roman" panose="02020603050405020304" pitchFamily="18" charset="0"/>
                </a:rPr>
              </a:br>
              <a:r>
                <a:rPr lang="en-US" altLang="en-US" sz="1600" b="0" dirty="0">
                  <a:solidFill>
                    <a:schemeClr val="bg1"/>
                  </a:solidFill>
                  <a:latin typeface="Times New Roman" panose="02020603050405020304" pitchFamily="18" charset="0"/>
                </a:rPr>
                <a:t>(MPA,DDP)</a:t>
              </a:r>
            </a:p>
          </p:txBody>
        </p:sp>
        <p:sp>
          <p:nvSpPr>
            <p:cNvPr id="21" name="Rectangle 3">
              <a:extLst>
                <a:ext uri="{FF2B5EF4-FFF2-40B4-BE49-F238E27FC236}">
                  <a16:creationId xmlns:a16="http://schemas.microsoft.com/office/drawing/2014/main" id="{7A8BFE08-6EF3-C4B5-E2BE-F8FE9F7D56CB}"/>
                </a:ext>
              </a:extLst>
            </p:cNvPr>
            <p:cNvSpPr>
              <a:spLocks noChangeArrowheads="1"/>
            </p:cNvSpPr>
            <p:nvPr/>
          </p:nvSpPr>
          <p:spPr bwMode="auto">
            <a:xfrm>
              <a:off x="5826829" y="5453120"/>
              <a:ext cx="3426873" cy="685800"/>
            </a:xfrm>
            <a:prstGeom prst="rect">
              <a:avLst/>
            </a:prstGeom>
            <a:solidFill>
              <a:schemeClr val="accent4"/>
            </a:solidFill>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a:solidFill>
                    <a:schemeClr val="bg1"/>
                  </a:solidFill>
                  <a:latin typeface="Times New Roman" panose="02020603050405020304" pitchFamily="18" charset="0"/>
                </a:rPr>
                <a:t>RDMA Data</a:t>
              </a:r>
              <a:endParaRPr lang="en-US" altLang="en-US" sz="1800" b="0" dirty="0">
                <a:solidFill>
                  <a:schemeClr val="bg1"/>
                </a:solidFill>
                <a:latin typeface="Times New Roman" panose="02020603050405020304" pitchFamily="18" charset="0"/>
              </a:endParaRPr>
            </a:p>
          </p:txBody>
        </p:sp>
        <p:sp>
          <p:nvSpPr>
            <p:cNvPr id="39" name="Rectangle 3">
              <a:extLst>
                <a:ext uri="{FF2B5EF4-FFF2-40B4-BE49-F238E27FC236}">
                  <a16:creationId xmlns:a16="http://schemas.microsoft.com/office/drawing/2014/main" id="{FA64C28A-4FE5-8BCE-910D-757DBD805E42}"/>
                </a:ext>
              </a:extLst>
            </p:cNvPr>
            <p:cNvSpPr>
              <a:spLocks noChangeArrowheads="1"/>
            </p:cNvSpPr>
            <p:nvPr/>
          </p:nvSpPr>
          <p:spPr bwMode="auto">
            <a:xfrm>
              <a:off x="9253702" y="5445630"/>
              <a:ext cx="1284667" cy="6858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lvl1pPr eaLnBrk="0" hangingPunct="0">
                <a:spcBef>
                  <a:spcPct val="20000"/>
                </a:spcBef>
                <a:buClr>
                  <a:schemeClr val="tx2"/>
                </a:buClr>
                <a:buSzPct val="120000"/>
                <a:buFont typeface="Arial" panose="020B0604020202020204" pitchFamily="34" charset="0"/>
                <a:buChar char="•"/>
                <a:defRPr sz="2100" b="1">
                  <a:solidFill>
                    <a:schemeClr val="tx1"/>
                  </a:solidFill>
                  <a:latin typeface="Arial Narrow" panose="020B0606020202030204" pitchFamily="34" charset="0"/>
                </a:defRPr>
              </a:lvl1pPr>
              <a:lvl2pPr marL="742950" indent="-285750" eaLnBrk="0" hangingPunct="0">
                <a:spcBef>
                  <a:spcPct val="20000"/>
                </a:spcBef>
                <a:buClr>
                  <a:schemeClr val="tx2"/>
                </a:buClr>
                <a:buSzPct val="110000"/>
                <a:buFont typeface="Arial" panose="020B0604020202020204" pitchFamily="34" charset="0"/>
                <a:buChar char="–"/>
                <a:defRPr>
                  <a:solidFill>
                    <a:schemeClr val="tx1"/>
                  </a:solidFill>
                  <a:latin typeface="Arial Narrow" panose="020B0606020202030204" pitchFamily="34" charset="0"/>
                </a:defRPr>
              </a:lvl2pPr>
              <a:lvl3pPr marL="1143000" indent="-228600" eaLnBrk="0" hangingPunct="0">
                <a:spcBef>
                  <a:spcPct val="20000"/>
                </a:spcBef>
                <a:buClr>
                  <a:srgbClr val="808080"/>
                </a:buClr>
                <a:buSzPct val="120000"/>
                <a:buChar char="•"/>
                <a:defRPr sz="1600">
                  <a:solidFill>
                    <a:schemeClr val="tx1"/>
                  </a:solidFill>
                  <a:latin typeface="Arial Narrow" panose="020B0606020202030204" pitchFamily="34" charset="0"/>
                </a:defRPr>
              </a:lvl3pPr>
              <a:lvl4pPr marL="1600200" indent="-228600" eaLnBrk="0" hangingPunct="0">
                <a:spcBef>
                  <a:spcPct val="20000"/>
                </a:spcBef>
                <a:buClr>
                  <a:srgbClr val="808080"/>
                </a:buClr>
                <a:buFont typeface="Arial" panose="020B0604020202020204" pitchFamily="34" charset="0"/>
                <a:buChar char="–"/>
                <a:defRPr sz="1400">
                  <a:solidFill>
                    <a:schemeClr val="tx1"/>
                  </a:solidFill>
                  <a:latin typeface="Arial Narrow" panose="020B060602020203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dirty="0">
                  <a:latin typeface="Times New Roman" panose="02020603050405020304" pitchFamily="18" charset="0"/>
                </a:rPr>
                <a:t>FCS</a:t>
              </a:r>
              <a:endParaRPr lang="en-US" altLang="en-US" sz="1800" b="0" dirty="0">
                <a:latin typeface="Times New Roman" panose="02020603050405020304" pitchFamily="18" charset="0"/>
              </a:endParaRPr>
            </a:p>
          </p:txBody>
        </p:sp>
      </p:grpSp>
      <p:sp>
        <p:nvSpPr>
          <p:cNvPr id="40" name="TextBox 39">
            <a:extLst>
              <a:ext uri="{FF2B5EF4-FFF2-40B4-BE49-F238E27FC236}">
                <a16:creationId xmlns:a16="http://schemas.microsoft.com/office/drawing/2014/main" id="{5E4039C6-866C-0B25-0162-87362A49E737}"/>
              </a:ext>
            </a:extLst>
          </p:cNvPr>
          <p:cNvSpPr txBox="1"/>
          <p:nvPr/>
        </p:nvSpPr>
        <p:spPr>
          <a:xfrm>
            <a:off x="641546" y="5758624"/>
            <a:ext cx="967509" cy="369332"/>
          </a:xfrm>
          <a:prstGeom prst="rect">
            <a:avLst/>
          </a:prstGeom>
          <a:noFill/>
        </p:spPr>
        <p:txBody>
          <a:bodyPr wrap="square" rtlCol="0">
            <a:spAutoFit/>
          </a:bodyPr>
          <a:lstStyle/>
          <a:p>
            <a:r>
              <a:rPr lang="en-US" dirty="0" err="1"/>
              <a:t>iWARP</a:t>
            </a:r>
            <a:endParaRPr lang="en-US" dirty="0"/>
          </a:p>
        </p:txBody>
      </p:sp>
    </p:spTree>
    <p:extLst>
      <p:ext uri="{BB962C8B-B14F-4D97-AF65-F5344CB8AC3E}">
        <p14:creationId xmlns:p14="http://schemas.microsoft.com/office/powerpoint/2010/main" val="14482250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EBC2EA4E-7388-4C38-A869-5E36EF1BC79A}"/>
              </a:ext>
            </a:extLst>
          </p:cNvPr>
          <p:cNvSpPr>
            <a:spLocks noGrp="1"/>
          </p:cNvSpPr>
          <p:nvPr>
            <p:ph type="title"/>
          </p:nvPr>
        </p:nvSpPr>
        <p:spPr>
          <a:xfrm>
            <a:off x="462141" y="365125"/>
            <a:ext cx="11277600" cy="854075"/>
          </a:xfrm>
        </p:spPr>
        <p:txBody>
          <a:bodyPr anchor="t">
            <a:normAutofit/>
          </a:bodyPr>
          <a:lstStyle/>
          <a:p>
            <a:pPr eaLnBrk="1" hangingPunct="1"/>
            <a:r>
              <a:rPr lang="en-US" altLang="en-US" dirty="0" err="1">
                <a:effectLst>
                  <a:outerShdw blurRad="38100" dist="38100" dir="2700000" algn="tl">
                    <a:srgbClr val="000000">
                      <a:alpha val="43137"/>
                    </a:srgbClr>
                  </a:outerShdw>
                </a:effectLst>
              </a:rPr>
              <a:t>RoCE</a:t>
            </a:r>
            <a:r>
              <a:rPr lang="en-US" altLang="en-US" dirty="0">
                <a:effectLst>
                  <a:outerShdw blurRad="38100" dist="38100" dir="2700000" algn="tl">
                    <a:srgbClr val="000000">
                      <a:alpha val="43137"/>
                    </a:srgbClr>
                  </a:outerShdw>
                </a:effectLst>
              </a:rPr>
              <a:t> – RDMA over Converged Ethernet</a:t>
            </a:r>
          </a:p>
        </p:txBody>
      </p:sp>
      <p:graphicFrame>
        <p:nvGraphicFramePr>
          <p:cNvPr id="16417" name="Content Placeholder 2">
            <a:extLst>
              <a:ext uri="{FF2B5EF4-FFF2-40B4-BE49-F238E27FC236}">
                <a16:creationId xmlns:a16="http://schemas.microsoft.com/office/drawing/2014/main" id="{42AAE041-C54C-4C60-8BEF-BCF33BDE1AC2}"/>
              </a:ext>
            </a:extLst>
          </p:cNvPr>
          <p:cNvGraphicFramePr>
            <a:graphicFrameLocks noGrp="1"/>
          </p:cNvGraphicFramePr>
          <p:nvPr>
            <p:ph idx="1"/>
            <p:extLst>
              <p:ext uri="{D42A27DB-BD31-4B8C-83A1-F6EECF244321}">
                <p14:modId xmlns:p14="http://schemas.microsoft.com/office/powerpoint/2010/main" val="3262204936"/>
              </p:ext>
            </p:extLst>
          </p:nvPr>
        </p:nvGraphicFramePr>
        <p:xfrm>
          <a:off x="462141" y="1550799"/>
          <a:ext cx="10891659" cy="43383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EED4C-0ECD-84BB-8571-7F40C88228D7}"/>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Congestion Control</a:t>
            </a:r>
          </a:p>
        </p:txBody>
      </p:sp>
      <p:graphicFrame>
        <p:nvGraphicFramePr>
          <p:cNvPr id="11" name="Content Placeholder 3">
            <a:extLst>
              <a:ext uri="{FF2B5EF4-FFF2-40B4-BE49-F238E27FC236}">
                <a16:creationId xmlns:a16="http://schemas.microsoft.com/office/drawing/2014/main" id="{747402AB-61BD-5367-5ECA-786182886C05}"/>
              </a:ext>
            </a:extLst>
          </p:cNvPr>
          <p:cNvGraphicFramePr>
            <a:graphicFrameLocks noGrp="1"/>
          </p:cNvGraphicFramePr>
          <p:nvPr>
            <p:ph idx="1"/>
            <p:extLst>
              <p:ext uri="{D42A27DB-BD31-4B8C-83A1-F6EECF244321}">
                <p14:modId xmlns:p14="http://schemas.microsoft.com/office/powerpoint/2010/main" val="2495791932"/>
              </p:ext>
            </p:extLst>
          </p:nvPr>
        </p:nvGraphicFramePr>
        <p:xfrm>
          <a:off x="254978" y="1509939"/>
          <a:ext cx="11019574" cy="4618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105752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EE0B3-C5AA-57C8-F0B9-48A5CF17F40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FAC9514-51CF-9FBE-8DF3-62E6859C2D5A}"/>
              </a:ext>
            </a:extLst>
          </p:cNvPr>
          <p:cNvSpPr>
            <a:spLocks noGrp="1"/>
          </p:cNvSpPr>
          <p:nvPr>
            <p:ph type="body" sz="quarter" idx="10"/>
          </p:nvPr>
        </p:nvSpPr>
        <p:spPr/>
        <p:txBody>
          <a:bodyPr>
            <a:normAutofit fontScale="92500" lnSpcReduction="10000"/>
          </a:bodyPr>
          <a:lstStyle/>
          <a:p>
            <a:r>
              <a:rPr lang="en-US" b="1" dirty="0">
                <a:effectLst>
                  <a:outerShdw blurRad="38100" dist="38100" dir="2700000" algn="tl">
                    <a:srgbClr val="000000">
                      <a:alpha val="43137"/>
                    </a:srgbClr>
                  </a:outerShdw>
                </a:effectLst>
              </a:rPr>
              <a:t>Use Cases</a:t>
            </a:r>
          </a:p>
        </p:txBody>
      </p:sp>
    </p:spTree>
    <p:extLst>
      <p:ext uri="{BB962C8B-B14F-4D97-AF65-F5344CB8AC3E}">
        <p14:creationId xmlns:p14="http://schemas.microsoft.com/office/powerpoint/2010/main" val="2576057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9560F-D300-59A0-8565-2D7ED04243CF}"/>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Use Cases</a:t>
            </a:r>
          </a:p>
        </p:txBody>
      </p:sp>
      <p:graphicFrame>
        <p:nvGraphicFramePr>
          <p:cNvPr id="4" name="Diagram 3">
            <a:extLst>
              <a:ext uri="{FF2B5EF4-FFF2-40B4-BE49-F238E27FC236}">
                <a16:creationId xmlns:a16="http://schemas.microsoft.com/office/drawing/2014/main" id="{EE05665E-8F91-BF53-0E67-7558BF135C57}"/>
              </a:ext>
            </a:extLst>
          </p:cNvPr>
          <p:cNvGraphicFramePr/>
          <p:nvPr>
            <p:extLst>
              <p:ext uri="{D42A27DB-BD31-4B8C-83A1-F6EECF244321}">
                <p14:modId xmlns:p14="http://schemas.microsoft.com/office/powerpoint/2010/main" val="3437893669"/>
              </p:ext>
            </p:extLst>
          </p:nvPr>
        </p:nvGraphicFramePr>
        <p:xfrm>
          <a:off x="254977" y="1483858"/>
          <a:ext cx="11098823" cy="46339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209726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3D655AA5-E448-46B0-86C8-7F03214E2B07}"/>
              </a:ext>
            </a:extLst>
          </p:cNvPr>
          <p:cNvSpPr/>
          <p:nvPr/>
        </p:nvSpPr>
        <p:spPr bwMode="auto">
          <a:xfrm>
            <a:off x="755009" y="4970476"/>
            <a:ext cx="8276258" cy="1417798"/>
          </a:xfrm>
          <a:prstGeom prst="round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55448" tIns="155448" rIns="155448" bIns="155448"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pic>
        <p:nvPicPr>
          <p:cNvPr id="10" name="Picture 9" descr="A circuit board&#10;&#10;Description automatically generated">
            <a:extLst>
              <a:ext uri="{FF2B5EF4-FFF2-40B4-BE49-F238E27FC236}">
                <a16:creationId xmlns:a16="http://schemas.microsoft.com/office/drawing/2014/main" id="{B5326C60-8E61-4E3F-9C77-3DF1C8363BD6}"/>
              </a:ext>
            </a:extLst>
          </p:cNvPr>
          <p:cNvPicPr>
            <a:picLocks noChangeAspect="1"/>
          </p:cNvPicPr>
          <p:nvPr/>
        </p:nvPicPr>
        <p:blipFill>
          <a:blip r:embed="rId3" cstate="screen">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203274" y="5039190"/>
            <a:ext cx="1773424" cy="1363566"/>
          </a:xfrm>
          <a:prstGeom prst="rect">
            <a:avLst/>
          </a:prstGeom>
        </p:spPr>
      </p:pic>
      <p:pic>
        <p:nvPicPr>
          <p:cNvPr id="12" name="Picture 11" descr="A circuit board&#10;&#10;Description automatically generated">
            <a:extLst>
              <a:ext uri="{FF2B5EF4-FFF2-40B4-BE49-F238E27FC236}">
                <a16:creationId xmlns:a16="http://schemas.microsoft.com/office/drawing/2014/main" id="{ABB49654-7024-40D4-9865-00061DC184A7}"/>
              </a:ext>
            </a:extLst>
          </p:cNvPr>
          <p:cNvPicPr>
            <a:picLocks noChangeAspect="1"/>
          </p:cNvPicPr>
          <p:nvPr/>
        </p:nvPicPr>
        <p:blipFill>
          <a:blip r:embed="rId3" cstate="screen">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209288" y="5024708"/>
            <a:ext cx="1773424" cy="1363566"/>
          </a:xfrm>
          <a:prstGeom prst="rect">
            <a:avLst/>
          </a:prstGeom>
        </p:spPr>
      </p:pic>
      <p:sp>
        <p:nvSpPr>
          <p:cNvPr id="14" name="Rectangle: Rounded Corners 13">
            <a:extLst>
              <a:ext uri="{FF2B5EF4-FFF2-40B4-BE49-F238E27FC236}">
                <a16:creationId xmlns:a16="http://schemas.microsoft.com/office/drawing/2014/main" id="{F1034338-A3BC-4513-B22D-516AE5397AFF}"/>
              </a:ext>
            </a:extLst>
          </p:cNvPr>
          <p:cNvSpPr/>
          <p:nvPr/>
        </p:nvSpPr>
        <p:spPr bwMode="auto">
          <a:xfrm>
            <a:off x="755009" y="2730144"/>
            <a:ext cx="8276258" cy="1417798"/>
          </a:xfrm>
          <a:prstGeom prst="round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55448" tIns="155448" rIns="155448" bIns="155448"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sp>
        <p:nvSpPr>
          <p:cNvPr id="16" name="Rectangle: Rounded Corners 15">
            <a:extLst>
              <a:ext uri="{FF2B5EF4-FFF2-40B4-BE49-F238E27FC236}">
                <a16:creationId xmlns:a16="http://schemas.microsoft.com/office/drawing/2014/main" id="{45B20702-BE0F-4147-82AC-BC301B31E6EB}"/>
              </a:ext>
            </a:extLst>
          </p:cNvPr>
          <p:cNvSpPr/>
          <p:nvPr/>
        </p:nvSpPr>
        <p:spPr bwMode="auto">
          <a:xfrm>
            <a:off x="755009" y="405469"/>
            <a:ext cx="8276258" cy="1417798"/>
          </a:xfrm>
          <a:prstGeom prst="round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55448" tIns="155448" rIns="155448" bIns="155448"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sp>
        <p:nvSpPr>
          <p:cNvPr id="17" name="TextBox 16">
            <a:extLst>
              <a:ext uri="{FF2B5EF4-FFF2-40B4-BE49-F238E27FC236}">
                <a16:creationId xmlns:a16="http://schemas.microsoft.com/office/drawing/2014/main" id="{9723A7FF-EEA2-46A8-9ED4-6E8C3A6EDA63}"/>
              </a:ext>
            </a:extLst>
          </p:cNvPr>
          <p:cNvSpPr txBox="1"/>
          <p:nvPr/>
        </p:nvSpPr>
        <p:spPr>
          <a:xfrm rot="16200000">
            <a:off x="446690" y="5421210"/>
            <a:ext cx="1376503" cy="615553"/>
          </a:xfrm>
          <a:prstGeom prst="rect">
            <a:avLst/>
          </a:prstGeom>
          <a:noFill/>
        </p:spPr>
        <p:txBody>
          <a:bodyPr wrap="square" lIns="0" tIns="0" rIns="0" bIns="0" rtlCol="0">
            <a:spAutoFit/>
          </a:bodyPr>
          <a:lstStyle/>
          <a:p>
            <a:pPr algn="ctr"/>
            <a:r>
              <a:rPr lang="en-US" sz="2000" b="1" dirty="0">
                <a:solidFill>
                  <a:schemeClr val="bg1"/>
                </a:solidFill>
              </a:rPr>
              <a:t>Physical Network</a:t>
            </a:r>
          </a:p>
        </p:txBody>
      </p:sp>
      <p:sp>
        <p:nvSpPr>
          <p:cNvPr id="18" name="Rectangle 17">
            <a:extLst>
              <a:ext uri="{FF2B5EF4-FFF2-40B4-BE49-F238E27FC236}">
                <a16:creationId xmlns:a16="http://schemas.microsoft.com/office/drawing/2014/main" id="{C3BB5C92-91C9-4115-AE0B-61316859CC7B}"/>
              </a:ext>
            </a:extLst>
          </p:cNvPr>
          <p:cNvSpPr/>
          <p:nvPr/>
        </p:nvSpPr>
        <p:spPr bwMode="auto">
          <a:xfrm>
            <a:off x="3314659" y="4312220"/>
            <a:ext cx="3630324" cy="43703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55448" tIns="155448" rIns="155448" bIns="155448"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sp>
        <p:nvSpPr>
          <p:cNvPr id="19" name="TextBox 18">
            <a:extLst>
              <a:ext uri="{FF2B5EF4-FFF2-40B4-BE49-F238E27FC236}">
                <a16:creationId xmlns:a16="http://schemas.microsoft.com/office/drawing/2014/main" id="{CA226660-0A47-416F-AF05-6909243A9D15}"/>
              </a:ext>
            </a:extLst>
          </p:cNvPr>
          <p:cNvSpPr txBox="1"/>
          <p:nvPr/>
        </p:nvSpPr>
        <p:spPr>
          <a:xfrm>
            <a:off x="3946716" y="4376850"/>
            <a:ext cx="2297831" cy="307777"/>
          </a:xfrm>
          <a:prstGeom prst="rect">
            <a:avLst/>
          </a:prstGeom>
          <a:noFill/>
        </p:spPr>
        <p:txBody>
          <a:bodyPr wrap="square" lIns="0" tIns="0" rIns="0" bIns="0" rtlCol="0">
            <a:spAutoFit/>
          </a:bodyPr>
          <a:lstStyle/>
          <a:p>
            <a:pPr algn="ctr"/>
            <a:r>
              <a:rPr lang="en-US" sz="2000" dirty="0">
                <a:solidFill>
                  <a:schemeClr val="bg1"/>
                </a:solidFill>
              </a:rPr>
              <a:t>Switch</a:t>
            </a:r>
          </a:p>
        </p:txBody>
      </p:sp>
      <p:sp>
        <p:nvSpPr>
          <p:cNvPr id="21" name="TextBox 20">
            <a:extLst>
              <a:ext uri="{FF2B5EF4-FFF2-40B4-BE49-F238E27FC236}">
                <a16:creationId xmlns:a16="http://schemas.microsoft.com/office/drawing/2014/main" id="{19B07677-DA56-4445-952B-47E3F55D55E4}"/>
              </a:ext>
            </a:extLst>
          </p:cNvPr>
          <p:cNvSpPr txBox="1"/>
          <p:nvPr/>
        </p:nvSpPr>
        <p:spPr>
          <a:xfrm rot="16200000">
            <a:off x="481945" y="3285154"/>
            <a:ext cx="1305991" cy="307777"/>
          </a:xfrm>
          <a:prstGeom prst="rect">
            <a:avLst/>
          </a:prstGeom>
          <a:noFill/>
        </p:spPr>
        <p:txBody>
          <a:bodyPr wrap="square" lIns="0" tIns="0" rIns="0" bIns="0" rtlCol="0">
            <a:spAutoFit/>
          </a:bodyPr>
          <a:lstStyle/>
          <a:p>
            <a:pPr algn="ctr"/>
            <a:r>
              <a:rPr lang="en-US" sz="2000" b="1" dirty="0">
                <a:solidFill>
                  <a:schemeClr val="bg1"/>
                </a:solidFill>
              </a:rPr>
              <a:t>Hosts</a:t>
            </a:r>
          </a:p>
        </p:txBody>
      </p:sp>
      <p:cxnSp>
        <p:nvCxnSpPr>
          <p:cNvPr id="25" name="Straight Connector 24">
            <a:extLst>
              <a:ext uri="{FF2B5EF4-FFF2-40B4-BE49-F238E27FC236}">
                <a16:creationId xmlns:a16="http://schemas.microsoft.com/office/drawing/2014/main" id="{D54EDE79-2562-440F-830E-AC8EB134A64D}"/>
              </a:ext>
            </a:extLst>
          </p:cNvPr>
          <p:cNvCxnSpPr>
            <a:cxnSpLocks/>
          </p:cNvCxnSpPr>
          <p:nvPr/>
        </p:nvCxnSpPr>
        <p:spPr>
          <a:xfrm>
            <a:off x="4089986" y="4749258"/>
            <a:ext cx="0" cy="691578"/>
          </a:xfrm>
          <a:prstGeom prst="line">
            <a:avLst/>
          </a:prstGeom>
          <a:ln w="5715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E22E364-B482-42F2-AFD9-F330D4FDC017}"/>
              </a:ext>
            </a:extLst>
          </p:cNvPr>
          <p:cNvCxnSpPr>
            <a:cxnSpLocks/>
          </p:cNvCxnSpPr>
          <p:nvPr/>
        </p:nvCxnSpPr>
        <p:spPr>
          <a:xfrm>
            <a:off x="6272169" y="4749258"/>
            <a:ext cx="0" cy="691578"/>
          </a:xfrm>
          <a:prstGeom prst="line">
            <a:avLst/>
          </a:prstGeom>
          <a:ln w="5715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246228E-E8DD-409D-9910-26FC0ADA0447}"/>
              </a:ext>
            </a:extLst>
          </p:cNvPr>
          <p:cNvCxnSpPr>
            <a:cxnSpLocks/>
          </p:cNvCxnSpPr>
          <p:nvPr/>
        </p:nvCxnSpPr>
        <p:spPr>
          <a:xfrm>
            <a:off x="6636737" y="3798332"/>
            <a:ext cx="0" cy="513888"/>
          </a:xfrm>
          <a:prstGeom prst="line">
            <a:avLst/>
          </a:prstGeom>
          <a:ln w="5715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19E4F18-2F6C-482B-BFD3-88156DEC9118}"/>
              </a:ext>
            </a:extLst>
          </p:cNvPr>
          <p:cNvCxnSpPr>
            <a:cxnSpLocks/>
          </p:cNvCxnSpPr>
          <p:nvPr/>
        </p:nvCxnSpPr>
        <p:spPr>
          <a:xfrm>
            <a:off x="3484710" y="3750589"/>
            <a:ext cx="0" cy="561631"/>
          </a:xfrm>
          <a:prstGeom prst="line">
            <a:avLst/>
          </a:prstGeom>
          <a:ln w="5715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57D649F-8596-47DB-8844-A2322A40900E}"/>
              </a:ext>
            </a:extLst>
          </p:cNvPr>
          <p:cNvCxnSpPr>
            <a:cxnSpLocks/>
          </p:cNvCxnSpPr>
          <p:nvPr/>
        </p:nvCxnSpPr>
        <p:spPr>
          <a:xfrm>
            <a:off x="5142132" y="3798332"/>
            <a:ext cx="5850" cy="513888"/>
          </a:xfrm>
          <a:prstGeom prst="line">
            <a:avLst/>
          </a:prstGeom>
          <a:ln w="5715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52" name="Rectangle: Rounded Corners 51">
            <a:extLst>
              <a:ext uri="{FF2B5EF4-FFF2-40B4-BE49-F238E27FC236}">
                <a16:creationId xmlns:a16="http://schemas.microsoft.com/office/drawing/2014/main" id="{7D5919B9-5214-44CC-BA20-F82C9DACE430}"/>
              </a:ext>
            </a:extLst>
          </p:cNvPr>
          <p:cNvSpPr/>
          <p:nvPr/>
        </p:nvSpPr>
        <p:spPr bwMode="auto">
          <a:xfrm>
            <a:off x="5522878" y="561561"/>
            <a:ext cx="3395909" cy="1092028"/>
          </a:xfrm>
          <a:prstGeom prst="roundRect">
            <a:avLst/>
          </a:prstGeom>
          <a:solidFill>
            <a:srgbClr val="73737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55448" tIns="155448" rIns="155448" bIns="155448"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pic>
        <p:nvPicPr>
          <p:cNvPr id="49" name="Picture 48" descr="Icon&#10;&#10;Description automatically generated">
            <a:extLst>
              <a:ext uri="{FF2B5EF4-FFF2-40B4-BE49-F238E27FC236}">
                <a16:creationId xmlns:a16="http://schemas.microsoft.com/office/drawing/2014/main" id="{668660B5-BCF7-48C4-B21B-F83A31255D0F}"/>
              </a:ext>
            </a:extLst>
          </p:cNvPr>
          <p:cNvPicPr>
            <a:picLocks noChangeAspect="1"/>
          </p:cNvPicPr>
          <p:nvPr/>
        </p:nvPicPr>
        <p:blipFill>
          <a:blip r:embed="rId5" cstate="screen">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570011" y="730863"/>
            <a:ext cx="1420017" cy="745509"/>
          </a:xfrm>
          <a:prstGeom prst="rect">
            <a:avLst/>
          </a:prstGeom>
        </p:spPr>
      </p:pic>
      <p:pic>
        <p:nvPicPr>
          <p:cNvPr id="51" name="Picture 50" descr="Icon&#10;&#10;Description automatically generated">
            <a:extLst>
              <a:ext uri="{FF2B5EF4-FFF2-40B4-BE49-F238E27FC236}">
                <a16:creationId xmlns:a16="http://schemas.microsoft.com/office/drawing/2014/main" id="{2918EAD8-A6E2-4D13-BED0-8BA83C7C4395}"/>
              </a:ext>
            </a:extLst>
          </p:cNvPr>
          <p:cNvPicPr>
            <a:picLocks noChangeAspect="1"/>
          </p:cNvPicPr>
          <p:nvPr/>
        </p:nvPicPr>
        <p:blipFill>
          <a:blip r:embed="rId5" cstate="screen">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5978562" y="730863"/>
            <a:ext cx="1420017" cy="745509"/>
          </a:xfrm>
          <a:prstGeom prst="rect">
            <a:avLst/>
          </a:prstGeom>
        </p:spPr>
      </p:pic>
      <p:sp>
        <p:nvSpPr>
          <p:cNvPr id="54" name="TextBox 53">
            <a:extLst>
              <a:ext uri="{FF2B5EF4-FFF2-40B4-BE49-F238E27FC236}">
                <a16:creationId xmlns:a16="http://schemas.microsoft.com/office/drawing/2014/main" id="{E1150323-CD65-4B41-BFEB-3163D54DA422}"/>
              </a:ext>
            </a:extLst>
          </p:cNvPr>
          <p:cNvSpPr txBox="1"/>
          <p:nvPr/>
        </p:nvSpPr>
        <p:spPr>
          <a:xfrm rot="16200000">
            <a:off x="599824" y="977732"/>
            <a:ext cx="1070232" cy="307777"/>
          </a:xfrm>
          <a:prstGeom prst="rect">
            <a:avLst/>
          </a:prstGeom>
          <a:noFill/>
        </p:spPr>
        <p:txBody>
          <a:bodyPr wrap="square" lIns="0" tIns="0" rIns="0" bIns="0" rtlCol="0">
            <a:spAutoFit/>
          </a:bodyPr>
          <a:lstStyle/>
          <a:p>
            <a:pPr algn="ctr"/>
            <a:r>
              <a:rPr lang="en-US" sz="2000" b="1" dirty="0">
                <a:solidFill>
                  <a:schemeClr val="bg1"/>
                </a:solidFill>
              </a:rPr>
              <a:t>Guests</a:t>
            </a:r>
          </a:p>
        </p:txBody>
      </p:sp>
      <p:cxnSp>
        <p:nvCxnSpPr>
          <p:cNvPr id="56" name="Connector: Elbow 55">
            <a:extLst>
              <a:ext uri="{FF2B5EF4-FFF2-40B4-BE49-F238E27FC236}">
                <a16:creationId xmlns:a16="http://schemas.microsoft.com/office/drawing/2014/main" id="{DB70C30D-182A-49D1-9EF8-9AE203343B62}"/>
              </a:ext>
            </a:extLst>
          </p:cNvPr>
          <p:cNvCxnSpPr>
            <a:cxnSpLocks/>
            <a:stCxn id="51" idx="2"/>
            <a:endCxn id="18" idx="3"/>
          </p:cNvCxnSpPr>
          <p:nvPr/>
        </p:nvCxnSpPr>
        <p:spPr>
          <a:xfrm rot="16200000" flipH="1">
            <a:off x="5289594" y="2875349"/>
            <a:ext cx="3054367" cy="256412"/>
          </a:xfrm>
          <a:prstGeom prst="bentConnector4">
            <a:avLst>
              <a:gd name="adj1" fmla="val 44702"/>
              <a:gd name="adj2" fmla="val 366055"/>
            </a:avLst>
          </a:prstGeom>
          <a:ln w="5715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9" name="Connector: Elbow 58">
            <a:extLst>
              <a:ext uri="{FF2B5EF4-FFF2-40B4-BE49-F238E27FC236}">
                <a16:creationId xmlns:a16="http://schemas.microsoft.com/office/drawing/2014/main" id="{C5480E05-C6C5-47CD-8E72-3A66CEAC3517}"/>
              </a:ext>
            </a:extLst>
          </p:cNvPr>
          <p:cNvCxnSpPr>
            <a:cxnSpLocks/>
            <a:endCxn id="18" idx="3"/>
          </p:cNvCxnSpPr>
          <p:nvPr/>
        </p:nvCxnSpPr>
        <p:spPr>
          <a:xfrm rot="5400000">
            <a:off x="6083608" y="2337749"/>
            <a:ext cx="3054365" cy="1331614"/>
          </a:xfrm>
          <a:prstGeom prst="bentConnector2">
            <a:avLst/>
          </a:prstGeom>
          <a:ln w="5715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3" name="Rectangle 32" descr="Cloud">
            <a:extLst>
              <a:ext uri="{FF2B5EF4-FFF2-40B4-BE49-F238E27FC236}">
                <a16:creationId xmlns:a16="http://schemas.microsoft.com/office/drawing/2014/main" id="{26F15CD9-3C59-03EF-D81F-A3DE957ABC18}"/>
              </a:ext>
            </a:extLst>
          </p:cNvPr>
          <p:cNvSpPr/>
          <p:nvPr/>
        </p:nvSpPr>
        <p:spPr>
          <a:xfrm>
            <a:off x="10325597" y="405469"/>
            <a:ext cx="726152" cy="726152"/>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grpSp>
        <p:nvGrpSpPr>
          <p:cNvPr id="35" name="Group 34">
            <a:extLst>
              <a:ext uri="{FF2B5EF4-FFF2-40B4-BE49-F238E27FC236}">
                <a16:creationId xmlns:a16="http://schemas.microsoft.com/office/drawing/2014/main" id="{EAF8683C-624B-FF37-BD92-74378ED5795F}"/>
              </a:ext>
            </a:extLst>
          </p:cNvPr>
          <p:cNvGrpSpPr/>
          <p:nvPr/>
        </p:nvGrpSpPr>
        <p:grpSpPr>
          <a:xfrm>
            <a:off x="9881837" y="1073330"/>
            <a:ext cx="1613671" cy="645468"/>
            <a:chOff x="3794543" y="2496315"/>
            <a:chExt cx="1613671" cy="645468"/>
          </a:xfrm>
        </p:grpSpPr>
        <p:sp>
          <p:nvSpPr>
            <p:cNvPr id="37" name="Rectangle 36">
              <a:extLst>
                <a:ext uri="{FF2B5EF4-FFF2-40B4-BE49-F238E27FC236}">
                  <a16:creationId xmlns:a16="http://schemas.microsoft.com/office/drawing/2014/main" id="{60EBB44B-C3A5-7F40-63AF-99935B084D47}"/>
                </a:ext>
              </a:extLst>
            </p:cNvPr>
            <p:cNvSpPr/>
            <p:nvPr/>
          </p:nvSpPr>
          <p:spPr>
            <a:xfrm>
              <a:off x="3794543" y="2496315"/>
              <a:ext cx="1613671" cy="64546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39" name="TextBox 38">
              <a:extLst>
                <a:ext uri="{FF2B5EF4-FFF2-40B4-BE49-F238E27FC236}">
                  <a16:creationId xmlns:a16="http://schemas.microsoft.com/office/drawing/2014/main" id="{91554B48-D4C3-E828-1F8F-63C5549CD67B}"/>
                </a:ext>
              </a:extLst>
            </p:cNvPr>
            <p:cNvSpPr txBox="1"/>
            <p:nvPr/>
          </p:nvSpPr>
          <p:spPr>
            <a:xfrm>
              <a:off x="3794543" y="2496315"/>
              <a:ext cx="1613671" cy="64546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b="0" i="0" kern="1200" dirty="0"/>
                <a:t>Cloud Computing</a:t>
              </a:r>
            </a:p>
          </p:txBody>
        </p:sp>
      </p:grpSp>
      <p:pic>
        <p:nvPicPr>
          <p:cNvPr id="1026" name="Picture 2" descr="kubernetes&quot; Icon - Download for free – Iconduck">
            <a:extLst>
              <a:ext uri="{FF2B5EF4-FFF2-40B4-BE49-F238E27FC236}">
                <a16:creationId xmlns:a16="http://schemas.microsoft.com/office/drawing/2014/main" id="{F3E0B6F4-2016-38DF-325E-DB90CB944110}"/>
              </a:ext>
            </a:extLst>
          </p:cNvPr>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3042842" y="2928363"/>
            <a:ext cx="915662" cy="89191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kubernetes&quot; Icon - Download for free – Iconduck">
            <a:extLst>
              <a:ext uri="{FF2B5EF4-FFF2-40B4-BE49-F238E27FC236}">
                <a16:creationId xmlns:a16="http://schemas.microsoft.com/office/drawing/2014/main" id="{262250FF-FDB7-05D3-937F-2D3583C75CC8}"/>
              </a:ext>
            </a:extLst>
          </p:cNvPr>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4690151" y="2930197"/>
            <a:ext cx="915662" cy="891919"/>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kubernetes&quot; Icon - Download for free – Iconduck">
            <a:extLst>
              <a:ext uri="{FF2B5EF4-FFF2-40B4-BE49-F238E27FC236}">
                <a16:creationId xmlns:a16="http://schemas.microsoft.com/office/drawing/2014/main" id="{079074E0-045A-229A-6EEC-09BF9ACBD29A}"/>
              </a:ext>
            </a:extLst>
          </p:cNvPr>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6178906" y="2924028"/>
            <a:ext cx="915662" cy="891919"/>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a:extLst>
              <a:ext uri="{FF2B5EF4-FFF2-40B4-BE49-F238E27FC236}">
                <a16:creationId xmlns:a16="http://schemas.microsoft.com/office/drawing/2014/main" id="{7B6BE916-4161-7119-43B2-D7ACE09FE662}"/>
              </a:ext>
            </a:extLst>
          </p:cNvPr>
          <p:cNvSpPr txBox="1"/>
          <p:nvPr/>
        </p:nvSpPr>
        <p:spPr>
          <a:xfrm>
            <a:off x="4328118" y="3717098"/>
            <a:ext cx="747689" cy="369332"/>
          </a:xfrm>
          <a:prstGeom prst="rect">
            <a:avLst/>
          </a:prstGeom>
          <a:noFill/>
        </p:spPr>
        <p:txBody>
          <a:bodyPr wrap="square" rtlCol="0">
            <a:spAutoFit/>
          </a:bodyPr>
          <a:lstStyle/>
          <a:p>
            <a:r>
              <a:rPr lang="en-US" dirty="0">
                <a:solidFill>
                  <a:schemeClr val="bg1"/>
                </a:solidFill>
              </a:rPr>
              <a:t>SMB</a:t>
            </a:r>
          </a:p>
        </p:txBody>
      </p:sp>
      <p:sp>
        <p:nvSpPr>
          <p:cNvPr id="53" name="TextBox 52">
            <a:extLst>
              <a:ext uri="{FF2B5EF4-FFF2-40B4-BE49-F238E27FC236}">
                <a16:creationId xmlns:a16="http://schemas.microsoft.com/office/drawing/2014/main" id="{AAE351F7-9296-CA7D-711C-EF9044FBCCD9}"/>
              </a:ext>
            </a:extLst>
          </p:cNvPr>
          <p:cNvSpPr txBox="1"/>
          <p:nvPr/>
        </p:nvSpPr>
        <p:spPr>
          <a:xfrm>
            <a:off x="5845353" y="3717773"/>
            <a:ext cx="747689" cy="369332"/>
          </a:xfrm>
          <a:prstGeom prst="rect">
            <a:avLst/>
          </a:prstGeom>
          <a:noFill/>
        </p:spPr>
        <p:txBody>
          <a:bodyPr wrap="square" rtlCol="0">
            <a:spAutoFit/>
          </a:bodyPr>
          <a:lstStyle/>
          <a:p>
            <a:r>
              <a:rPr lang="en-US" dirty="0">
                <a:solidFill>
                  <a:schemeClr val="bg1"/>
                </a:solidFill>
              </a:rPr>
              <a:t>NFS</a:t>
            </a:r>
          </a:p>
        </p:txBody>
      </p:sp>
      <p:sp>
        <p:nvSpPr>
          <p:cNvPr id="63" name="Rectangle 62">
            <a:extLst>
              <a:ext uri="{FF2B5EF4-FFF2-40B4-BE49-F238E27FC236}">
                <a16:creationId xmlns:a16="http://schemas.microsoft.com/office/drawing/2014/main" id="{630A099C-1C0D-B2A8-8B3E-B4BBECE925F4}"/>
              </a:ext>
            </a:extLst>
          </p:cNvPr>
          <p:cNvSpPr/>
          <p:nvPr/>
        </p:nvSpPr>
        <p:spPr bwMode="auto">
          <a:xfrm>
            <a:off x="3308975" y="2084686"/>
            <a:ext cx="3630324" cy="43703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55448" tIns="155448" rIns="155448" bIns="155448"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sp>
        <p:nvSpPr>
          <p:cNvPr id="1024" name="TextBox 1023">
            <a:extLst>
              <a:ext uri="{FF2B5EF4-FFF2-40B4-BE49-F238E27FC236}">
                <a16:creationId xmlns:a16="http://schemas.microsoft.com/office/drawing/2014/main" id="{6F03FC4E-6054-0121-3F11-634C36ADDFA6}"/>
              </a:ext>
            </a:extLst>
          </p:cNvPr>
          <p:cNvSpPr txBox="1"/>
          <p:nvPr/>
        </p:nvSpPr>
        <p:spPr>
          <a:xfrm>
            <a:off x="3993216" y="2136821"/>
            <a:ext cx="2297831" cy="307777"/>
          </a:xfrm>
          <a:prstGeom prst="rect">
            <a:avLst/>
          </a:prstGeom>
          <a:noFill/>
        </p:spPr>
        <p:txBody>
          <a:bodyPr wrap="square" lIns="0" tIns="0" rIns="0" bIns="0" rtlCol="0">
            <a:spAutoFit/>
          </a:bodyPr>
          <a:lstStyle/>
          <a:p>
            <a:pPr algn="ctr"/>
            <a:r>
              <a:rPr lang="en-US" sz="2000" dirty="0">
                <a:solidFill>
                  <a:schemeClr val="bg1"/>
                </a:solidFill>
              </a:rPr>
              <a:t>Hypervisor</a:t>
            </a:r>
          </a:p>
        </p:txBody>
      </p:sp>
      <p:sp>
        <p:nvSpPr>
          <p:cNvPr id="1025" name="TextBox 1024">
            <a:extLst>
              <a:ext uri="{FF2B5EF4-FFF2-40B4-BE49-F238E27FC236}">
                <a16:creationId xmlns:a16="http://schemas.microsoft.com/office/drawing/2014/main" id="{8EDE4960-9A48-FF49-C42B-4E1BD392F49A}"/>
              </a:ext>
            </a:extLst>
          </p:cNvPr>
          <p:cNvSpPr txBox="1"/>
          <p:nvPr/>
        </p:nvSpPr>
        <p:spPr>
          <a:xfrm>
            <a:off x="8276597" y="2114240"/>
            <a:ext cx="1007910" cy="369332"/>
          </a:xfrm>
          <a:prstGeom prst="rect">
            <a:avLst/>
          </a:prstGeom>
          <a:noFill/>
        </p:spPr>
        <p:txBody>
          <a:bodyPr wrap="square" rtlCol="0">
            <a:spAutoFit/>
          </a:bodyPr>
          <a:lstStyle/>
          <a:p>
            <a:r>
              <a:rPr lang="en-US" dirty="0">
                <a:solidFill>
                  <a:schemeClr val="bg1"/>
                </a:solidFill>
              </a:rPr>
              <a:t>SR-IOV</a:t>
            </a:r>
          </a:p>
        </p:txBody>
      </p:sp>
      <p:sp>
        <p:nvSpPr>
          <p:cNvPr id="1033" name="TextBox 1032">
            <a:extLst>
              <a:ext uri="{FF2B5EF4-FFF2-40B4-BE49-F238E27FC236}">
                <a16:creationId xmlns:a16="http://schemas.microsoft.com/office/drawing/2014/main" id="{066DC73E-BEB6-17C3-94E9-2C5DC99A342F}"/>
              </a:ext>
            </a:extLst>
          </p:cNvPr>
          <p:cNvSpPr txBox="1"/>
          <p:nvPr/>
        </p:nvSpPr>
        <p:spPr>
          <a:xfrm>
            <a:off x="2354887" y="3747876"/>
            <a:ext cx="1019382" cy="338554"/>
          </a:xfrm>
          <a:prstGeom prst="rect">
            <a:avLst/>
          </a:prstGeom>
          <a:noFill/>
        </p:spPr>
        <p:txBody>
          <a:bodyPr wrap="square" rtlCol="0">
            <a:spAutoFit/>
          </a:bodyPr>
          <a:lstStyle/>
          <a:p>
            <a:r>
              <a:rPr lang="en-US" sz="1600" dirty="0">
                <a:solidFill>
                  <a:schemeClr val="bg1"/>
                </a:solidFill>
              </a:rPr>
              <a:t>Custom?</a:t>
            </a:r>
          </a:p>
        </p:txBody>
      </p:sp>
    </p:spTree>
    <p:extLst>
      <p:ext uri="{BB962C8B-B14F-4D97-AF65-F5344CB8AC3E}">
        <p14:creationId xmlns:p14="http://schemas.microsoft.com/office/powerpoint/2010/main" val="3635456491"/>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B1A4C-6CD7-1CBF-E968-02EA0E16DFF5}"/>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4FCC9C5D-41AD-8CD3-8940-809B69DDDC5D}"/>
              </a:ext>
            </a:extLst>
          </p:cNvPr>
          <p:cNvGrpSpPr/>
          <p:nvPr/>
        </p:nvGrpSpPr>
        <p:grpSpPr>
          <a:xfrm>
            <a:off x="10107417" y="145472"/>
            <a:ext cx="1571469" cy="1822743"/>
            <a:chOff x="10620530" y="200927"/>
            <a:chExt cx="1571469" cy="1822743"/>
          </a:xfrm>
        </p:grpSpPr>
        <p:sp>
          <p:nvSpPr>
            <p:cNvPr id="2" name="Rectangle 1" descr="Computer">
              <a:extLst>
                <a:ext uri="{FF2B5EF4-FFF2-40B4-BE49-F238E27FC236}">
                  <a16:creationId xmlns:a16="http://schemas.microsoft.com/office/drawing/2014/main" id="{04FD596A-4354-CF8B-F47A-B7EE3F4C0210}"/>
                </a:ext>
              </a:extLst>
            </p:cNvPr>
            <p:cNvSpPr/>
            <p:nvPr/>
          </p:nvSpPr>
          <p:spPr>
            <a:xfrm>
              <a:off x="11052684" y="200927"/>
              <a:ext cx="707161" cy="842867"/>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grpSp>
          <p:nvGrpSpPr>
            <p:cNvPr id="3" name="Group 2">
              <a:extLst>
                <a:ext uri="{FF2B5EF4-FFF2-40B4-BE49-F238E27FC236}">
                  <a16:creationId xmlns:a16="http://schemas.microsoft.com/office/drawing/2014/main" id="{FB739E4D-A201-6C00-D3C8-5B0320170B0B}"/>
                </a:ext>
              </a:extLst>
            </p:cNvPr>
            <p:cNvGrpSpPr/>
            <p:nvPr/>
          </p:nvGrpSpPr>
          <p:grpSpPr>
            <a:xfrm>
              <a:off x="10620530" y="1058285"/>
              <a:ext cx="1571469" cy="965385"/>
              <a:chOff x="717768" y="3873497"/>
              <a:chExt cx="1997750" cy="1029662"/>
            </a:xfrm>
          </p:grpSpPr>
          <p:sp>
            <p:nvSpPr>
              <p:cNvPr id="4" name="Rectangle 3">
                <a:extLst>
                  <a:ext uri="{FF2B5EF4-FFF2-40B4-BE49-F238E27FC236}">
                    <a16:creationId xmlns:a16="http://schemas.microsoft.com/office/drawing/2014/main" id="{A82C2903-B1E1-7949-99DD-77E5245B3F84}"/>
                  </a:ext>
                </a:extLst>
              </p:cNvPr>
              <p:cNvSpPr/>
              <p:nvPr/>
            </p:nvSpPr>
            <p:spPr>
              <a:xfrm>
                <a:off x="717768" y="4183159"/>
                <a:ext cx="1997750" cy="720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5" name="TextBox 4">
                <a:extLst>
                  <a:ext uri="{FF2B5EF4-FFF2-40B4-BE49-F238E27FC236}">
                    <a16:creationId xmlns:a16="http://schemas.microsoft.com/office/drawing/2014/main" id="{F9A599B9-F3FB-66E9-5831-E082EB58F74A}"/>
                  </a:ext>
                </a:extLst>
              </p:cNvPr>
              <p:cNvSpPr txBox="1"/>
              <p:nvPr/>
            </p:nvSpPr>
            <p:spPr>
              <a:xfrm>
                <a:off x="717768" y="3873497"/>
                <a:ext cx="1997750"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b="0" i="0" kern="1200" dirty="0"/>
                  <a:t>Storage Solutions</a:t>
                </a:r>
              </a:p>
            </p:txBody>
          </p:sp>
        </p:grpSp>
      </p:grpSp>
      <p:pic>
        <p:nvPicPr>
          <p:cNvPr id="9" name="Picture 8">
            <a:extLst>
              <a:ext uri="{FF2B5EF4-FFF2-40B4-BE49-F238E27FC236}">
                <a16:creationId xmlns:a16="http://schemas.microsoft.com/office/drawing/2014/main" id="{3C34A49B-1296-DEB7-3708-FE43B09CD25D}"/>
              </a:ext>
            </a:extLst>
          </p:cNvPr>
          <p:cNvPicPr>
            <a:picLocks noChangeAspect="1"/>
          </p:cNvPicPr>
          <p:nvPr/>
        </p:nvPicPr>
        <p:blipFill>
          <a:blip r:embed="rId4"/>
          <a:stretch>
            <a:fillRect/>
          </a:stretch>
        </p:blipFill>
        <p:spPr>
          <a:xfrm>
            <a:off x="315687" y="0"/>
            <a:ext cx="9791730" cy="6366638"/>
          </a:xfrm>
          <a:prstGeom prst="rect">
            <a:avLst/>
          </a:prstGeom>
        </p:spPr>
      </p:pic>
    </p:spTree>
    <p:extLst>
      <p:ext uri="{BB962C8B-B14F-4D97-AF65-F5344CB8AC3E}">
        <p14:creationId xmlns:p14="http://schemas.microsoft.com/office/powerpoint/2010/main" val="9422178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068E1BB-651F-8940-EB3D-76BF88027A36}"/>
              </a:ext>
            </a:extLst>
          </p:cNvPr>
          <p:cNvSpPr>
            <a:spLocks noGrp="1"/>
          </p:cNvSpPr>
          <p:nvPr>
            <p:ph type="title"/>
          </p:nvPr>
        </p:nvSpPr>
        <p:spPr>
          <a:xfrm>
            <a:off x="254977" y="365126"/>
            <a:ext cx="11019575" cy="795460"/>
          </a:xfrm>
        </p:spPr>
        <p:txBody>
          <a:bodyPr anchor="ctr">
            <a:normAutofit/>
          </a:bodyPr>
          <a:lstStyle/>
          <a:p>
            <a:r>
              <a:rPr lang="en-US" dirty="0">
                <a:effectLst>
                  <a:outerShdw blurRad="38100" dist="38100" dir="2700000" algn="tl">
                    <a:srgbClr val="000000">
                      <a:alpha val="43137"/>
                    </a:srgbClr>
                  </a:outerShdw>
                </a:effectLst>
              </a:rPr>
              <a:t>Key Takeaways</a:t>
            </a:r>
          </a:p>
        </p:txBody>
      </p:sp>
      <p:graphicFrame>
        <p:nvGraphicFramePr>
          <p:cNvPr id="5" name="Content Placeholder 2">
            <a:extLst>
              <a:ext uri="{FF2B5EF4-FFF2-40B4-BE49-F238E27FC236}">
                <a16:creationId xmlns:a16="http://schemas.microsoft.com/office/drawing/2014/main" id="{82828059-3D2A-8D99-50FE-027ABB824051}"/>
              </a:ext>
            </a:extLst>
          </p:cNvPr>
          <p:cNvGraphicFramePr>
            <a:graphicFrameLocks noGrp="1"/>
          </p:cNvGraphicFramePr>
          <p:nvPr>
            <p:ph type="chart" sz="quarter" idx="12"/>
            <p:extLst>
              <p:ext uri="{D42A27DB-BD31-4B8C-83A1-F6EECF244321}">
                <p14:modId xmlns:p14="http://schemas.microsoft.com/office/powerpoint/2010/main" val="1755104348"/>
              </p:ext>
            </p:extLst>
          </p:nvPr>
        </p:nvGraphicFramePr>
        <p:xfrm>
          <a:off x="409071" y="1527465"/>
          <a:ext cx="11098184" cy="45408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90049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CustomShape 1"/>
          <p:cNvSpPr/>
          <p:nvPr/>
        </p:nvSpPr>
        <p:spPr>
          <a:xfrm>
            <a:off x="2820225" y="2519590"/>
            <a:ext cx="5785204" cy="181881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spcBef>
                <a:spcPts val="601"/>
              </a:spcBef>
              <a:tabLst>
                <a:tab pos="0" algn="l"/>
              </a:tabLst>
            </a:pPr>
            <a:r>
              <a:rPr lang="en-US" sz="9600" b="0" strike="noStrike" spc="-1" dirty="0">
                <a:solidFill>
                  <a:schemeClr val="accent6"/>
                </a:solidFill>
                <a:effectLst>
                  <a:outerShdw blurRad="38100" dist="38100" dir="2700000" algn="tl">
                    <a:srgbClr val="000000">
                      <a:alpha val="43137"/>
                    </a:srgbClr>
                  </a:outerShdw>
                </a:effectLst>
                <a:ea typeface="DejaVu Sans"/>
                <a:cs typeface="Arial" panose="020B0604020202020204" pitchFamily="34" charset="0"/>
              </a:rPr>
              <a:t>Q&amp;A</a:t>
            </a:r>
            <a:endParaRPr lang="en-US" sz="9600" b="0" strike="noStrike" spc="-1" dirty="0">
              <a:solidFill>
                <a:schemeClr val="accent6"/>
              </a:solidFill>
              <a:effectLst>
                <a:outerShdw blurRad="38100" dist="38100" dir="2700000" algn="tl">
                  <a:srgbClr val="000000">
                    <a:alpha val="43137"/>
                  </a:srgbClr>
                </a:outerShdw>
              </a:effectLst>
              <a:cs typeface="Arial" panose="020B0604020202020204" pitchFamily="34" charset="0"/>
            </a:endParaRPr>
          </a:p>
        </p:txBody>
      </p:sp>
    </p:spTree>
    <p:extLst>
      <p:ext uri="{BB962C8B-B14F-4D97-AF65-F5344CB8AC3E}">
        <p14:creationId xmlns:p14="http://schemas.microsoft.com/office/powerpoint/2010/main" val="1864335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CustomShape 1"/>
          <p:cNvSpPr/>
          <p:nvPr/>
        </p:nvSpPr>
        <p:spPr>
          <a:xfrm>
            <a:off x="254880" y="365040"/>
            <a:ext cx="11778480" cy="79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en-US" sz="3600" b="0" strike="noStrike" spc="-1" dirty="0">
                <a:solidFill>
                  <a:srgbClr val="562F72"/>
                </a:solidFill>
                <a:ea typeface="DejaVu Sans"/>
              </a:rPr>
              <a:t>After this Webinar</a:t>
            </a:r>
            <a:endParaRPr lang="en-US" sz="3600" b="0" strike="noStrike" spc="-1" dirty="0"/>
          </a:p>
        </p:txBody>
      </p:sp>
      <p:sp>
        <p:nvSpPr>
          <p:cNvPr id="314" name="CustomShape 2"/>
          <p:cNvSpPr/>
          <p:nvPr/>
        </p:nvSpPr>
        <p:spPr>
          <a:xfrm>
            <a:off x="254880" y="1493280"/>
            <a:ext cx="11778480" cy="4472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28600" indent="-227520">
              <a:lnSpc>
                <a:spcPct val="100000"/>
              </a:lnSpc>
              <a:spcBef>
                <a:spcPts val="601"/>
              </a:spcBef>
              <a:buClr>
                <a:srgbClr val="7030A0"/>
              </a:buClr>
              <a:buFont typeface="Wingdings" charset="2"/>
              <a:buChar char=""/>
            </a:pPr>
            <a:r>
              <a:rPr lang="en-US" sz="2800" b="0" strike="noStrike" spc="-1" dirty="0">
                <a:solidFill>
                  <a:srgbClr val="000000"/>
                </a:solidFill>
                <a:ea typeface="DejaVu Sans"/>
              </a:rPr>
              <a:t>Please rate this webinar and provide us with your feedback</a:t>
            </a:r>
            <a:endParaRPr lang="en-US" sz="2800" b="0" strike="noStrike" spc="-1" dirty="0"/>
          </a:p>
          <a:p>
            <a:pPr marL="228600" indent="-227520">
              <a:lnSpc>
                <a:spcPct val="100000"/>
              </a:lnSpc>
              <a:spcBef>
                <a:spcPts val="601"/>
              </a:spcBef>
              <a:buClr>
                <a:srgbClr val="7030A0"/>
              </a:buClr>
              <a:buFont typeface="Wingdings" charset="2"/>
              <a:buChar char=""/>
            </a:pPr>
            <a:r>
              <a:rPr lang="en-US" sz="2800" b="0" strike="noStrike" spc="-1" dirty="0">
                <a:solidFill>
                  <a:srgbClr val="000000"/>
                </a:solidFill>
                <a:ea typeface="DejaVu Sans"/>
              </a:rPr>
              <a:t>This webinar and a copy of the slides are available at the SNIA Educational Library </a:t>
            </a:r>
            <a:r>
              <a:rPr lang="en-US" sz="2800" b="0" u="sng" strike="noStrike" spc="-1" dirty="0">
                <a:solidFill>
                  <a:srgbClr val="1D9EFF"/>
                </a:solidFill>
                <a:uFillTx/>
                <a:ea typeface="DejaVu Sans"/>
                <a:hlinkClick r:id="rId2"/>
              </a:rPr>
              <a:t>snia.org/educational-library</a:t>
            </a:r>
            <a:endParaRPr lang="en-US" sz="2800" b="0" u="sng" strike="noStrike" spc="-1" dirty="0">
              <a:solidFill>
                <a:srgbClr val="1D9EFF"/>
              </a:solidFill>
              <a:uFillTx/>
              <a:ea typeface="DejaVu Sans"/>
            </a:endParaRPr>
          </a:p>
          <a:p>
            <a:pPr marL="228600" indent="-227520">
              <a:lnSpc>
                <a:spcPct val="100000"/>
              </a:lnSpc>
              <a:spcBef>
                <a:spcPts val="601"/>
              </a:spcBef>
              <a:buClr>
                <a:srgbClr val="7030A0"/>
              </a:buClr>
              <a:buFont typeface="Wingdings" charset="2"/>
              <a:buChar char=""/>
            </a:pPr>
            <a:r>
              <a:rPr lang="en-US" sz="2800" b="0" strike="noStrike" spc="-1" dirty="0">
                <a:solidFill>
                  <a:srgbClr val="000000"/>
                </a:solidFill>
                <a:ea typeface="DejaVu Sans"/>
              </a:rPr>
              <a:t>A Q&amp;A from this webinar, including answers to questions we couldn’t get to today, will be posted on our blog at </a:t>
            </a:r>
            <a:r>
              <a:rPr lang="en-US" sz="2800" u="sng" spc="-1" dirty="0">
                <a:solidFill>
                  <a:srgbClr val="1D9EFF"/>
                </a:solidFill>
                <a:ea typeface="DejaVu Sans"/>
                <a:hlinkClick r:id="rId3"/>
              </a:rPr>
              <a:t>sniablog.org </a:t>
            </a:r>
            <a:endParaRPr lang="en-US" sz="2800" u="sng" spc="-1" dirty="0">
              <a:solidFill>
                <a:srgbClr val="1D9EFF"/>
              </a:solidFill>
              <a:ea typeface="DejaVu Sans"/>
            </a:endParaRPr>
          </a:p>
          <a:p>
            <a:pPr marL="228600" indent="-227520">
              <a:lnSpc>
                <a:spcPct val="100000"/>
              </a:lnSpc>
              <a:spcBef>
                <a:spcPts val="601"/>
              </a:spcBef>
              <a:buClr>
                <a:srgbClr val="7030A0"/>
              </a:buClr>
              <a:buFont typeface="Wingdings" charset="2"/>
              <a:buChar char=""/>
            </a:pPr>
            <a:r>
              <a:rPr lang="en-US" sz="2800" b="0" strike="noStrike" spc="-1" dirty="0">
                <a:solidFill>
                  <a:srgbClr val="000000"/>
                </a:solidFill>
                <a:ea typeface="DejaVu Sans"/>
              </a:rPr>
              <a:t>Follow us on X/Twitter </a:t>
            </a:r>
            <a:r>
              <a:rPr lang="en-US" sz="2800" b="0" u="sng" strike="noStrike" spc="-1" dirty="0">
                <a:solidFill>
                  <a:srgbClr val="1D9EFF"/>
                </a:solidFill>
                <a:uFillTx/>
                <a:ea typeface="DejaVu Sans"/>
                <a:hlinkClick r:id="rId4"/>
              </a:rPr>
              <a:t>@SNIA</a:t>
            </a:r>
            <a:endParaRPr lang="en-US" sz="2800" b="0" strike="noStrike" spc="-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TextShape 1"/>
          <p:cNvSpPr txBox="1"/>
          <p:nvPr/>
        </p:nvSpPr>
        <p:spPr>
          <a:xfrm>
            <a:off x="254880" y="365040"/>
            <a:ext cx="11779200" cy="795240"/>
          </a:xfrm>
          <a:prstGeom prst="rect">
            <a:avLst/>
          </a:prstGeom>
          <a:noFill/>
          <a:ln w="0">
            <a:noFill/>
          </a:ln>
        </p:spPr>
        <p:txBody>
          <a:bodyPr anchor="ctr">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3600" b="0" i="0" u="none" strike="noStrike" kern="1200" cap="none" spc="-1" normalizeH="0" baseline="0" noProof="0" dirty="0">
                <a:ln>
                  <a:noFill/>
                </a:ln>
                <a:solidFill>
                  <a:srgbClr val="380069"/>
                </a:solidFill>
                <a:effectLst/>
                <a:uLnTx/>
                <a:uFillTx/>
                <a:ea typeface="+mn-ea"/>
                <a:cs typeface="+mn-cs"/>
              </a:rPr>
              <a:t>SNIA Legal Notice</a:t>
            </a:r>
            <a:endParaRPr kumimoji="0" lang="en-US" sz="3600" b="0" i="0" u="none" strike="noStrike" kern="1200" cap="none" spc="-1" normalizeH="0" baseline="0" noProof="0" dirty="0">
              <a:ln>
                <a:noFill/>
              </a:ln>
              <a:solidFill>
                <a:srgbClr val="000000"/>
              </a:solidFill>
              <a:effectLst/>
              <a:uLnTx/>
              <a:uFillTx/>
              <a:ea typeface="+mn-ea"/>
              <a:cs typeface="+mn-cs"/>
            </a:endParaRPr>
          </a:p>
        </p:txBody>
      </p:sp>
      <p:sp>
        <p:nvSpPr>
          <p:cNvPr id="242" name="TextShape 2"/>
          <p:cNvSpPr txBox="1"/>
          <p:nvPr/>
        </p:nvSpPr>
        <p:spPr>
          <a:xfrm>
            <a:off x="254880" y="1493280"/>
            <a:ext cx="11779200" cy="4473360"/>
          </a:xfrm>
          <a:prstGeom prst="rect">
            <a:avLst/>
          </a:prstGeom>
          <a:noFill/>
          <a:ln w="0">
            <a:noFill/>
          </a:ln>
        </p:spPr>
        <p:txBody>
          <a:bodyPr>
            <a:normAutofit fontScale="95500" lnSpcReduction="10000"/>
          </a:bodyPr>
          <a:lstStyle/>
          <a:p>
            <a:pPr marL="228600" marR="0" lvl="0" indent="-228240" algn="l" defTabSz="914400" rtl="0" eaLnBrk="1" fontAlgn="auto" latinLnBrk="0" hangingPunct="1">
              <a:lnSpc>
                <a:spcPct val="80000"/>
              </a:lnSpc>
              <a:spcBef>
                <a:spcPts val="400"/>
              </a:spcBef>
              <a:spcAft>
                <a:spcPts val="0"/>
              </a:spcAft>
              <a:buClr>
                <a:srgbClr val="7030A0"/>
              </a:buClr>
              <a:buSzTx/>
              <a:buFont typeface="Wingdings" charset="2"/>
              <a:buChar char=""/>
              <a:tabLst/>
              <a:defRPr/>
            </a:pPr>
            <a:r>
              <a:rPr kumimoji="0" lang="en-US" sz="2400" b="0" i="0" u="none" strike="noStrike" kern="1200" cap="none" spc="-1" normalizeH="0" baseline="0" noProof="0" dirty="0">
                <a:ln>
                  <a:noFill/>
                </a:ln>
                <a:solidFill>
                  <a:srgbClr val="000000"/>
                </a:solidFill>
                <a:effectLst/>
                <a:uLnTx/>
                <a:uFillTx/>
                <a:ea typeface="+mn-ea"/>
                <a:cs typeface="+mn-cs"/>
              </a:rPr>
              <a:t>The material contained in this presentation is copyrighted by SNIA unless otherwise noted.  </a:t>
            </a:r>
          </a:p>
          <a:p>
            <a:pPr marL="228600" marR="0" lvl="0" indent="-228240" algn="l" defTabSz="914400" rtl="0" eaLnBrk="1" fontAlgn="auto" latinLnBrk="0" hangingPunct="1">
              <a:lnSpc>
                <a:spcPct val="80000"/>
              </a:lnSpc>
              <a:spcBef>
                <a:spcPts val="400"/>
              </a:spcBef>
              <a:spcAft>
                <a:spcPts val="0"/>
              </a:spcAft>
              <a:buClr>
                <a:srgbClr val="7030A0"/>
              </a:buClr>
              <a:buSzTx/>
              <a:buFont typeface="Wingdings" charset="2"/>
              <a:buChar char=""/>
              <a:tabLst/>
              <a:defRPr/>
            </a:pPr>
            <a:r>
              <a:rPr kumimoji="0" lang="en-US" sz="2400" b="0" i="0" u="none" strike="noStrike" kern="1200" cap="none" spc="-1" normalizeH="0" baseline="0" noProof="0" dirty="0">
                <a:ln>
                  <a:noFill/>
                </a:ln>
                <a:solidFill>
                  <a:srgbClr val="000000"/>
                </a:solidFill>
                <a:effectLst/>
                <a:uLnTx/>
                <a:uFillTx/>
                <a:ea typeface="+mn-ea"/>
                <a:cs typeface="+mn-cs"/>
              </a:rPr>
              <a:t>Member companies and individual members may use this material in presentations and literature under the following conditions:</a:t>
            </a:r>
          </a:p>
          <a:p>
            <a:pPr marL="990720" marR="0" lvl="1" indent="-380520" algn="l" defTabSz="914400" rtl="0" eaLnBrk="1" fontAlgn="auto" latinLnBrk="0" hangingPunct="1">
              <a:lnSpc>
                <a:spcPct val="80000"/>
              </a:lnSpc>
              <a:spcBef>
                <a:spcPts val="266"/>
              </a:spcBef>
              <a:spcAft>
                <a:spcPts val="0"/>
              </a:spcAft>
              <a:buClr>
                <a:srgbClr val="7030A0"/>
              </a:buClr>
              <a:buSzTx/>
              <a:buFont typeface="Wingdings" charset="2"/>
              <a:buChar char=""/>
              <a:tabLst/>
              <a:defRPr/>
            </a:pPr>
            <a:r>
              <a:rPr kumimoji="0" lang="en-US" sz="1800" b="0" i="0" u="none" strike="noStrike" kern="1200" cap="none" spc="-1" normalizeH="0" baseline="0" noProof="0" dirty="0">
                <a:ln>
                  <a:noFill/>
                </a:ln>
                <a:solidFill>
                  <a:srgbClr val="5D5B5C"/>
                </a:solidFill>
                <a:effectLst/>
                <a:uLnTx/>
                <a:uFillTx/>
                <a:ea typeface="+mn-ea"/>
                <a:cs typeface="+mn-cs"/>
              </a:rPr>
              <a:t>Any slide or slides used must be reproduced in their entirety without modification</a:t>
            </a:r>
            <a:endParaRPr kumimoji="0" lang="en-US" sz="1800" b="0" i="0" u="none" strike="noStrike" kern="1200" cap="none" spc="-1" normalizeH="0" baseline="0" noProof="0" dirty="0">
              <a:ln>
                <a:noFill/>
              </a:ln>
              <a:solidFill>
                <a:srgbClr val="006CBE"/>
              </a:solidFill>
              <a:effectLst/>
              <a:uLnTx/>
              <a:uFillTx/>
              <a:ea typeface="+mn-ea"/>
              <a:cs typeface="+mn-cs"/>
            </a:endParaRPr>
          </a:p>
          <a:p>
            <a:pPr marL="990720" marR="0" lvl="1" indent="-380520" algn="l" defTabSz="914400" rtl="0" eaLnBrk="1" fontAlgn="auto" latinLnBrk="0" hangingPunct="1">
              <a:lnSpc>
                <a:spcPct val="80000"/>
              </a:lnSpc>
              <a:spcBef>
                <a:spcPts val="266"/>
              </a:spcBef>
              <a:spcAft>
                <a:spcPts val="0"/>
              </a:spcAft>
              <a:buClr>
                <a:srgbClr val="7030A0"/>
              </a:buClr>
              <a:buSzTx/>
              <a:buFont typeface="Wingdings" charset="2"/>
              <a:buChar char=""/>
              <a:tabLst/>
              <a:defRPr/>
            </a:pPr>
            <a:r>
              <a:rPr kumimoji="0" lang="en-US" sz="1800" b="0" i="0" u="none" strike="noStrike" kern="1200" cap="none" spc="-1" normalizeH="0" baseline="0" noProof="0" dirty="0">
                <a:ln>
                  <a:noFill/>
                </a:ln>
                <a:solidFill>
                  <a:srgbClr val="5D5B5C"/>
                </a:solidFill>
                <a:effectLst/>
                <a:uLnTx/>
                <a:uFillTx/>
                <a:ea typeface="+mn-ea"/>
                <a:cs typeface="+mn-cs"/>
              </a:rPr>
              <a:t>SNIA must be acknowledged as the source of any material used in the body of any document containing material from these presentations.</a:t>
            </a:r>
            <a:endParaRPr kumimoji="0" lang="en-US" sz="1800" b="0" i="0" u="none" strike="noStrike" kern="1200" cap="none" spc="-1" normalizeH="0" baseline="0" noProof="0" dirty="0">
              <a:ln>
                <a:noFill/>
              </a:ln>
              <a:solidFill>
                <a:srgbClr val="006CBE"/>
              </a:solidFill>
              <a:effectLst/>
              <a:uLnTx/>
              <a:uFillTx/>
              <a:ea typeface="+mn-ea"/>
              <a:cs typeface="+mn-cs"/>
            </a:endParaRPr>
          </a:p>
          <a:p>
            <a:pPr marL="228600" marR="0" lvl="0" indent="-228240" algn="l" defTabSz="914400" rtl="0" eaLnBrk="1" fontAlgn="auto" latinLnBrk="0" hangingPunct="1">
              <a:lnSpc>
                <a:spcPct val="80000"/>
              </a:lnSpc>
              <a:spcBef>
                <a:spcPts val="400"/>
              </a:spcBef>
              <a:spcAft>
                <a:spcPts val="0"/>
              </a:spcAft>
              <a:buClr>
                <a:srgbClr val="7030A0"/>
              </a:buClr>
              <a:buSzTx/>
              <a:buFont typeface="Wingdings" charset="2"/>
              <a:buChar char=""/>
              <a:tabLst/>
              <a:defRPr/>
            </a:pPr>
            <a:r>
              <a:rPr kumimoji="0" lang="en-US" sz="2400" b="0" i="0" u="none" strike="noStrike" kern="1200" cap="none" spc="-1" normalizeH="0" baseline="0" noProof="0" dirty="0">
                <a:ln>
                  <a:noFill/>
                </a:ln>
                <a:solidFill>
                  <a:srgbClr val="000000"/>
                </a:solidFill>
                <a:effectLst/>
                <a:uLnTx/>
                <a:uFillTx/>
                <a:ea typeface="+mn-ea"/>
                <a:cs typeface="+mn-cs"/>
              </a:rPr>
              <a:t>This presentation is a project of SNIA.</a:t>
            </a:r>
          </a:p>
          <a:p>
            <a:pPr marL="228600" marR="0" lvl="0" indent="-228240" algn="l" defTabSz="914400" rtl="0" eaLnBrk="1" fontAlgn="auto" latinLnBrk="0" hangingPunct="1">
              <a:lnSpc>
                <a:spcPct val="80000"/>
              </a:lnSpc>
              <a:spcBef>
                <a:spcPts val="400"/>
              </a:spcBef>
              <a:spcAft>
                <a:spcPts val="0"/>
              </a:spcAft>
              <a:buClr>
                <a:srgbClr val="7030A0"/>
              </a:buClr>
              <a:buSzTx/>
              <a:buFont typeface="Wingdings" charset="2"/>
              <a:buChar char=""/>
              <a:tabLst/>
              <a:defRPr/>
            </a:pPr>
            <a:r>
              <a:rPr kumimoji="0" lang="en-US" sz="2400" b="0" i="0" u="none" strike="noStrike" kern="1200" cap="none" spc="-1" normalizeH="0" baseline="0" noProof="0" dirty="0">
                <a:ln>
                  <a:noFill/>
                </a:ln>
                <a:solidFill>
                  <a:srgbClr val="000000"/>
                </a:solidFill>
                <a:effectLst/>
                <a:uLnTx/>
                <a:uFillTx/>
                <a:ea typeface="+mn-ea"/>
                <a:cs typeface="+mn-cs"/>
              </a:rPr>
              <a:t>Neither the author nor the presenter is an attorney and nothing in this presentation is intended to be, or should be construed as legal advice or an opinion of counsel. If you need legal advice or a legal opinion please contact your attorney.</a:t>
            </a:r>
          </a:p>
          <a:p>
            <a:pPr marL="228600" marR="0" lvl="0" indent="-228240" algn="l" defTabSz="914400" rtl="0" eaLnBrk="1" fontAlgn="auto" latinLnBrk="0" hangingPunct="1">
              <a:lnSpc>
                <a:spcPct val="80000"/>
              </a:lnSpc>
              <a:spcBef>
                <a:spcPts val="400"/>
              </a:spcBef>
              <a:spcAft>
                <a:spcPts val="0"/>
              </a:spcAft>
              <a:buClr>
                <a:srgbClr val="7030A0"/>
              </a:buClr>
              <a:buSzTx/>
              <a:buFont typeface="Wingdings" charset="2"/>
              <a:buChar char=""/>
              <a:tabLst/>
              <a:defRPr/>
            </a:pPr>
            <a:r>
              <a:rPr kumimoji="0" lang="en-US" sz="2400" b="0" i="0" u="none" strike="noStrike" kern="1200" cap="none" spc="-1" normalizeH="0" baseline="0" noProof="0" dirty="0">
                <a:ln>
                  <a:noFill/>
                </a:ln>
                <a:solidFill>
                  <a:srgbClr val="000000"/>
                </a:solidFill>
                <a:effectLst/>
                <a:uLnTx/>
                <a:uFillTx/>
                <a:ea typeface="+mn-ea"/>
                <a:cs typeface="+mn-cs"/>
              </a:rPr>
              <a:t>The information presented herein represents the author's personal opinion and current understanding of the relevant issues involved. The author, the presenter, and the SNIA do not assume any responsibility or liability for damages arising out of any reliance on or use of this information.</a:t>
            </a:r>
            <a:br>
              <a:rPr kumimoji="0" sz="1800" b="0" i="0" u="none" strike="noStrike" kern="1200" cap="none" spc="0" normalizeH="0" baseline="0" noProof="0" dirty="0">
                <a:ln>
                  <a:noFill/>
                </a:ln>
                <a:solidFill>
                  <a:srgbClr val="000000"/>
                </a:solidFill>
                <a:effectLst/>
                <a:uLnTx/>
                <a:uFillTx/>
                <a:ea typeface="+mn-ea"/>
                <a:cs typeface="+mn-cs"/>
              </a:rPr>
            </a:br>
            <a:br>
              <a:rPr kumimoji="0" sz="1800" b="0" i="0" u="none" strike="noStrike" kern="1200" cap="none" spc="0" normalizeH="0" baseline="0" noProof="0" dirty="0">
                <a:ln>
                  <a:noFill/>
                </a:ln>
                <a:solidFill>
                  <a:srgbClr val="000000"/>
                </a:solidFill>
                <a:effectLst/>
                <a:uLnTx/>
                <a:uFillTx/>
                <a:ea typeface="+mn-ea"/>
                <a:cs typeface="+mn-cs"/>
              </a:rPr>
            </a:br>
            <a:r>
              <a:rPr kumimoji="0" lang="en-US" sz="2400" b="0" i="0" u="none" strike="noStrike" kern="1200" cap="none" spc="-1" normalizeH="0" baseline="0" noProof="0" dirty="0">
                <a:ln>
                  <a:noFill/>
                </a:ln>
                <a:solidFill>
                  <a:srgbClr val="000000"/>
                </a:solidFill>
                <a:effectLst/>
                <a:uLnTx/>
                <a:uFillTx/>
                <a:ea typeface="+mn-ea"/>
                <a:cs typeface="+mn-cs"/>
              </a:rPr>
              <a:t>NO WARRANTIES, EXPRESS OR IMPLIED. USE AT YOUR OWN RISK</a:t>
            </a:r>
            <a:r>
              <a:rPr kumimoji="0" lang="en-US" sz="1600" b="0" i="0" u="none" strike="noStrike" kern="1200" cap="none" spc="-1" normalizeH="0" baseline="0" noProof="0" dirty="0">
                <a:ln>
                  <a:noFill/>
                </a:ln>
                <a:solidFill>
                  <a:srgbClr val="000000"/>
                </a:solidFill>
                <a:effectLst/>
                <a:uLnTx/>
                <a:uFillTx/>
                <a:ea typeface="+mn-ea"/>
                <a:cs typeface="+mn-cs"/>
              </a:rPr>
              <a:t>.</a:t>
            </a:r>
          </a:p>
        </p:txBody>
      </p:sp>
    </p:spTree>
    <p:extLst>
      <p:ext uri="{BB962C8B-B14F-4D97-AF65-F5344CB8AC3E}">
        <p14:creationId xmlns:p14="http://schemas.microsoft.com/office/powerpoint/2010/main" val="32010075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4AD836-7982-5FD4-6553-54FB4E414C92}"/>
              </a:ext>
            </a:extLst>
          </p:cNvPr>
          <p:cNvSpPr>
            <a:spLocks noGrp="1"/>
          </p:cNvSpPr>
          <p:nvPr>
            <p:ph type="body" sz="quarter" idx="10"/>
          </p:nvPr>
        </p:nvSpPr>
        <p:spPr>
          <a:xfrm>
            <a:off x="236955" y="2191543"/>
            <a:ext cx="9411073" cy="2474913"/>
          </a:xfrm>
        </p:spPr>
        <p:txBody>
          <a:bodyPr anchor="ctr"/>
          <a:lstStyle/>
          <a:p>
            <a:r>
              <a:rPr lang="en-US" sz="8000" b="1" dirty="0">
                <a:effectLst>
                  <a:outerShdw blurRad="38100" dist="38100" dir="2700000" algn="tl">
                    <a:srgbClr val="000000">
                      <a:alpha val="43137"/>
                    </a:srgbClr>
                  </a:outerShdw>
                </a:effectLst>
              </a:rPr>
              <a:t>Thank you!</a:t>
            </a:r>
          </a:p>
        </p:txBody>
      </p:sp>
    </p:spTree>
    <p:extLst>
      <p:ext uri="{BB962C8B-B14F-4D97-AF65-F5344CB8AC3E}">
        <p14:creationId xmlns:p14="http://schemas.microsoft.com/office/powerpoint/2010/main" val="2805510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131C5-7CB9-6FD8-8EB0-D6B4BD6BA07B}"/>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Agenda</a:t>
            </a:r>
          </a:p>
        </p:txBody>
      </p:sp>
      <p:graphicFrame>
        <p:nvGraphicFramePr>
          <p:cNvPr id="4" name="Content Placeholder 2">
            <a:extLst>
              <a:ext uri="{FF2B5EF4-FFF2-40B4-BE49-F238E27FC236}">
                <a16:creationId xmlns:a16="http://schemas.microsoft.com/office/drawing/2014/main" id="{C16F04BB-B158-E2A3-2D1E-D70049C84DB8}"/>
              </a:ext>
            </a:extLst>
          </p:cNvPr>
          <p:cNvGraphicFramePr>
            <a:graphicFrameLocks/>
          </p:cNvGraphicFramePr>
          <p:nvPr>
            <p:extLst>
              <p:ext uri="{D42A27DB-BD31-4B8C-83A1-F6EECF244321}">
                <p14:modId xmlns:p14="http://schemas.microsoft.com/office/powerpoint/2010/main" val="160221286"/>
              </p:ext>
            </p:extLst>
          </p:nvPr>
        </p:nvGraphicFramePr>
        <p:xfrm>
          <a:off x="254977" y="1584297"/>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1245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F5402-5ADC-4AB0-0F16-427CA5BB4C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A8163D-6934-67D5-6D4D-8DCB95A9FEA4}"/>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What is (R)DMA?</a:t>
            </a:r>
          </a:p>
        </p:txBody>
      </p:sp>
      <p:graphicFrame>
        <p:nvGraphicFramePr>
          <p:cNvPr id="4" name="Content Placeholder 2">
            <a:extLst>
              <a:ext uri="{FF2B5EF4-FFF2-40B4-BE49-F238E27FC236}">
                <a16:creationId xmlns:a16="http://schemas.microsoft.com/office/drawing/2014/main" id="{B8D656FF-AADC-269D-F5BD-B7AB748D7B6F}"/>
              </a:ext>
            </a:extLst>
          </p:cNvPr>
          <p:cNvGraphicFramePr>
            <a:graphicFrameLocks noGrp="1"/>
          </p:cNvGraphicFramePr>
          <p:nvPr>
            <p:ph idx="1"/>
            <p:extLst>
              <p:ext uri="{D42A27DB-BD31-4B8C-83A1-F6EECF244321}">
                <p14:modId xmlns:p14="http://schemas.microsoft.com/office/powerpoint/2010/main" val="3278355312"/>
              </p:ext>
            </p:extLst>
          </p:nvPr>
        </p:nvGraphicFramePr>
        <p:xfrm>
          <a:off x="254977" y="133985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2">
            <a:extLst>
              <a:ext uri="{FF2B5EF4-FFF2-40B4-BE49-F238E27FC236}">
                <a16:creationId xmlns:a16="http://schemas.microsoft.com/office/drawing/2014/main" id="{11193C32-526F-DD19-76AC-459C07B6BA12}"/>
              </a:ext>
            </a:extLst>
          </p:cNvPr>
          <p:cNvGraphicFramePr>
            <a:graphicFrameLocks/>
          </p:cNvGraphicFramePr>
          <p:nvPr>
            <p:extLst>
              <p:ext uri="{D42A27DB-BD31-4B8C-83A1-F6EECF244321}">
                <p14:modId xmlns:p14="http://schemas.microsoft.com/office/powerpoint/2010/main" val="846556479"/>
              </p:ext>
            </p:extLst>
          </p:nvPr>
        </p:nvGraphicFramePr>
        <p:xfrm>
          <a:off x="4578172" y="4378201"/>
          <a:ext cx="5689288" cy="1403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320399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05631-F6C5-4998-9406-5A117F943EB1}"/>
              </a:ext>
            </a:extLst>
          </p:cNvPr>
          <p:cNvSpPr>
            <a:spLocks noGrp="1"/>
          </p:cNvSpPr>
          <p:nvPr>
            <p:ph type="title"/>
          </p:nvPr>
        </p:nvSpPr>
        <p:spPr/>
        <p:txBody>
          <a:bodyPr>
            <a:normAutofit/>
          </a:bodyPr>
          <a:lstStyle/>
          <a:p>
            <a:r>
              <a:rPr lang="en-US" dirty="0">
                <a:effectLst>
                  <a:outerShdw blurRad="38100" dist="38100" dir="2700000" algn="tl">
                    <a:srgbClr val="000000">
                      <a:alpha val="43137"/>
                    </a:srgbClr>
                  </a:outerShdw>
                </a:effectLst>
              </a:rPr>
              <a:t>Performance Improvements</a:t>
            </a:r>
          </a:p>
        </p:txBody>
      </p:sp>
      <p:grpSp>
        <p:nvGrpSpPr>
          <p:cNvPr id="27" name="Group 26">
            <a:extLst>
              <a:ext uri="{FF2B5EF4-FFF2-40B4-BE49-F238E27FC236}">
                <a16:creationId xmlns:a16="http://schemas.microsoft.com/office/drawing/2014/main" id="{39A2E57D-7DF5-47B1-8CF3-363DE7DD6684}"/>
              </a:ext>
            </a:extLst>
          </p:cNvPr>
          <p:cNvGrpSpPr/>
          <p:nvPr/>
        </p:nvGrpSpPr>
        <p:grpSpPr>
          <a:xfrm>
            <a:off x="254977" y="2127939"/>
            <a:ext cx="3527506" cy="2783252"/>
            <a:chOff x="239125" y="1772059"/>
            <a:chExt cx="3527506" cy="2707890"/>
          </a:xfrm>
        </p:grpSpPr>
        <p:grpSp>
          <p:nvGrpSpPr>
            <p:cNvPr id="19" name="Group 18">
              <a:extLst>
                <a:ext uri="{FF2B5EF4-FFF2-40B4-BE49-F238E27FC236}">
                  <a16:creationId xmlns:a16="http://schemas.microsoft.com/office/drawing/2014/main" id="{0A7040FD-DF0F-4AA2-9E89-CF82EDEC4706}"/>
                </a:ext>
              </a:extLst>
            </p:cNvPr>
            <p:cNvGrpSpPr/>
            <p:nvPr/>
          </p:nvGrpSpPr>
          <p:grpSpPr>
            <a:xfrm>
              <a:off x="239125" y="1772059"/>
              <a:ext cx="3527506" cy="2651782"/>
              <a:chOff x="141150" y="1796606"/>
              <a:chExt cx="3527506" cy="2651782"/>
            </a:xfrm>
          </p:grpSpPr>
          <p:pic>
            <p:nvPicPr>
              <p:cNvPr id="4" name="Picture 2" descr="A picture containing shape&#10;&#10;Description automatically generated">
                <a:extLst>
                  <a:ext uri="{FF2B5EF4-FFF2-40B4-BE49-F238E27FC236}">
                    <a16:creationId xmlns:a16="http://schemas.microsoft.com/office/drawing/2014/main" id="{C3694605-00B5-4212-A66B-ECD75BA68AA9}"/>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41150" y="1796606"/>
                <a:ext cx="3461316" cy="2303220"/>
              </a:xfrm>
              <a:prstGeom prst="rect">
                <a:avLst/>
              </a:prstGeom>
              <a:noFill/>
            </p:spPr>
          </p:pic>
          <p:sp>
            <p:nvSpPr>
              <p:cNvPr id="3" name="TextBox 2">
                <a:extLst>
                  <a:ext uri="{FF2B5EF4-FFF2-40B4-BE49-F238E27FC236}">
                    <a16:creationId xmlns:a16="http://schemas.microsoft.com/office/drawing/2014/main" id="{DAFFC74B-B4E5-4E20-B15A-6CC63B6E29B8}"/>
                  </a:ext>
                </a:extLst>
              </p:cNvPr>
              <p:cNvSpPr txBox="1"/>
              <p:nvPr/>
            </p:nvSpPr>
            <p:spPr>
              <a:xfrm>
                <a:off x="881210" y="4208834"/>
                <a:ext cx="2787446" cy="239554"/>
              </a:xfrm>
              <a:prstGeom prst="rect">
                <a:avLst/>
              </a:prstGeom>
              <a:noFill/>
            </p:spPr>
            <p:txBody>
              <a:bodyPr wrap="square" lIns="0" tIns="0" rIns="0" bIns="0" rtlCol="0" anchor="t">
                <a:spAutoFit/>
              </a:bodyPr>
              <a:lstStyle/>
              <a:p>
                <a:r>
                  <a:rPr lang="en-US" sz="1400" b="1" dirty="0"/>
                  <a:t>Increase throughput up to </a:t>
                </a:r>
                <a:r>
                  <a:rPr lang="en-US" sz="1600" b="1" dirty="0">
                    <a:solidFill>
                      <a:srgbClr val="0070C0"/>
                    </a:solidFill>
                  </a:rPr>
                  <a:t>86%</a:t>
                </a:r>
                <a:endParaRPr lang="en-US" sz="1400" b="1" dirty="0">
                  <a:solidFill>
                    <a:srgbClr val="0070C0"/>
                  </a:solidFill>
                  <a:cs typeface="Segoe UI"/>
                </a:endParaRPr>
              </a:p>
            </p:txBody>
          </p:sp>
        </p:grpSp>
        <p:sp>
          <p:nvSpPr>
            <p:cNvPr id="22" name="Oval 21">
              <a:extLst>
                <a:ext uri="{FF2B5EF4-FFF2-40B4-BE49-F238E27FC236}">
                  <a16:creationId xmlns:a16="http://schemas.microsoft.com/office/drawing/2014/main" id="{E01F70A9-F4DF-41BA-864D-7DB6751A9A86}"/>
                </a:ext>
              </a:extLst>
            </p:cNvPr>
            <p:cNvSpPr/>
            <p:nvPr/>
          </p:nvSpPr>
          <p:spPr bwMode="auto">
            <a:xfrm>
              <a:off x="588263" y="4160829"/>
              <a:ext cx="319120" cy="319120"/>
            </a:xfrm>
            <a:prstGeom prst="ellipse">
              <a:avLst/>
            </a:prstGeom>
            <a:solidFill>
              <a:srgbClr val="EF5B3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a:solidFill>
                    <a:srgbClr val="FFFFFF"/>
                  </a:solidFill>
                  <a:ea typeface="Segoe UI" pitchFamily="34" charset="0"/>
                  <a:cs typeface="Segoe UI" pitchFamily="34" charset="0"/>
                </a:rPr>
                <a:t>1</a:t>
              </a:r>
            </a:p>
          </p:txBody>
        </p:sp>
      </p:grpSp>
      <p:grpSp>
        <p:nvGrpSpPr>
          <p:cNvPr id="28" name="Group 27">
            <a:extLst>
              <a:ext uri="{FF2B5EF4-FFF2-40B4-BE49-F238E27FC236}">
                <a16:creationId xmlns:a16="http://schemas.microsoft.com/office/drawing/2014/main" id="{DEC0F52A-AC17-49AF-8BDB-EB17065D0A57}"/>
              </a:ext>
            </a:extLst>
          </p:cNvPr>
          <p:cNvGrpSpPr/>
          <p:nvPr/>
        </p:nvGrpSpPr>
        <p:grpSpPr>
          <a:xfrm>
            <a:off x="4078799" y="2125708"/>
            <a:ext cx="3362561" cy="2777109"/>
            <a:chOff x="4108618" y="1721822"/>
            <a:chExt cx="3362561" cy="2751989"/>
          </a:xfrm>
        </p:grpSpPr>
        <p:grpSp>
          <p:nvGrpSpPr>
            <p:cNvPr id="20" name="Group 19">
              <a:extLst>
                <a:ext uri="{FF2B5EF4-FFF2-40B4-BE49-F238E27FC236}">
                  <a16:creationId xmlns:a16="http://schemas.microsoft.com/office/drawing/2014/main" id="{81C5F4DA-A0D5-4E17-A89B-01BCB5377464}"/>
                </a:ext>
              </a:extLst>
            </p:cNvPr>
            <p:cNvGrpSpPr/>
            <p:nvPr/>
          </p:nvGrpSpPr>
          <p:grpSpPr>
            <a:xfrm>
              <a:off x="4108618" y="1721822"/>
              <a:ext cx="3362561" cy="2721677"/>
              <a:chOff x="3871265" y="1721822"/>
              <a:chExt cx="3362561" cy="2721677"/>
            </a:xfrm>
          </p:grpSpPr>
          <p:pic>
            <p:nvPicPr>
              <p:cNvPr id="5" name="Picture 4" descr="A picture containing icon&#10;&#10;Description automatically generated">
                <a:extLst>
                  <a:ext uri="{FF2B5EF4-FFF2-40B4-BE49-F238E27FC236}">
                    <a16:creationId xmlns:a16="http://schemas.microsoft.com/office/drawing/2014/main" id="{9D90EDAF-5BDC-484F-90A4-FA60DF3A740D}"/>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3871265" y="1721822"/>
                <a:ext cx="3158410" cy="2101660"/>
              </a:xfrm>
              <a:prstGeom prst="rect">
                <a:avLst/>
              </a:prstGeom>
              <a:noFill/>
            </p:spPr>
          </p:pic>
          <p:sp>
            <p:nvSpPr>
              <p:cNvPr id="14" name="TextBox 13">
                <a:extLst>
                  <a:ext uri="{FF2B5EF4-FFF2-40B4-BE49-F238E27FC236}">
                    <a16:creationId xmlns:a16="http://schemas.microsoft.com/office/drawing/2014/main" id="{8E074051-D3F0-4FE0-BB55-AC8B11F857E2}"/>
                  </a:ext>
                </a:extLst>
              </p:cNvPr>
              <p:cNvSpPr txBox="1"/>
              <p:nvPr/>
            </p:nvSpPr>
            <p:spPr>
              <a:xfrm>
                <a:off x="4483467" y="4197278"/>
                <a:ext cx="2750359" cy="246221"/>
              </a:xfrm>
              <a:prstGeom prst="rect">
                <a:avLst/>
              </a:prstGeom>
              <a:noFill/>
            </p:spPr>
            <p:txBody>
              <a:bodyPr wrap="square" lIns="0" tIns="0" rIns="0" bIns="0" rtlCol="0" anchor="t">
                <a:spAutoFit/>
              </a:bodyPr>
              <a:lstStyle/>
              <a:p>
                <a:pPr marL="182880" indent="-182880">
                  <a:buFont typeface="Wingdings" panose="05000000000000000000" pitchFamily="2" charset="2"/>
                  <a:buChar char="§"/>
                </a:pPr>
                <a:r>
                  <a:rPr lang="en-US" sz="1400" b="1"/>
                  <a:t>Reduced latency up to </a:t>
                </a:r>
                <a:r>
                  <a:rPr lang="en-US" sz="1600" b="1">
                    <a:solidFill>
                      <a:srgbClr val="0070C0"/>
                    </a:solidFill>
                  </a:rPr>
                  <a:t>88%</a:t>
                </a:r>
              </a:p>
            </p:txBody>
          </p:sp>
        </p:grpSp>
        <p:sp>
          <p:nvSpPr>
            <p:cNvPr id="24" name="Oval 23">
              <a:extLst>
                <a:ext uri="{FF2B5EF4-FFF2-40B4-BE49-F238E27FC236}">
                  <a16:creationId xmlns:a16="http://schemas.microsoft.com/office/drawing/2014/main" id="{E5A17ED5-3527-40D4-9868-96E3AC4B7E01}"/>
                </a:ext>
              </a:extLst>
            </p:cNvPr>
            <p:cNvSpPr/>
            <p:nvPr/>
          </p:nvSpPr>
          <p:spPr bwMode="auto">
            <a:xfrm>
              <a:off x="4483075" y="4154691"/>
              <a:ext cx="319120" cy="319120"/>
            </a:xfrm>
            <a:prstGeom prst="ellipse">
              <a:avLst/>
            </a:prstGeom>
            <a:solidFill>
              <a:srgbClr val="EF5B3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dirty="0">
                  <a:solidFill>
                    <a:srgbClr val="FFFFFF"/>
                  </a:solidFill>
                  <a:ea typeface="Segoe UI" pitchFamily="34" charset="0"/>
                  <a:cs typeface="Segoe UI" pitchFamily="34" charset="0"/>
                </a:rPr>
                <a:t>2</a:t>
              </a:r>
            </a:p>
          </p:txBody>
        </p:sp>
      </p:grpSp>
      <p:grpSp>
        <p:nvGrpSpPr>
          <p:cNvPr id="29" name="Group 28">
            <a:extLst>
              <a:ext uri="{FF2B5EF4-FFF2-40B4-BE49-F238E27FC236}">
                <a16:creationId xmlns:a16="http://schemas.microsoft.com/office/drawing/2014/main" id="{99E91E88-EEC9-42FA-BB82-4D51F96115FE}"/>
              </a:ext>
            </a:extLst>
          </p:cNvPr>
          <p:cNvGrpSpPr/>
          <p:nvPr/>
        </p:nvGrpSpPr>
        <p:grpSpPr>
          <a:xfrm>
            <a:off x="7740841" y="2127067"/>
            <a:ext cx="3615880" cy="2784124"/>
            <a:chOff x="8083383" y="1695825"/>
            <a:chExt cx="3615880" cy="2784124"/>
          </a:xfrm>
        </p:grpSpPr>
        <p:grpSp>
          <p:nvGrpSpPr>
            <p:cNvPr id="21" name="Group 20">
              <a:extLst>
                <a:ext uri="{FF2B5EF4-FFF2-40B4-BE49-F238E27FC236}">
                  <a16:creationId xmlns:a16="http://schemas.microsoft.com/office/drawing/2014/main" id="{1D0CDF5F-A101-4CEC-829A-B459BF78AC43}"/>
                </a:ext>
              </a:extLst>
            </p:cNvPr>
            <p:cNvGrpSpPr/>
            <p:nvPr/>
          </p:nvGrpSpPr>
          <p:grpSpPr>
            <a:xfrm>
              <a:off x="8083383" y="1695825"/>
              <a:ext cx="3615880" cy="2753532"/>
              <a:chOff x="7696757" y="1695825"/>
              <a:chExt cx="3615880" cy="2753532"/>
            </a:xfrm>
          </p:grpSpPr>
          <p:pic>
            <p:nvPicPr>
              <p:cNvPr id="17" name="Picture 3" descr="Shape, arrow&#10;&#10;Description automatically generated">
                <a:extLst>
                  <a:ext uri="{FF2B5EF4-FFF2-40B4-BE49-F238E27FC236}">
                    <a16:creationId xmlns:a16="http://schemas.microsoft.com/office/drawing/2014/main" id="{60F4E231-FD79-488B-84C5-478790D61F68}"/>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696757" y="1695825"/>
                <a:ext cx="3245358" cy="2384978"/>
              </a:xfrm>
              <a:prstGeom prst="rect">
                <a:avLst/>
              </a:prstGeom>
              <a:noFill/>
            </p:spPr>
          </p:pic>
          <p:sp>
            <p:nvSpPr>
              <p:cNvPr id="16" name="TextBox 15">
                <a:extLst>
                  <a:ext uri="{FF2B5EF4-FFF2-40B4-BE49-F238E27FC236}">
                    <a16:creationId xmlns:a16="http://schemas.microsoft.com/office/drawing/2014/main" id="{8AD7A25A-6695-40B8-BA22-8C73DF8FA657}"/>
                  </a:ext>
                </a:extLst>
              </p:cNvPr>
              <p:cNvSpPr txBox="1"/>
              <p:nvPr/>
            </p:nvSpPr>
            <p:spPr>
              <a:xfrm>
                <a:off x="8290859" y="4203136"/>
                <a:ext cx="3021778" cy="246221"/>
              </a:xfrm>
              <a:prstGeom prst="rect">
                <a:avLst/>
              </a:prstGeom>
              <a:noFill/>
            </p:spPr>
            <p:txBody>
              <a:bodyPr wrap="square" lIns="0" tIns="0" rIns="0" bIns="0" rtlCol="0" anchor="t">
                <a:spAutoFit/>
              </a:bodyPr>
              <a:lstStyle/>
              <a:p>
                <a:pPr marL="182880" indent="-182880">
                  <a:buFont typeface="Wingdings" panose="05000000000000000000" pitchFamily="2" charset="2"/>
                  <a:buChar char="§"/>
                </a:pPr>
                <a:r>
                  <a:rPr lang="en-US" sz="1400" b="1" dirty="0"/>
                  <a:t>Reduced CPU usage up to </a:t>
                </a:r>
                <a:r>
                  <a:rPr lang="en-US" sz="1600" b="1" dirty="0">
                    <a:solidFill>
                      <a:srgbClr val="0070C0"/>
                    </a:solidFill>
                  </a:rPr>
                  <a:t>65%</a:t>
                </a:r>
              </a:p>
            </p:txBody>
          </p:sp>
        </p:grpSp>
        <p:sp>
          <p:nvSpPr>
            <p:cNvPr id="26" name="Oval 25">
              <a:extLst>
                <a:ext uri="{FF2B5EF4-FFF2-40B4-BE49-F238E27FC236}">
                  <a16:creationId xmlns:a16="http://schemas.microsoft.com/office/drawing/2014/main" id="{1362AA07-1E75-4961-9592-6B2E4BAAB081}"/>
                </a:ext>
              </a:extLst>
            </p:cNvPr>
            <p:cNvSpPr/>
            <p:nvPr/>
          </p:nvSpPr>
          <p:spPr bwMode="auto">
            <a:xfrm>
              <a:off x="8489669" y="4160829"/>
              <a:ext cx="319120" cy="319120"/>
            </a:xfrm>
            <a:prstGeom prst="ellipse">
              <a:avLst/>
            </a:prstGeom>
            <a:solidFill>
              <a:srgbClr val="EF5B3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a:solidFill>
                    <a:srgbClr val="FFFFFF"/>
                  </a:solidFill>
                  <a:ea typeface="Segoe UI" pitchFamily="34" charset="0"/>
                  <a:cs typeface="Segoe UI" pitchFamily="34" charset="0"/>
                </a:rPr>
                <a:t>3</a:t>
              </a:r>
            </a:p>
          </p:txBody>
        </p:sp>
      </p:grpSp>
      <p:sp>
        <p:nvSpPr>
          <p:cNvPr id="7" name="TextBox 6">
            <a:extLst>
              <a:ext uri="{FF2B5EF4-FFF2-40B4-BE49-F238E27FC236}">
                <a16:creationId xmlns:a16="http://schemas.microsoft.com/office/drawing/2014/main" id="{843E64FB-67FC-2831-8C7B-0EBC5D9FD340}"/>
              </a:ext>
            </a:extLst>
          </p:cNvPr>
          <p:cNvSpPr txBox="1"/>
          <p:nvPr/>
        </p:nvSpPr>
        <p:spPr>
          <a:xfrm>
            <a:off x="1764264" y="6181726"/>
            <a:ext cx="8001000" cy="276999"/>
          </a:xfrm>
          <a:prstGeom prst="rect">
            <a:avLst/>
          </a:prstGeom>
          <a:noFill/>
        </p:spPr>
        <p:txBody>
          <a:bodyPr wrap="square" rtlCol="0">
            <a:spAutoFit/>
          </a:bodyPr>
          <a:lstStyle/>
          <a:p>
            <a:pPr algn="ctr"/>
            <a:r>
              <a:rPr lang="en-US" sz="1200" dirty="0">
                <a:hlinkClick r:id="rId6"/>
              </a:rPr>
              <a:t>https://conferences.sigcomm.org/sigcomm/2015/pdf/papers/p523.pdf</a:t>
            </a:r>
            <a:r>
              <a:rPr lang="en-US" sz="1200" dirty="0"/>
              <a:t> </a:t>
            </a:r>
          </a:p>
        </p:txBody>
      </p:sp>
    </p:spTree>
    <p:extLst>
      <p:ext uri="{BB962C8B-B14F-4D97-AF65-F5344CB8AC3E}">
        <p14:creationId xmlns:p14="http://schemas.microsoft.com/office/powerpoint/2010/main" val="61776220"/>
      </p:ext>
    </p:extLst>
  </p:cSld>
  <p:clrMapOvr>
    <a:masterClrMapping/>
  </p:clrMapOvr>
</p:sld>
</file>

<file path=ppt/theme/theme1.xml><?xml version="1.0" encoding="utf-8"?>
<a:theme xmlns:a="http://schemas.openxmlformats.org/drawingml/2006/main" name="3_Office Theme">
  <a:themeElements>
    <a:clrScheme name="Custom 3">
      <a:dk1>
        <a:srgbClr val="000000"/>
      </a:dk1>
      <a:lt1>
        <a:sysClr val="window" lastClr="FFFFFF"/>
      </a:lt1>
      <a:dk2>
        <a:srgbClr val="7030A0"/>
      </a:dk2>
      <a:lt2>
        <a:srgbClr val="E7E6E6"/>
      </a:lt2>
      <a:accent1>
        <a:srgbClr val="7030A0"/>
      </a:accent1>
      <a:accent2>
        <a:srgbClr val="FFD25A"/>
      </a:accent2>
      <a:accent3>
        <a:srgbClr val="FF9C48"/>
      </a:accent3>
      <a:accent4>
        <a:srgbClr val="85CFF6"/>
      </a:accent4>
      <a:accent5>
        <a:srgbClr val="EF5B30"/>
      </a:accent5>
      <a:accent6>
        <a:srgbClr val="002060"/>
      </a:accent6>
      <a:hlink>
        <a:srgbClr val="EF5B30"/>
      </a:hlink>
      <a:folHlink>
        <a:srgbClr val="B0DDFF"/>
      </a:folHlink>
    </a:clrScheme>
    <a:fontScheme name="Avenir Next LT Pro">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EDFB135-22A7-43D8-8A20-5123926FB2A6}" vid="{18CFA09B-D604-4470-825E-F55D269F3A6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7ba5c36-b7cf-4793-bbc2-bd5b3a9f95ca}" enabled="1" method="Privilege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9129</TotalTime>
  <Words>4183</Words>
  <Application>Microsoft Macintosh PowerPoint</Application>
  <PresentationFormat>Widescreen</PresentationFormat>
  <Paragraphs>1023</Paragraphs>
  <Slides>60</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60</vt:i4>
      </vt:variant>
    </vt:vector>
  </HeadingPairs>
  <TitlesOfParts>
    <vt:vector size="69" baseType="lpstr">
      <vt:lpstr>Aptos</vt:lpstr>
      <vt:lpstr>Arial</vt:lpstr>
      <vt:lpstr>Avenir Next LT Pro</vt:lpstr>
      <vt:lpstr>Calibri</vt:lpstr>
      <vt:lpstr>Nunito Sans SemiBold</vt:lpstr>
      <vt:lpstr>Segoe UI</vt:lpstr>
      <vt:lpstr>Times New Roman</vt:lpstr>
      <vt:lpstr>Wingdings</vt:lpstr>
      <vt:lpstr>3_Office Theme</vt:lpstr>
      <vt:lpstr>PowerPoint Presentation</vt:lpstr>
      <vt:lpstr>PowerPoint Presentation</vt:lpstr>
      <vt:lpstr>The SNIA Community</vt:lpstr>
      <vt:lpstr>PowerPoint Presentation</vt:lpstr>
      <vt:lpstr>Logistics</vt:lpstr>
      <vt:lpstr>PowerPoint Presentation</vt:lpstr>
      <vt:lpstr>Agenda</vt:lpstr>
      <vt:lpstr>What is (R)DMA?</vt:lpstr>
      <vt:lpstr>Performance Improvements</vt:lpstr>
      <vt:lpstr>RDMA – A Historical Timeline</vt:lpstr>
      <vt:lpstr>The Message Passing Programming Model</vt:lpstr>
      <vt:lpstr>Message Passing over TCP</vt:lpstr>
      <vt:lpstr>Message Passing over RDMA</vt:lpstr>
      <vt:lpstr>TCP vs. RDMA</vt:lpstr>
      <vt:lpstr>RDMA – Technical Details</vt:lpstr>
      <vt:lpstr>RDMA Operations</vt:lpstr>
      <vt:lpstr>RDMA Main Objects</vt:lpstr>
      <vt:lpstr>Queue-Pairs (QP)</vt:lpstr>
      <vt:lpstr>Completion Queues (CQs)</vt:lpstr>
      <vt:lpstr>Memory Region (MR)</vt:lpstr>
      <vt:lpstr>Revisiting…</vt:lpstr>
      <vt:lpstr>Protection Domains (PD)</vt:lpstr>
      <vt:lpstr>Shared Receive Queue (SRQ)</vt:lpstr>
      <vt:lpstr>Connection Management</vt:lpstr>
      <vt:lpstr>XRC – Extended Reliable Connection</vt:lpstr>
      <vt:lpstr>QP – RC Connection Example</vt:lpstr>
      <vt:lpstr>QP – XRC Connection Example</vt:lpstr>
      <vt:lpstr>RDMA Verbs</vt:lpstr>
      <vt:lpstr>Slow-Path Verbs Operations</vt:lpstr>
      <vt:lpstr>Fast-Path / Data-Path Verbs</vt:lpstr>
      <vt:lpstr>PowerPoint Presentation</vt:lpstr>
      <vt:lpstr>Typical App Stages Overview</vt:lpstr>
      <vt:lpstr>Initialization</vt:lpstr>
      <vt:lpstr>Initialization</vt:lpstr>
      <vt:lpstr>Initialization</vt:lpstr>
      <vt:lpstr>Initialization</vt:lpstr>
      <vt:lpstr>Initialization</vt:lpstr>
      <vt:lpstr>Connection Setup</vt:lpstr>
      <vt:lpstr>Connection Setup - Ready-to-Use</vt:lpstr>
      <vt:lpstr>On the Wire…</vt:lpstr>
      <vt:lpstr>Send / Recv Model</vt:lpstr>
      <vt:lpstr>Example Send – 8k (MTU=2K)</vt:lpstr>
      <vt:lpstr>On the Wire Send – 8K (MTU=1K)</vt:lpstr>
      <vt:lpstr>READ/WRITE Operations</vt:lpstr>
      <vt:lpstr>Example RDMA Write – 8k (MTU=2K)</vt:lpstr>
      <vt:lpstr>On the Wire RDMA Write (MTU=1K)</vt:lpstr>
      <vt:lpstr>Example RDMA Read – 8k (MTU=2K)</vt:lpstr>
      <vt:lpstr>On the Wire Read (MTU=1K)</vt:lpstr>
      <vt:lpstr>PowerPoint Presentation</vt:lpstr>
      <vt:lpstr>RDMA Transports</vt:lpstr>
      <vt:lpstr>RoCE – RDMA over Converged Ethernet</vt:lpstr>
      <vt:lpstr>Congestion Control</vt:lpstr>
      <vt:lpstr>PowerPoint Presentation</vt:lpstr>
      <vt:lpstr>Use Cases</vt:lpstr>
      <vt:lpstr>PowerPoint Presentation</vt:lpstr>
      <vt:lpstr>PowerPoint Presentation</vt:lpstr>
      <vt:lpstr>Key Takeaways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Diane Marsili</dc:creator>
  <cp:lastModifiedBy>Diane Marsili</cp:lastModifiedBy>
  <cp:revision>42</cp:revision>
  <dcterms:created xsi:type="dcterms:W3CDTF">2025-03-05T19:56:21Z</dcterms:created>
  <dcterms:modified xsi:type="dcterms:W3CDTF">2025-04-03T14:16:56Z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ad3be33-4108-4738-9e07-d8656a181486_Enabled">
    <vt:lpwstr>true</vt:lpwstr>
  </property>
  <property fmtid="{D5CDD505-2E9C-101B-9397-08002B2CF9AE}" pid="3" name="MSIP_Label_dad3be33-4108-4738-9e07-d8656a181486_SetDate">
    <vt:lpwstr>2025-03-17T20:31:09Z</vt:lpwstr>
  </property>
  <property fmtid="{D5CDD505-2E9C-101B-9397-08002B2CF9AE}" pid="4" name="MSIP_Label_dad3be33-4108-4738-9e07-d8656a181486_Method">
    <vt:lpwstr>Privileged</vt:lpwstr>
  </property>
  <property fmtid="{D5CDD505-2E9C-101B-9397-08002B2CF9AE}" pid="5" name="MSIP_Label_dad3be33-4108-4738-9e07-d8656a181486_Name">
    <vt:lpwstr>Public No Visual Label</vt:lpwstr>
  </property>
  <property fmtid="{D5CDD505-2E9C-101B-9397-08002B2CF9AE}" pid="6" name="MSIP_Label_dad3be33-4108-4738-9e07-d8656a181486_SiteId">
    <vt:lpwstr>945c199a-83a2-4e80-9f8c-5a91be5752dd</vt:lpwstr>
  </property>
  <property fmtid="{D5CDD505-2E9C-101B-9397-08002B2CF9AE}" pid="7" name="MSIP_Label_dad3be33-4108-4738-9e07-d8656a181486_ActionId">
    <vt:lpwstr>9f9a9b8b-3658-4fcf-b32d-ccdaf3fc565f</vt:lpwstr>
  </property>
  <property fmtid="{D5CDD505-2E9C-101B-9397-08002B2CF9AE}" pid="8" name="MSIP_Label_dad3be33-4108-4738-9e07-d8656a181486_ContentBits">
    <vt:lpwstr>0</vt:lpwstr>
  </property>
  <property fmtid="{D5CDD505-2E9C-101B-9397-08002B2CF9AE}" pid="9" name="MSIP_Label_dad3be33-4108-4738-9e07-d8656a181486_Tag">
    <vt:lpwstr>10, 0, 1, 1</vt:lpwstr>
  </property>
</Properties>
</file>