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345" r:id="rId2"/>
    <p:sldId id="365" r:id="rId3"/>
    <p:sldId id="366" r:id="rId4"/>
    <p:sldId id="370" r:id="rId5"/>
    <p:sldId id="372" r:id="rId6"/>
    <p:sldId id="371" r:id="rId7"/>
    <p:sldId id="368" r:id="rId8"/>
    <p:sldId id="373" r:id="rId9"/>
    <p:sldId id="374" r:id="rId10"/>
    <p:sldId id="367" r:id="rId11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Thiel" initials="DWT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6CC9D"/>
    <a:srgbClr val="00FF99"/>
    <a:srgbClr val="5D5B5C"/>
    <a:srgbClr val="7D7B7C"/>
    <a:srgbClr val="38006A"/>
    <a:srgbClr val="38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3" autoAdjust="0"/>
    <p:restoredTop sz="94705" autoAdjust="0"/>
  </p:normalViewPr>
  <p:slideViewPr>
    <p:cSldViewPr>
      <p:cViewPr varScale="1">
        <p:scale>
          <a:sx n="60" d="100"/>
          <a:sy n="60" d="100"/>
        </p:scale>
        <p:origin x="94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02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0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39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39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E10EFB-BE8E-4A7E-9D0F-5134C92E9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6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0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9" y="4416104"/>
            <a:ext cx="5608964" cy="418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39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30639"/>
            <a:ext cx="3038055" cy="4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EC71632-299F-475C-A302-129D5B6E8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inPowerpoint_coverslide_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NIA_GSI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676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-152400" y="3581400"/>
            <a:ext cx="9144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FFFFFF"/>
                </a:solidFill>
              </a:rPr>
              <a:t>PRESENTATION TITLE GOES HERE</a:t>
            </a:r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304800" y="2667000"/>
            <a:ext cx="85344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590800"/>
            <a:ext cx="7772400" cy="1470025"/>
          </a:xfrm>
        </p:spPr>
        <p:txBody>
          <a:bodyPr/>
          <a:lstStyle>
            <a:lvl1pPr algn="ctr">
              <a:defRPr>
                <a:solidFill>
                  <a:srgbClr val="7D7B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8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NIAEmerald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5445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7B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2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28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54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8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NIA_GSI_PPTHeader_1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2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2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533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0" name="Content Placeholder 6" descr="SNIAEmeraldLogo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48400"/>
            <a:ext cx="5445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8"/>
          <p:cNvSpPr txBox="1">
            <a:spLocks noChangeArrowheads="1"/>
          </p:cNvSpPr>
          <p:nvPr userDrawn="1"/>
        </p:nvSpPr>
        <p:spPr>
          <a:xfrm>
            <a:off x="457200" y="6381750"/>
            <a:ext cx="8229600" cy="476250"/>
          </a:xfrm>
          <a:prstGeom prst="rect">
            <a:avLst/>
          </a:prstGeom>
        </p:spPr>
        <p:txBody>
          <a:bodyPr/>
          <a:lstStyle>
            <a:lvl1pPr algn="r"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r"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r"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r"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r"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5486400" algn="ctr"/>
                <a:tab pos="8005763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altLang="en-US" i="1" dirty="0" smtClean="0">
                <a:solidFill>
                  <a:srgbClr val="000000"/>
                </a:solidFill>
              </a:rPr>
              <a:t>	</a:t>
            </a:r>
            <a:r>
              <a:rPr lang="en-US" altLang="en-US" sz="1100" i="1" dirty="0" smtClean="0">
                <a:solidFill>
                  <a:srgbClr val="000000"/>
                </a:solidFill>
              </a:rPr>
              <a:t> 	www.sniaemerald.com	</a:t>
            </a:r>
            <a:fld id="{CD2D2143-6A92-4124-AD87-BE4BE5AFD9F1}" type="slidenum">
              <a:rPr lang="en-US" altLang="en-US" sz="1200" i="1" smtClean="0">
                <a:solidFill>
                  <a:srgbClr val="000000"/>
                </a:solidFill>
              </a:rPr>
              <a:pPr algn="l">
                <a:defRPr/>
              </a:pPr>
              <a:t>‹#›</a:t>
            </a:fld>
            <a:endParaRPr lang="en-US" altLang="en-US" sz="12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6"/>
        </a:buBlip>
        <a:defRPr sz="2000">
          <a:solidFill>
            <a:srgbClr val="5D5B5C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600">
          <a:solidFill>
            <a:srgbClr val="38006A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content/dam/doc/technology-brief/efficient-datacenter-high-ambient-temperature-operation-brief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mfausset\Documents\SNIA\Green-GSI\SNIAEmeraldLogo\SNIAEmeraldLogo\SNIAEmerald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ctrTitle" sz="quarter"/>
          </p:nvPr>
        </p:nvSpPr>
        <p:spPr>
          <a:xfrm>
            <a:off x="762000" y="2743200"/>
            <a:ext cx="7772400" cy="121920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Cooling Trends </a:t>
            </a:r>
            <a:br>
              <a:rPr lang="en-US" dirty="0" smtClean="0"/>
            </a:br>
            <a:r>
              <a:rPr lang="en-US" dirty="0" smtClean="0"/>
              <a:t>Data Center Storage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Energy at Production Data Centers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51807"/>
            <a:ext cx="328293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6778"/>
            <a:ext cx="3477451" cy="2813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067" y="4191000"/>
            <a:ext cx="5715001" cy="2248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114" y="40736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images from Google.com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04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943600" cy="914400"/>
          </a:xfrm>
        </p:spPr>
        <p:txBody>
          <a:bodyPr/>
          <a:lstStyle/>
          <a:p>
            <a:r>
              <a:rPr lang="en-US" dirty="0" smtClean="0"/>
              <a:t>High Temperature Ambient (HTA) Data Centers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24259"/>
            <a:ext cx="6248400" cy="32616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5994683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Sources: 2011 ASHRAE data center guidelines, and  </a:t>
            </a:r>
            <a:r>
              <a:rPr lang="en-US" sz="1000" u="sng" dirty="0" smtClean="0">
                <a:hlinkClick r:id="rId3"/>
              </a:rPr>
              <a:t>http</a:t>
            </a:r>
            <a:r>
              <a:rPr lang="en-US" sz="1000" u="sng" dirty="0">
                <a:hlinkClick r:id="rId3"/>
              </a:rPr>
              <a:t>://www.intel.com/content/dam/doc/technology-brief/efficient-datacenter-high-ambient-temperature-operation-brief.pdf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772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52993"/>
            <a:ext cx="8077200" cy="685800"/>
          </a:xfrm>
          <a:prstGeom prst="rect">
            <a:avLst/>
          </a:prstGeom>
          <a:noFill/>
        </p:spPr>
        <p:txBody>
          <a:bodyPr vert="horz" wrap="square" rtlCol="0" anchor="t" anchorCtr="0">
            <a:normAutofit/>
          </a:bodyPr>
          <a:lstStyle/>
          <a:p>
            <a:r>
              <a:rPr lang="en-US" sz="1400" dirty="0" smtClean="0"/>
              <a:t>EU Lot9 Task 7 Recommendations: Consider a higher inlet temperature such as ASHRAE Class A1 allowable temperature &amp; humidity range. Implement A1 by 2018 and target A2 for 2022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962259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Acknowledge potential issues with electronics reliability, higher acoustical noise from higher fan speeds, corrosion from higher temperature and humidity changes, and possible performance loss due to inappropriate thermal management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457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77000" cy="914400"/>
          </a:xfrm>
        </p:spPr>
        <p:txBody>
          <a:bodyPr/>
          <a:lstStyle/>
          <a:p>
            <a:r>
              <a:rPr lang="en-US" dirty="0" smtClean="0"/>
              <a:t>Storage OEM Benchmarking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6421159" cy="437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74367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ASHRAE TC9.9 Storage White Paper 2015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953000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Maximum operational rated air inlet temperatures; 8 of the major storage array suppliers and more than 200 model offerings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56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Load Footprints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7821"/>
            <a:ext cx="4677907" cy="2835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23622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97" y="3429000"/>
            <a:ext cx="4589103" cy="312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332514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</a:t>
            </a:r>
          </a:p>
          <a:p>
            <a:r>
              <a:rPr lang="en-US" sz="1400" dirty="0" smtClean="0"/>
              <a:t>Datacom Equipment Power Trends and Cooling Applications, ASHRAE 2012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/>
              <a:t>Updated Storage and Networking Trends,</a:t>
            </a:r>
          </a:p>
          <a:p>
            <a:r>
              <a:rPr lang="en-US" sz="1400" dirty="0" smtClean="0"/>
              <a:t>ASHRAE TC9.9 </a:t>
            </a:r>
            <a:r>
              <a:rPr lang="en-US" sz="1400" dirty="0"/>
              <a:t>Storage White Paper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4953" y="1762780"/>
            <a:ext cx="218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C-Class Server rack up to 36 KW in some cases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53433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Rack footprints are commonly 6-8 </a:t>
            </a:r>
            <a:r>
              <a:rPr lang="en-US" sz="1400" dirty="0" err="1" smtClean="0"/>
              <a:t>sq.ft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819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6469482" cy="4373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T. </a:t>
            </a:r>
            <a:r>
              <a:rPr lang="en-US" sz="1400" dirty="0" err="1" smtClean="0"/>
              <a:t>Cader</a:t>
            </a:r>
            <a:r>
              <a:rPr lang="en-US" sz="1400" dirty="0" smtClean="0"/>
              <a:t>, “The Evolving Data Center; How Power, Cooling, and Standards are Driving Change” IMAP Sept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940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80" y="1676400"/>
            <a:ext cx="80666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7795017" cy="437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5486400"/>
            <a:ext cx="5334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27" y="1676400"/>
            <a:ext cx="8638554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943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T. </a:t>
            </a:r>
            <a:r>
              <a:rPr lang="en-US" sz="1400" dirty="0" err="1" smtClean="0"/>
              <a:t>Cader</a:t>
            </a:r>
            <a:r>
              <a:rPr lang="en-US" sz="1400" dirty="0" smtClean="0"/>
              <a:t>, “The Evolving Data Center; How Power, Cooling, and Standards are Driving Change” IMAP Sept 2015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5638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63" y="1752600"/>
            <a:ext cx="7840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06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snia emerald 2014 presentation template</Template>
  <TotalTime>5888</TotalTime>
  <Words>211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Gill Sans MT</vt:lpstr>
      <vt:lpstr>Default Design</vt:lpstr>
      <vt:lpstr>  Cooling Trends  Data Center Storage   </vt:lpstr>
      <vt:lpstr>High Temperature Ambient (HTA) Data Centers</vt:lpstr>
      <vt:lpstr>Storage OEM Benchmarking Survey</vt:lpstr>
      <vt:lpstr>Heat Load Footprints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Energy at Production Data Centers</vt:lpstr>
    </vt:vector>
  </TitlesOfParts>
  <Company>The Point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Emerald Program</dc:title>
  <dc:creator>Dave Thiel</dc:creator>
  <cp:lastModifiedBy>Tanzer, Herbert J</cp:lastModifiedBy>
  <cp:revision>231</cp:revision>
  <cp:lastPrinted>2015-11-16T17:58:57Z</cp:lastPrinted>
  <dcterms:created xsi:type="dcterms:W3CDTF">2007-06-20T19:47:09Z</dcterms:created>
  <dcterms:modified xsi:type="dcterms:W3CDTF">2015-11-18T05:58:57Z</dcterms:modified>
</cp:coreProperties>
</file>